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4610100" cy="3460750"/>
  <p:notesSz cx="4610100" cy="34607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51"/>
  </p:normalViewPr>
  <p:slideViewPr>
    <p:cSldViewPr>
      <p:cViewPr>
        <p:scale>
          <a:sx n="256" d="100"/>
          <a:sy n="256" d="100"/>
        </p:scale>
        <p:origin x="1128" y="1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5757" y="1072832"/>
            <a:ext cx="3918585" cy="7267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91515" y="1938020"/>
            <a:ext cx="3227070" cy="8651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30505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74201" y="795972"/>
            <a:ext cx="2005393" cy="2284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6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304415" cy="120014"/>
          </a:xfrm>
          <a:custGeom>
            <a:avLst/>
            <a:gdLst/>
            <a:ahLst/>
            <a:cxnLst/>
            <a:rect l="l" t="t" r="r" b="b"/>
            <a:pathLst>
              <a:path w="2304415" h="120014">
                <a:moveTo>
                  <a:pt x="0" y="119748"/>
                </a:moveTo>
                <a:lnTo>
                  <a:pt x="2303995" y="119748"/>
                </a:lnTo>
                <a:lnTo>
                  <a:pt x="2303995" y="0"/>
                </a:lnTo>
                <a:lnTo>
                  <a:pt x="0" y="0"/>
                </a:lnTo>
                <a:lnTo>
                  <a:pt x="0" y="11974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303995" y="0"/>
            <a:ext cx="2304415" cy="120014"/>
          </a:xfrm>
          <a:custGeom>
            <a:avLst/>
            <a:gdLst/>
            <a:ahLst/>
            <a:cxnLst/>
            <a:rect l="l" t="t" r="r" b="b"/>
            <a:pathLst>
              <a:path w="2304415" h="120014">
                <a:moveTo>
                  <a:pt x="0" y="119748"/>
                </a:moveTo>
                <a:lnTo>
                  <a:pt x="2303995" y="119748"/>
                </a:lnTo>
                <a:lnTo>
                  <a:pt x="2303995" y="0"/>
                </a:lnTo>
                <a:lnTo>
                  <a:pt x="0" y="0"/>
                </a:lnTo>
                <a:lnTo>
                  <a:pt x="0" y="119748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19748"/>
            <a:ext cx="4608060" cy="26216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3136" y="118691"/>
            <a:ext cx="2721673" cy="2444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bg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21894" y="817675"/>
            <a:ext cx="3963670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67434" y="3218497"/>
            <a:ext cx="1475232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30505" y="3218497"/>
            <a:ext cx="1060323" cy="1730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12/16/24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239348" y="3335170"/>
            <a:ext cx="288925" cy="108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0" i="0">
                <a:solidFill>
                  <a:schemeClr val="tx1"/>
                </a:solidFill>
                <a:latin typeface="Lucida Console"/>
                <a:cs typeface="Lucida Console"/>
              </a:defRPr>
            </a:lvl1pPr>
          </a:lstStyle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‹#›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4608195" cy="170815"/>
            <a:chOff x="0" y="0"/>
            <a:chExt cx="4608195" cy="1708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304415" cy="120014"/>
            </a:xfrm>
            <a:custGeom>
              <a:avLst/>
              <a:gdLst/>
              <a:ahLst/>
              <a:cxnLst/>
              <a:rect l="l" t="t" r="r" b="b"/>
              <a:pathLst>
                <a:path w="2304415" h="120014">
                  <a:moveTo>
                    <a:pt x="0" y="119748"/>
                  </a:moveTo>
                  <a:lnTo>
                    <a:pt x="2303995" y="119748"/>
                  </a:lnTo>
                  <a:lnTo>
                    <a:pt x="2303995" y="0"/>
                  </a:lnTo>
                  <a:lnTo>
                    <a:pt x="0" y="0"/>
                  </a:lnTo>
                  <a:lnTo>
                    <a:pt x="0" y="119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303995" y="0"/>
              <a:ext cx="2304415" cy="120014"/>
            </a:xfrm>
            <a:custGeom>
              <a:avLst/>
              <a:gdLst/>
              <a:ahLst/>
              <a:cxnLst/>
              <a:rect l="l" t="t" r="r" b="b"/>
              <a:pathLst>
                <a:path w="2304415" h="120014">
                  <a:moveTo>
                    <a:pt x="0" y="119748"/>
                  </a:moveTo>
                  <a:lnTo>
                    <a:pt x="2303995" y="119748"/>
                  </a:lnTo>
                  <a:lnTo>
                    <a:pt x="2303995" y="0"/>
                  </a:lnTo>
                  <a:lnTo>
                    <a:pt x="0" y="0"/>
                  </a:lnTo>
                  <a:lnTo>
                    <a:pt x="0" y="119748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19748"/>
              <a:ext cx="4608004" cy="50609"/>
            </a:xfrm>
            <a:prstGeom prst="rect">
              <a:avLst/>
            </a:prstGeom>
          </p:spPr>
        </p:pic>
      </p:grpSp>
      <p:sp>
        <p:nvSpPr>
          <p:cNvPr id="6" name="object 6"/>
          <p:cNvSpPr/>
          <p:nvPr/>
        </p:nvSpPr>
        <p:spPr>
          <a:xfrm>
            <a:off x="309193" y="342480"/>
            <a:ext cx="3989704" cy="82550"/>
          </a:xfrm>
          <a:custGeom>
            <a:avLst/>
            <a:gdLst/>
            <a:ahLst/>
            <a:cxnLst/>
            <a:rect l="l" t="t" r="r" b="b"/>
            <a:pathLst>
              <a:path w="3989704" h="82550">
                <a:moveTo>
                  <a:pt x="3938852" y="0"/>
                </a:moveTo>
                <a:lnTo>
                  <a:pt x="50800" y="0"/>
                </a:lnTo>
                <a:lnTo>
                  <a:pt x="31075" y="4008"/>
                </a:lnTo>
                <a:lnTo>
                  <a:pt x="14922" y="14922"/>
                </a:lnTo>
                <a:lnTo>
                  <a:pt x="4008" y="31075"/>
                </a:lnTo>
                <a:lnTo>
                  <a:pt x="0" y="50800"/>
                </a:lnTo>
                <a:lnTo>
                  <a:pt x="0" y="82384"/>
                </a:lnTo>
                <a:lnTo>
                  <a:pt x="3989652" y="82384"/>
                </a:lnTo>
                <a:lnTo>
                  <a:pt x="3989652" y="50800"/>
                </a:lnTo>
                <a:lnTo>
                  <a:pt x="3985644" y="31075"/>
                </a:lnTo>
                <a:lnTo>
                  <a:pt x="3974729" y="14922"/>
                </a:lnTo>
                <a:lnTo>
                  <a:pt x="3958576" y="4008"/>
                </a:lnTo>
                <a:lnTo>
                  <a:pt x="3938852" y="0"/>
                </a:lnTo>
                <a:close/>
              </a:path>
            </a:pathLst>
          </a:custGeom>
          <a:solidFill>
            <a:srgbClr val="333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309193" y="386896"/>
            <a:ext cx="4040504" cy="713105"/>
            <a:chOff x="309193" y="386896"/>
            <a:chExt cx="4040504" cy="71310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9994" y="997927"/>
              <a:ext cx="101600" cy="1016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0794" y="985227"/>
              <a:ext cx="3938851" cy="11430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8846" y="393039"/>
              <a:ext cx="50800" cy="60488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09193" y="386896"/>
              <a:ext cx="3989704" cy="662305"/>
            </a:xfrm>
            <a:custGeom>
              <a:avLst/>
              <a:gdLst/>
              <a:ahLst/>
              <a:cxnLst/>
              <a:rect l="l" t="t" r="r" b="b"/>
              <a:pathLst>
                <a:path w="3989704" h="662305">
                  <a:moveTo>
                    <a:pt x="3989652" y="0"/>
                  </a:moveTo>
                  <a:lnTo>
                    <a:pt x="0" y="0"/>
                  </a:lnTo>
                  <a:lnTo>
                    <a:pt x="0" y="611031"/>
                  </a:lnTo>
                  <a:lnTo>
                    <a:pt x="4008" y="630756"/>
                  </a:lnTo>
                  <a:lnTo>
                    <a:pt x="14922" y="646909"/>
                  </a:lnTo>
                  <a:lnTo>
                    <a:pt x="31075" y="657823"/>
                  </a:lnTo>
                  <a:lnTo>
                    <a:pt x="50800" y="661832"/>
                  </a:lnTo>
                  <a:lnTo>
                    <a:pt x="3938852" y="661832"/>
                  </a:lnTo>
                  <a:lnTo>
                    <a:pt x="3958576" y="657823"/>
                  </a:lnTo>
                  <a:lnTo>
                    <a:pt x="3974729" y="646909"/>
                  </a:lnTo>
                  <a:lnTo>
                    <a:pt x="3985644" y="630756"/>
                  </a:lnTo>
                  <a:lnTo>
                    <a:pt x="3989652" y="611031"/>
                  </a:lnTo>
                  <a:lnTo>
                    <a:pt x="3989652" y="0"/>
                  </a:lnTo>
                  <a:close/>
                </a:path>
              </a:pathLst>
            </a:custGeom>
            <a:solidFill>
              <a:srgbClr val="333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298846" y="431133"/>
              <a:ext cx="0" cy="586105"/>
            </a:xfrm>
            <a:custGeom>
              <a:avLst/>
              <a:gdLst/>
              <a:ahLst/>
              <a:cxnLst/>
              <a:rect l="l" t="t" r="r" b="b"/>
              <a:pathLst>
                <a:path h="586105">
                  <a:moveTo>
                    <a:pt x="0" y="585844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298846" y="41843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AFAF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98846" y="40573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CECEC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98846" y="393033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h="12700">
                  <a:moveTo>
                    <a:pt x="0" y="1270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EFEFE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35837" y="445030"/>
            <a:ext cx="2937510" cy="47180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spc="-70" dirty="0" err="1"/>
              <a:t>Φροντιστήριο</a:t>
            </a:r>
            <a:r>
              <a:rPr spc="-15" dirty="0"/>
              <a:t> </a:t>
            </a:r>
            <a:r>
              <a:rPr spc="-20" dirty="0"/>
              <a:t>1</a:t>
            </a:r>
            <a:r>
              <a:rPr lang="en-US" spc="-20" dirty="0"/>
              <a:t>1</a:t>
            </a:r>
            <a:r>
              <a:rPr sz="1500" i="1" spc="-30" baseline="27777" dirty="0">
                <a:latin typeface="Times New Roman"/>
                <a:cs typeface="Times New Roman"/>
              </a:rPr>
              <a:t>o</a:t>
            </a:r>
            <a:r>
              <a:rPr sz="1500" spc="-30" baseline="27777" dirty="0">
                <a:latin typeface="Tahoma"/>
                <a:cs typeface="Tahoma"/>
              </a:rPr>
              <a:t>:</a:t>
            </a:r>
            <a:endParaRPr sz="1500" baseline="27777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10"/>
              </a:spcBef>
            </a:pPr>
            <a:r>
              <a:rPr spc="-40" dirty="0"/>
              <a:t>Φυσική</a:t>
            </a:r>
            <a:r>
              <a:rPr spc="-35" dirty="0"/>
              <a:t> </a:t>
            </a:r>
            <a:r>
              <a:rPr spc="-10" dirty="0"/>
              <a:t>Σχεδίαση</a:t>
            </a:r>
            <a:r>
              <a:rPr spc="-35" dirty="0"/>
              <a:t> </a:t>
            </a:r>
            <a:r>
              <a:rPr spc="-25" dirty="0" err="1"/>
              <a:t>Βάσεων</a:t>
            </a:r>
            <a:r>
              <a:rPr spc="-35" dirty="0"/>
              <a:t> </a:t>
            </a:r>
            <a:r>
              <a:rPr lang="el-GR" spc="-10" dirty="0"/>
              <a:t>Δ</a:t>
            </a:r>
            <a:r>
              <a:rPr spc="-10"/>
              <a:t>εδοµένων</a:t>
            </a:r>
            <a:endParaRPr spc="-10" dirty="0"/>
          </a:p>
        </p:txBody>
      </p:sp>
      <p:sp>
        <p:nvSpPr>
          <p:cNvPr id="17" name="object 17"/>
          <p:cNvSpPr txBox="1"/>
          <p:nvPr/>
        </p:nvSpPr>
        <p:spPr>
          <a:xfrm>
            <a:off x="1594827" y="1262886"/>
            <a:ext cx="1454785" cy="10382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algn="ctr">
              <a:lnSpc>
                <a:spcPct val="100000"/>
              </a:lnSpc>
              <a:spcBef>
                <a:spcPts val="90"/>
              </a:spcBef>
            </a:pPr>
            <a:r>
              <a:rPr lang="el-GR" sz="1100" spc="-25" dirty="0" err="1">
                <a:latin typeface="Trebuchet MS"/>
                <a:cs typeface="Trebuchet MS"/>
              </a:rPr>
              <a:t>Σιδερ</a:t>
            </a:r>
            <a:r>
              <a:rPr lang="en-US" sz="1100" spc="-25" dirty="0" err="1">
                <a:latin typeface="Trebuchet MS"/>
                <a:cs typeface="Trebuchet MS"/>
              </a:rPr>
              <a:t>ή</a:t>
            </a:r>
            <a:r>
              <a:rPr lang="el-GR" sz="1100" spc="-25" dirty="0">
                <a:latin typeface="Trebuchet MS"/>
                <a:cs typeface="Trebuchet MS"/>
              </a:rPr>
              <a:t> Σοφία</a:t>
            </a:r>
            <a:endParaRPr sz="11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15"/>
              </a:spcBef>
            </a:pPr>
            <a:endParaRPr sz="1100" dirty="0">
              <a:latin typeface="Trebuchet MS"/>
              <a:cs typeface="Trebuchet MS"/>
            </a:endParaRPr>
          </a:p>
          <a:p>
            <a:pPr marL="186690" marR="5080" indent="-174625">
              <a:lnSpc>
                <a:spcPts val="950"/>
              </a:lnSpc>
            </a:pPr>
            <a:r>
              <a:rPr sz="800" dirty="0">
                <a:latin typeface="Segoe UI"/>
                <a:cs typeface="Segoe UI"/>
              </a:rPr>
              <a:t>Τµήµα</a:t>
            </a:r>
            <a:r>
              <a:rPr sz="800" spc="60" dirty="0">
                <a:latin typeface="Segoe UI"/>
                <a:cs typeface="Segoe UI"/>
              </a:rPr>
              <a:t> </a:t>
            </a:r>
            <a:r>
              <a:rPr sz="800" dirty="0">
                <a:latin typeface="Segoe UI"/>
                <a:cs typeface="Segoe UI"/>
              </a:rPr>
              <a:t>επιστήµης</a:t>
            </a:r>
            <a:r>
              <a:rPr sz="800" spc="65" dirty="0">
                <a:latin typeface="Segoe UI"/>
                <a:cs typeface="Segoe UI"/>
              </a:rPr>
              <a:t> </a:t>
            </a:r>
            <a:r>
              <a:rPr sz="800" spc="-20" dirty="0">
                <a:latin typeface="Segoe UI"/>
                <a:cs typeface="Segoe UI"/>
              </a:rPr>
              <a:t>υπολογιστών </a:t>
            </a:r>
            <a:r>
              <a:rPr sz="800" dirty="0">
                <a:latin typeface="Segoe UI"/>
                <a:cs typeface="Segoe UI"/>
              </a:rPr>
              <a:t>Πανεπιστήµιο</a:t>
            </a:r>
            <a:r>
              <a:rPr sz="800" spc="75" dirty="0">
                <a:latin typeface="Segoe UI"/>
                <a:cs typeface="Segoe UI"/>
              </a:rPr>
              <a:t> </a:t>
            </a:r>
            <a:r>
              <a:rPr sz="800" spc="-10" dirty="0">
                <a:latin typeface="Segoe UI"/>
                <a:cs typeface="Segoe UI"/>
              </a:rPr>
              <a:t>Κρήτης</a:t>
            </a:r>
            <a:endParaRPr sz="800" dirty="0">
              <a:latin typeface="Segoe UI"/>
              <a:cs typeface="Segoe UI"/>
            </a:endParaRPr>
          </a:p>
          <a:p>
            <a:pPr>
              <a:lnSpc>
                <a:spcPct val="100000"/>
              </a:lnSpc>
              <a:spcBef>
                <a:spcPts val="885"/>
              </a:spcBef>
            </a:pPr>
            <a:endParaRPr sz="800" dirty="0">
              <a:latin typeface="Segoe UI"/>
              <a:cs typeface="Segoe UI"/>
            </a:endParaRPr>
          </a:p>
          <a:p>
            <a:pPr marR="27940" algn="ctr">
              <a:lnSpc>
                <a:spcPct val="100000"/>
              </a:lnSpc>
            </a:pPr>
            <a:r>
              <a:rPr lang="el-GR" sz="1100" dirty="0">
                <a:latin typeface="Trebuchet MS"/>
                <a:cs typeface="Trebuchet MS"/>
              </a:rPr>
              <a:t>16 Δεκέμβρη 2024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18" name="object 1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777290" y="2338496"/>
            <a:ext cx="1059611" cy="1038224"/>
          </a:xfrm>
          <a:prstGeom prst="rect">
            <a:avLst/>
          </a:prstGeom>
        </p:spPr>
      </p:pic>
      <p:sp>
        <p:nvSpPr>
          <p:cNvPr id="19" name="object 1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36" y="118691"/>
            <a:ext cx="2640965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5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Αλγόριθµος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el-GR"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</a:t>
            </a:r>
            <a:r>
              <a:rPr sz="14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α</a:t>
            </a:r>
            <a:r>
              <a:rPr sz="14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γρ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α</a:t>
            </a:r>
            <a:r>
              <a:rPr sz="14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φής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 dirty="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1451" y="523907"/>
            <a:ext cx="1936158" cy="276840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10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7044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Εισαγωγή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r>
              <a:rPr sz="1400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400" spc="15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0" dirty="0">
                <a:solidFill>
                  <a:srgbClr val="FFFFFF"/>
                </a:solidFill>
                <a:latin typeface="Microsoft Sans Serif"/>
                <a:cs typeface="Microsoft Sans Serif"/>
              </a:rPr>
              <a:t>Περιπτώσεις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905" y="836779"/>
            <a:ext cx="3557339" cy="218537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11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733040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l-GR"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Δ</a:t>
            </a:r>
            <a:r>
              <a:rPr sz="14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ι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α</a:t>
            </a:r>
            <a:r>
              <a:rPr sz="14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γρ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α</a:t>
            </a:r>
            <a:r>
              <a:rPr sz="1400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φή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r>
              <a:rPr sz="1400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400" dirty="0">
                <a:solidFill>
                  <a:srgbClr val="FFFFFF"/>
                </a:solidFill>
                <a:latin typeface="Microsoft Sans Serif"/>
                <a:cs typeface="Microsoft Sans Serif"/>
              </a:rPr>
              <a:t>:</a:t>
            </a:r>
            <a:r>
              <a:rPr sz="1400" spc="17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65" dirty="0">
                <a:solidFill>
                  <a:srgbClr val="FFFFFF"/>
                </a:solidFill>
                <a:latin typeface="Microsoft Sans Serif"/>
                <a:cs typeface="Microsoft Sans Serif"/>
              </a:rPr>
              <a:t>Περιπτώσεις</a:t>
            </a:r>
            <a:endParaRPr sz="1400" dirty="0">
              <a:latin typeface="Microsoft Sans Serif"/>
              <a:cs typeface="Microsoft Sans Serif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1530" y="998192"/>
            <a:ext cx="3654064" cy="176018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12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36" y="118691"/>
            <a:ext cx="2721673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35"/>
              </a:spcBef>
            </a:pPr>
            <a:r>
              <a:rPr lang="el-GR" dirty="0"/>
              <a:t>Δ</a:t>
            </a:r>
            <a:r>
              <a:rPr dirty="0" err="1"/>
              <a:t>ι</a:t>
            </a:r>
            <a:r>
              <a:rPr dirty="0"/>
              <a:t>α</a:t>
            </a:r>
            <a:r>
              <a:rPr dirty="0" err="1"/>
              <a:t>γρ</a:t>
            </a:r>
            <a:r>
              <a:rPr dirty="0"/>
              <a:t>α</a:t>
            </a:r>
            <a:r>
              <a:rPr dirty="0" err="1"/>
              <a:t>φή</a:t>
            </a:r>
            <a:r>
              <a:rPr spc="5" dirty="0"/>
              <a:t> </a:t>
            </a:r>
            <a:r>
              <a:rPr spc="-10" dirty="0"/>
              <a:t>σε</a:t>
            </a:r>
            <a:r>
              <a:rPr dirty="0"/>
              <a:t> </a:t>
            </a:r>
            <a:r>
              <a:rPr spc="-10" dirty="0">
                <a:latin typeface="Tahoma"/>
                <a:cs typeface="Tahoma"/>
              </a:rPr>
              <a:t>B+tree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53136" y="505902"/>
            <a:ext cx="2532914" cy="2339551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050" spc="60" dirty="0">
                <a:latin typeface="Trebuchet MS"/>
                <a:cs typeface="Trebuchet MS"/>
              </a:rPr>
              <a:t>Σε</a:t>
            </a:r>
            <a:r>
              <a:rPr sz="1050" spc="-30" dirty="0">
                <a:latin typeface="Trebuchet MS"/>
                <a:cs typeface="Trebuchet MS"/>
              </a:rPr>
              <a:t> κάποιες</a:t>
            </a:r>
            <a:r>
              <a:rPr sz="1050" spc="-25" dirty="0">
                <a:latin typeface="Trebuchet MS"/>
                <a:cs typeface="Trebuchet MS"/>
              </a:rPr>
              <a:t> </a:t>
            </a:r>
            <a:r>
              <a:rPr sz="1050" spc="-20" dirty="0">
                <a:latin typeface="Trebuchet MS"/>
                <a:cs typeface="Trebuchet MS"/>
              </a:rPr>
              <a:t>παραλλαγές </a:t>
            </a:r>
            <a:r>
              <a:rPr sz="1050" spc="-10" dirty="0">
                <a:latin typeface="Trebuchet MS"/>
                <a:cs typeface="Trebuchet MS"/>
              </a:rPr>
              <a:t>του</a:t>
            </a:r>
            <a:r>
              <a:rPr sz="1050" spc="-30" dirty="0">
                <a:latin typeface="Trebuchet MS"/>
                <a:cs typeface="Trebuchet MS"/>
              </a:rPr>
              <a:t> αλγορίθµου</a:t>
            </a:r>
            <a:r>
              <a:rPr sz="1050" spc="-25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διαγραφής</a:t>
            </a:r>
            <a:r>
              <a:rPr sz="1050" spc="-44" baseline="27777" dirty="0">
                <a:latin typeface="Segoe UI"/>
                <a:cs typeface="Segoe UI"/>
              </a:rPr>
              <a:t>2</a:t>
            </a:r>
            <a:r>
              <a:rPr sz="1050" spc="202" baseline="27777" dirty="0">
                <a:latin typeface="Segoe UI"/>
                <a:cs typeface="Segoe UI"/>
              </a:rPr>
              <a:t> </a:t>
            </a:r>
            <a:r>
              <a:rPr sz="1050" dirty="0">
                <a:latin typeface="Trebuchet MS"/>
                <a:cs typeface="Trebuchet MS"/>
              </a:rPr>
              <a:t>,</a:t>
            </a:r>
            <a:r>
              <a:rPr sz="1050" spc="-25" dirty="0">
                <a:latin typeface="Trebuchet MS"/>
                <a:cs typeface="Trebuchet MS"/>
              </a:rPr>
              <a:t> σε </a:t>
            </a:r>
            <a:r>
              <a:rPr sz="1050" spc="-45" dirty="0">
                <a:latin typeface="Trebuchet MS"/>
                <a:cs typeface="Trebuchet MS"/>
              </a:rPr>
              <a:t>περίπτωση</a:t>
            </a:r>
            <a:r>
              <a:rPr sz="1050" spc="-30" dirty="0">
                <a:latin typeface="Trebuchet MS"/>
                <a:cs typeface="Trebuchet MS"/>
              </a:rPr>
              <a:t> </a:t>
            </a:r>
            <a:r>
              <a:rPr sz="1050" spc="-35" dirty="0">
                <a:latin typeface="Trebuchet MS"/>
                <a:cs typeface="Trebuchet MS"/>
              </a:rPr>
              <a:t>διαγραφής </a:t>
            </a:r>
            <a:r>
              <a:rPr sz="1050" dirty="0">
                <a:latin typeface="Trebuchet MS"/>
                <a:cs typeface="Trebuchet MS"/>
              </a:rPr>
              <a:t>της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spc="-50" dirty="0">
                <a:latin typeface="Trebuchet MS"/>
                <a:cs typeface="Trebuchet MS"/>
              </a:rPr>
              <a:t>πρώτης</a:t>
            </a:r>
            <a:r>
              <a:rPr sz="1050" spc="-30" dirty="0">
                <a:latin typeface="Trebuchet MS"/>
                <a:cs typeface="Trebuchet MS"/>
              </a:rPr>
              <a:t> </a:t>
            </a:r>
            <a:r>
              <a:rPr sz="1050" spc="-40" dirty="0">
                <a:latin typeface="Trebuchet MS"/>
                <a:cs typeface="Trebuchet MS"/>
              </a:rPr>
              <a:t>εγγραφής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σε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ένα</a:t>
            </a:r>
            <a:r>
              <a:rPr sz="1050" spc="-25" dirty="0">
                <a:latin typeface="Trebuchet MS"/>
                <a:cs typeface="Trebuchet MS"/>
              </a:rPr>
              <a:t> </a:t>
            </a:r>
            <a:r>
              <a:rPr sz="1050" spc="-50" dirty="0">
                <a:latin typeface="Trebuchet MS"/>
                <a:cs typeface="Trebuchet MS"/>
              </a:rPr>
              <a:t>φύλλο, </a:t>
            </a:r>
            <a:r>
              <a:rPr sz="1050" spc="-20" dirty="0">
                <a:latin typeface="Trebuchet MS"/>
                <a:cs typeface="Trebuchet MS"/>
              </a:rPr>
              <a:t>ανανεώνεται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και</a:t>
            </a:r>
            <a:r>
              <a:rPr sz="1050" spc="-4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η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spc="-20" dirty="0">
                <a:latin typeface="Trebuchet MS"/>
                <a:cs typeface="Trebuchet MS"/>
              </a:rPr>
              <a:t>τιµή</a:t>
            </a:r>
            <a:r>
              <a:rPr sz="1050" spc="-4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του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spc="-45" dirty="0">
                <a:latin typeface="Trebuchet MS"/>
                <a:cs typeface="Trebuchet MS"/>
              </a:rPr>
              <a:t>κλειδιού</a:t>
            </a:r>
            <a:r>
              <a:rPr sz="1050" spc="-40" dirty="0">
                <a:latin typeface="Trebuchet MS"/>
                <a:cs typeface="Trebuchet MS"/>
              </a:rPr>
              <a:t> </a:t>
            </a:r>
            <a:r>
              <a:rPr sz="1050" spc="-20" dirty="0">
                <a:latin typeface="Trebuchet MS"/>
                <a:cs typeface="Trebuchet MS"/>
              </a:rPr>
              <a:t>που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δείχνει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dirty="0" err="1">
                <a:latin typeface="Trebuchet MS"/>
                <a:cs typeface="Trebuchet MS"/>
              </a:rPr>
              <a:t>στο</a:t>
            </a:r>
            <a:r>
              <a:rPr sz="1050" spc="-40" dirty="0">
                <a:latin typeface="Trebuchet MS"/>
                <a:cs typeface="Trebuchet MS"/>
              </a:rPr>
              <a:t> </a:t>
            </a:r>
            <a:r>
              <a:rPr sz="1050" spc="-30" dirty="0" err="1">
                <a:latin typeface="Trebuchet MS"/>
                <a:cs typeface="Trebuchet MS"/>
              </a:rPr>
              <a:t>φύλο</a:t>
            </a:r>
            <a:r>
              <a:rPr lang="en-GR" sz="1050" spc="-30" dirty="0">
                <a:latin typeface="Trebuchet MS"/>
                <a:cs typeface="Trebuchet MS"/>
              </a:rPr>
              <a:t>.</a:t>
            </a:r>
            <a:r>
              <a:rPr sz="1050" spc="-30" dirty="0">
                <a:latin typeface="Trebuchet MS"/>
                <a:cs typeface="Trebuchet MS"/>
              </a:rPr>
              <a:t> </a:t>
            </a:r>
            <a:endParaRPr lang="en-US" sz="1050" spc="-30" dirty="0">
              <a:latin typeface="Trebuchet MS"/>
              <a:cs typeface="Trebuchet MS"/>
            </a:endParaRPr>
          </a:p>
          <a:p>
            <a:pPr marL="38100" marR="30480">
              <a:lnSpc>
                <a:spcPct val="102600"/>
              </a:lnSpc>
              <a:spcBef>
                <a:spcPts val="55"/>
              </a:spcBef>
            </a:pPr>
            <a:r>
              <a:rPr sz="1050" spc="-25" dirty="0" err="1">
                <a:latin typeface="Trebuchet MS"/>
                <a:cs typeface="Trebuchet MS"/>
              </a:rPr>
              <a:t>Εντούτοις</a:t>
            </a:r>
            <a:r>
              <a:rPr sz="1050" spc="-25" dirty="0">
                <a:latin typeface="Trebuchet MS"/>
                <a:cs typeface="Trebuchet MS"/>
              </a:rPr>
              <a:t>,</a:t>
            </a:r>
            <a:r>
              <a:rPr sz="1050" spc="-3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το</a:t>
            </a:r>
            <a:r>
              <a:rPr sz="1050" spc="-20" dirty="0">
                <a:latin typeface="Trebuchet MS"/>
                <a:cs typeface="Trebuchet MS"/>
              </a:rPr>
              <a:t> </a:t>
            </a:r>
            <a:r>
              <a:rPr sz="1050" spc="-50" dirty="0">
                <a:latin typeface="Trebuchet MS"/>
                <a:cs typeface="Trebuchet MS"/>
              </a:rPr>
              <a:t>συγκεκριµένο</a:t>
            </a:r>
            <a:r>
              <a:rPr sz="1050" spc="-2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βήµα</a:t>
            </a:r>
            <a:r>
              <a:rPr sz="1050" spc="-20" dirty="0">
                <a:latin typeface="Trebuchet MS"/>
                <a:cs typeface="Trebuchet MS"/>
              </a:rPr>
              <a:t> </a:t>
            </a:r>
            <a:r>
              <a:rPr sz="1050" spc="-70" dirty="0">
                <a:latin typeface="Trebuchet MS"/>
                <a:cs typeface="Trebuchet MS"/>
              </a:rPr>
              <a:t>δεν</a:t>
            </a:r>
            <a:r>
              <a:rPr sz="1050" spc="-10" dirty="0">
                <a:latin typeface="Trebuchet MS"/>
                <a:cs typeface="Trebuchet MS"/>
              </a:rPr>
              <a:t> </a:t>
            </a:r>
            <a:r>
              <a:rPr sz="1050" spc="-20" dirty="0">
                <a:latin typeface="Trebuchet MS"/>
                <a:cs typeface="Trebuchet MS"/>
              </a:rPr>
              <a:t>είναι </a:t>
            </a:r>
            <a:r>
              <a:rPr sz="1050" spc="-10" dirty="0">
                <a:latin typeface="Trebuchet MS"/>
                <a:cs typeface="Trebuchet MS"/>
              </a:rPr>
              <a:t>απαραίτητο</a:t>
            </a:r>
            <a:r>
              <a:rPr sz="1050" spc="-20" dirty="0">
                <a:latin typeface="Trebuchet MS"/>
                <a:cs typeface="Trebuchet MS"/>
              </a:rPr>
              <a:t> </a:t>
            </a:r>
            <a:r>
              <a:rPr sz="1050" spc="-25" dirty="0">
                <a:latin typeface="Trebuchet MS"/>
                <a:cs typeface="Trebuchet MS"/>
              </a:rPr>
              <a:t>και µπορεί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να</a:t>
            </a:r>
            <a:r>
              <a:rPr sz="1050" spc="-10" dirty="0">
                <a:latin typeface="Trebuchet MS"/>
                <a:cs typeface="Trebuchet MS"/>
              </a:rPr>
              <a:t> παραληφθεί.</a:t>
            </a:r>
            <a:endParaRPr sz="1050" dirty="0">
              <a:latin typeface="Trebuchet MS"/>
              <a:cs typeface="Trebuchet MS"/>
            </a:endParaRPr>
          </a:p>
          <a:p>
            <a:pPr marL="38100" marR="67310">
              <a:lnSpc>
                <a:spcPct val="102600"/>
              </a:lnSpc>
            </a:pPr>
            <a:r>
              <a:rPr sz="1050" dirty="0">
                <a:latin typeface="Trebuchet MS"/>
                <a:cs typeface="Trebuchet MS"/>
              </a:rPr>
              <a:t>Στο</a:t>
            </a:r>
            <a:r>
              <a:rPr sz="1050" spc="5" dirty="0">
                <a:latin typeface="Trebuchet MS"/>
                <a:cs typeface="Trebuchet MS"/>
              </a:rPr>
              <a:t> </a:t>
            </a:r>
            <a:r>
              <a:rPr sz="1050" spc="-35" dirty="0">
                <a:latin typeface="Trebuchet MS"/>
                <a:cs typeface="Trebuchet MS"/>
              </a:rPr>
              <a:t>επόµενο</a:t>
            </a:r>
            <a:r>
              <a:rPr sz="1050" spc="10" dirty="0">
                <a:latin typeface="Trebuchet MS"/>
                <a:cs typeface="Trebuchet MS"/>
              </a:rPr>
              <a:t> </a:t>
            </a:r>
            <a:r>
              <a:rPr sz="1050" spc="-25" dirty="0">
                <a:latin typeface="Trebuchet MS"/>
                <a:cs typeface="Trebuchet MS"/>
              </a:rPr>
              <a:t>παράδειγµα</a:t>
            </a:r>
            <a:r>
              <a:rPr sz="1050" spc="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για</a:t>
            </a:r>
            <a:r>
              <a:rPr sz="1050" spc="1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την</a:t>
            </a:r>
            <a:r>
              <a:rPr sz="1050" spc="10" dirty="0">
                <a:latin typeface="Trebuchet MS"/>
                <a:cs typeface="Trebuchet MS"/>
              </a:rPr>
              <a:t> </a:t>
            </a:r>
            <a:r>
              <a:rPr sz="1050" spc="-40" dirty="0">
                <a:latin typeface="Trebuchet MS"/>
                <a:cs typeface="Trebuchet MS"/>
              </a:rPr>
              <a:t>διαγραφή</a:t>
            </a:r>
            <a:r>
              <a:rPr sz="1050" dirty="0">
                <a:latin typeface="Trebuchet MS"/>
                <a:cs typeface="Trebuchet MS"/>
              </a:rPr>
              <a:t> της</a:t>
            </a:r>
            <a:r>
              <a:rPr sz="1050" spc="10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εγγραφής 3,</a:t>
            </a:r>
            <a:r>
              <a:rPr sz="1050" spc="-40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παρουσιάζονται</a:t>
            </a:r>
            <a:r>
              <a:rPr sz="1050" spc="-40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οι</a:t>
            </a:r>
            <a:r>
              <a:rPr sz="1050" spc="-30" dirty="0">
                <a:latin typeface="Trebuchet MS"/>
                <a:cs typeface="Trebuchet MS"/>
              </a:rPr>
              <a:t> </a:t>
            </a:r>
            <a:r>
              <a:rPr sz="1050" spc="-50" dirty="0">
                <a:latin typeface="Trebuchet MS"/>
                <a:cs typeface="Trebuchet MS"/>
              </a:rPr>
              <a:t>δύο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spc="-30" dirty="0">
                <a:latin typeface="Trebuchet MS"/>
                <a:cs typeface="Trebuchet MS"/>
              </a:rPr>
              <a:t>εναλλακτικοί </a:t>
            </a:r>
            <a:r>
              <a:rPr sz="1050" spc="-25" dirty="0">
                <a:latin typeface="Trebuchet MS"/>
                <a:cs typeface="Trebuchet MS"/>
              </a:rPr>
              <a:t>τρόποι.</a:t>
            </a:r>
            <a:r>
              <a:rPr sz="1050" spc="65" dirty="0">
                <a:latin typeface="Trebuchet MS"/>
                <a:cs typeface="Trebuchet MS"/>
              </a:rPr>
              <a:t> </a:t>
            </a:r>
            <a:r>
              <a:rPr sz="1050" spc="40" dirty="0">
                <a:latin typeface="Trebuchet MS"/>
                <a:cs typeface="Trebuchet MS"/>
              </a:rPr>
              <a:t>Στα </a:t>
            </a:r>
            <a:r>
              <a:rPr sz="1050" spc="-20" dirty="0">
                <a:latin typeface="Trebuchet MS"/>
                <a:cs typeface="Trebuchet MS"/>
              </a:rPr>
              <a:t>αριστερά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η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spc="-40" dirty="0">
                <a:latin typeface="Trebuchet MS"/>
                <a:cs typeface="Trebuchet MS"/>
              </a:rPr>
              <a:t>διαγραφή</a:t>
            </a:r>
            <a:r>
              <a:rPr sz="1050" spc="-3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πραγµατοποιείται</a:t>
            </a:r>
            <a:r>
              <a:rPr sz="1050" spc="-30" dirty="0">
                <a:latin typeface="Trebuchet MS"/>
                <a:cs typeface="Trebuchet MS"/>
              </a:rPr>
              <a:t> </a:t>
            </a:r>
            <a:r>
              <a:rPr sz="1050" spc="-40" dirty="0">
                <a:latin typeface="Trebuchet MS"/>
                <a:cs typeface="Trebuchet MS"/>
              </a:rPr>
              <a:t>χωρίς </a:t>
            </a:r>
            <a:r>
              <a:rPr sz="1050" spc="-10" dirty="0">
                <a:latin typeface="Trebuchet MS"/>
                <a:cs typeface="Trebuchet MS"/>
              </a:rPr>
              <a:t>ανανέωση του</a:t>
            </a:r>
            <a:r>
              <a:rPr sz="1050" spc="-30" dirty="0">
                <a:latin typeface="Trebuchet MS"/>
                <a:cs typeface="Trebuchet MS"/>
              </a:rPr>
              <a:t> </a:t>
            </a:r>
            <a:r>
              <a:rPr sz="1050" spc="-55" dirty="0">
                <a:latin typeface="Trebuchet MS"/>
                <a:cs typeface="Trebuchet MS"/>
              </a:rPr>
              <a:t>κλειδιού,</a:t>
            </a:r>
            <a:r>
              <a:rPr sz="1050" spc="-20" dirty="0">
                <a:latin typeface="Trebuchet MS"/>
                <a:cs typeface="Trebuchet MS"/>
              </a:rPr>
              <a:t> </a:t>
            </a:r>
            <a:r>
              <a:rPr sz="1050" spc="-80" dirty="0">
                <a:latin typeface="Trebuchet MS"/>
                <a:cs typeface="Trebuchet MS"/>
              </a:rPr>
              <a:t>ενώ</a:t>
            </a:r>
            <a:r>
              <a:rPr sz="1050" dirty="0">
                <a:latin typeface="Trebuchet MS"/>
                <a:cs typeface="Trebuchet MS"/>
              </a:rPr>
              <a:t> στα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δεξιά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dirty="0">
                <a:latin typeface="Trebuchet MS"/>
                <a:cs typeface="Trebuchet MS"/>
              </a:rPr>
              <a:t>µε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spc="-25" dirty="0">
                <a:latin typeface="Trebuchet MS"/>
                <a:cs typeface="Trebuchet MS"/>
              </a:rPr>
              <a:t>ανανέωση</a:t>
            </a:r>
            <a:r>
              <a:rPr sz="1050" spc="-15" dirty="0">
                <a:latin typeface="Trebuchet MS"/>
                <a:cs typeface="Trebuchet MS"/>
              </a:rPr>
              <a:t> </a:t>
            </a:r>
            <a:r>
              <a:rPr sz="1050" spc="-10" dirty="0">
                <a:latin typeface="Trebuchet MS"/>
                <a:cs typeface="Trebuchet MS"/>
              </a:rPr>
              <a:t>αντίστοιχα.</a:t>
            </a:r>
            <a:endParaRPr sz="1050" dirty="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684689" y="651270"/>
            <a:ext cx="1923315" cy="2617083"/>
            <a:chOff x="-2293734" y="542132"/>
            <a:chExt cx="7427597" cy="251761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2293734" y="542132"/>
              <a:ext cx="7427597" cy="19176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59994" y="3059747"/>
              <a:ext cx="1828800" cy="0"/>
            </a:xfrm>
            <a:custGeom>
              <a:avLst/>
              <a:gdLst/>
              <a:ahLst/>
              <a:cxnLst/>
              <a:rect l="l" t="t" r="r" b="b"/>
              <a:pathLst>
                <a:path w="1828800">
                  <a:moveTo>
                    <a:pt x="0" y="0"/>
                  </a:moveTo>
                  <a:lnTo>
                    <a:pt x="1828800" y="0"/>
                  </a:lnTo>
                </a:path>
              </a:pathLst>
            </a:custGeom>
            <a:ln w="505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21894" y="3066740"/>
            <a:ext cx="3439160" cy="3016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38100" marR="30480" indent="157480">
              <a:lnSpc>
                <a:spcPct val="101499"/>
              </a:lnSpc>
              <a:spcBef>
                <a:spcPts val="80"/>
              </a:spcBef>
            </a:pPr>
            <a:r>
              <a:rPr sz="900" spc="75" baseline="37037" dirty="0">
                <a:latin typeface="Lucida Console"/>
                <a:cs typeface="Lucida Console"/>
              </a:rPr>
              <a:t>2</a:t>
            </a:r>
            <a:r>
              <a:rPr sz="900" spc="50" dirty="0">
                <a:latin typeface="Trebuchet MS"/>
                <a:cs typeface="Trebuchet MS"/>
              </a:rPr>
              <a:t>Η</a:t>
            </a:r>
            <a:r>
              <a:rPr sz="900" spc="5" dirty="0">
                <a:latin typeface="Trebuchet MS"/>
                <a:cs typeface="Trebuchet MS"/>
              </a:rPr>
              <a:t> </a:t>
            </a:r>
            <a:r>
              <a:rPr sz="900" spc="-25" dirty="0">
                <a:latin typeface="Trebuchet MS"/>
                <a:cs typeface="Trebuchet MS"/>
              </a:rPr>
              <a:t>συγκεκριµένη</a:t>
            </a:r>
            <a:r>
              <a:rPr sz="900" spc="1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προσέγγιση</a:t>
            </a:r>
            <a:r>
              <a:rPr sz="900" spc="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ακολουθείται</a:t>
            </a:r>
            <a:r>
              <a:rPr sz="900" spc="10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στις</a:t>
            </a:r>
            <a:r>
              <a:rPr sz="900" spc="10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σηµειώσεις</a:t>
            </a:r>
            <a:r>
              <a:rPr sz="900" spc="5" dirty="0">
                <a:latin typeface="Trebuchet MS"/>
                <a:cs typeface="Trebuchet MS"/>
              </a:rPr>
              <a:t> </a:t>
            </a:r>
            <a:r>
              <a:rPr sz="900" spc="-25" dirty="0">
                <a:latin typeface="Trebuchet MS"/>
                <a:cs typeface="Trebuchet MS"/>
              </a:rPr>
              <a:t>του </a:t>
            </a:r>
            <a:r>
              <a:rPr sz="900" spc="-10" dirty="0">
                <a:latin typeface="Trebuchet MS"/>
                <a:cs typeface="Trebuchet MS"/>
              </a:rPr>
              <a:t>µαθήµατος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13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35"/>
              </a:spcBef>
            </a:pPr>
            <a:r>
              <a:rPr spc="-35" dirty="0"/>
              <a:t>Παράδειγµα</a:t>
            </a:r>
            <a:r>
              <a:rPr spc="-25" dirty="0"/>
              <a:t> </a:t>
            </a:r>
            <a:r>
              <a:rPr spc="-40" dirty="0"/>
              <a:t>διεργασιών</a:t>
            </a:r>
            <a:r>
              <a:rPr spc="-25" dirty="0"/>
              <a:t> </a:t>
            </a:r>
            <a:r>
              <a:rPr spc="-10" dirty="0"/>
              <a:t>σε</a:t>
            </a:r>
            <a:r>
              <a:rPr spc="-15" dirty="0"/>
              <a:t> </a:t>
            </a:r>
            <a:r>
              <a:rPr spc="-10" dirty="0">
                <a:latin typeface="Tahoma"/>
                <a:cs typeface="Tahoma"/>
              </a:rPr>
              <a:t>B+tree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551" y="1406512"/>
            <a:ext cx="65265" cy="652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4395" y="1279281"/>
            <a:ext cx="3635375" cy="78994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1100" dirty="0">
                <a:latin typeface="Trebuchet MS"/>
                <a:cs typeface="Trebuchet MS"/>
              </a:rPr>
              <a:t>Εστω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το</a:t>
            </a:r>
            <a:r>
              <a:rPr sz="1100" spc="-50" dirty="0">
                <a:latin typeface="Trebuchet MS"/>
                <a:cs typeface="Trebuchet MS"/>
              </a:rPr>
              <a:t> </a:t>
            </a:r>
            <a:r>
              <a:rPr sz="1100" dirty="0">
                <a:latin typeface="Tahoma"/>
                <a:cs typeface="Tahoma"/>
              </a:rPr>
              <a:t>B+Tree</a:t>
            </a:r>
            <a:r>
              <a:rPr sz="1100" spc="-60" dirty="0">
                <a:latin typeface="Tahoma"/>
                <a:cs typeface="Tahoma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τάξεως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4.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lang="el-GR" sz="1100" dirty="0">
                <a:latin typeface="Trebuchet MS"/>
                <a:cs typeface="Trebuchet MS"/>
              </a:rPr>
              <a:t>Δ</a:t>
            </a:r>
            <a:r>
              <a:rPr sz="1100" dirty="0" err="1">
                <a:latin typeface="Trebuchet MS"/>
                <a:cs typeface="Trebuchet MS"/>
              </a:rPr>
              <a:t>είξτε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βήµα-</a:t>
            </a:r>
            <a:r>
              <a:rPr sz="1100" dirty="0">
                <a:latin typeface="Trebuchet MS"/>
                <a:cs typeface="Trebuchet MS"/>
              </a:rPr>
              <a:t>βήµα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το </a:t>
            </a:r>
            <a:r>
              <a:rPr sz="1100" spc="55" dirty="0">
                <a:latin typeface="Tahoma"/>
                <a:cs typeface="Tahoma"/>
              </a:rPr>
              <a:t>B+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-85" dirty="0">
                <a:latin typeface="Trebuchet MS"/>
                <a:cs typeface="Trebuchet MS"/>
              </a:rPr>
              <a:t>δένδρο</a:t>
            </a:r>
            <a:r>
              <a:rPr sz="1100" dirty="0">
                <a:latin typeface="Trebuchet MS"/>
                <a:cs typeface="Trebuchet MS"/>
              </a:rPr>
              <a:t> µετά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την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εισαγωγή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των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5, </a:t>
            </a:r>
            <a:r>
              <a:rPr sz="1100" spc="-30" dirty="0">
                <a:latin typeface="Trebuchet MS"/>
                <a:cs typeface="Trebuchet MS"/>
              </a:rPr>
              <a:t>3,</a:t>
            </a:r>
            <a:r>
              <a:rPr sz="1100" spc="-40" dirty="0">
                <a:latin typeface="Trebuchet MS"/>
                <a:cs typeface="Trebuchet MS"/>
              </a:rPr>
              <a:t> 21, </a:t>
            </a:r>
            <a:r>
              <a:rPr sz="1100" spc="-30" dirty="0">
                <a:latin typeface="Trebuchet MS"/>
                <a:cs typeface="Trebuchet MS"/>
              </a:rPr>
              <a:t>9, 1,</a:t>
            </a:r>
            <a:r>
              <a:rPr sz="1100" spc="-40" dirty="0">
                <a:latin typeface="Trebuchet MS"/>
                <a:cs typeface="Trebuchet MS"/>
              </a:rPr>
              <a:t> 13,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2,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7,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1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12, </a:t>
            </a:r>
            <a:r>
              <a:rPr sz="1100" spc="-30" dirty="0">
                <a:latin typeface="Trebuchet MS"/>
                <a:cs typeface="Trebuchet MS"/>
              </a:rPr>
              <a:t>4,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8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και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την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διαγραφή </a:t>
            </a:r>
            <a:r>
              <a:rPr sz="1100" spc="-30" dirty="0">
                <a:latin typeface="Trebuchet MS"/>
                <a:cs typeface="Trebuchet MS"/>
              </a:rPr>
              <a:t>2, </a:t>
            </a:r>
            <a:r>
              <a:rPr sz="1100" spc="-40" dirty="0">
                <a:latin typeface="Trebuchet MS"/>
                <a:cs typeface="Trebuchet MS"/>
              </a:rPr>
              <a:t>21, 10, </a:t>
            </a:r>
            <a:r>
              <a:rPr sz="1100" spc="-35" dirty="0">
                <a:latin typeface="Trebuchet MS"/>
                <a:cs typeface="Trebuchet MS"/>
              </a:rPr>
              <a:t>3,</a:t>
            </a:r>
            <a:endParaRPr sz="1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sz="1100" spc="-50" dirty="0">
                <a:latin typeface="Trebuchet MS"/>
                <a:cs typeface="Trebuchet MS"/>
              </a:rPr>
              <a:t>4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551" y="1616544"/>
            <a:ext cx="65265" cy="652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14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2885" y="1174794"/>
            <a:ext cx="1138282" cy="132615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15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20992" y="1243897"/>
            <a:ext cx="2231091" cy="975453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16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32000" y="1327495"/>
            <a:ext cx="2199800" cy="101293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17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87172" y="1570298"/>
            <a:ext cx="2252094" cy="693275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18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5585" y="1303401"/>
            <a:ext cx="2390346" cy="813257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19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35"/>
              </a:spcBef>
            </a:pPr>
            <a:r>
              <a:rPr dirty="0">
                <a:latin typeface="Tahoma"/>
                <a:cs typeface="Tahoma"/>
              </a:rPr>
              <a:t>B-</a:t>
            </a:r>
            <a:r>
              <a:rPr spc="-55" dirty="0">
                <a:latin typeface="Tahoma"/>
                <a:cs typeface="Tahoma"/>
              </a:rPr>
              <a:t>trees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551" y="1044498"/>
            <a:ext cx="65265" cy="652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551" y="1254531"/>
            <a:ext cx="65265" cy="65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551" y="1464564"/>
            <a:ext cx="65265" cy="65265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47294" y="578941"/>
            <a:ext cx="3885565" cy="99441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319405">
              <a:lnSpc>
                <a:spcPct val="102600"/>
              </a:lnSpc>
              <a:spcBef>
                <a:spcPts val="55"/>
              </a:spcBef>
            </a:pPr>
            <a:r>
              <a:rPr sz="1100" spc="-25" dirty="0">
                <a:latin typeface="Trebuchet MS"/>
                <a:cs typeface="Trebuchet MS"/>
              </a:rPr>
              <a:t>΄Ενα</a:t>
            </a:r>
            <a:r>
              <a:rPr sz="1100" spc="2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ahoma"/>
                <a:cs typeface="Tahoma"/>
              </a:rPr>
              <a:t>B-</a:t>
            </a:r>
            <a:r>
              <a:rPr sz="1100" spc="-25" dirty="0">
                <a:latin typeface="Tahoma"/>
                <a:cs typeface="Tahoma"/>
              </a:rPr>
              <a:t>tree(Balanced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30" dirty="0">
                <a:latin typeface="Tahoma"/>
                <a:cs typeface="Tahoma"/>
              </a:rPr>
              <a:t>Tree)</a:t>
            </a:r>
            <a:r>
              <a:rPr sz="1100" spc="-45" dirty="0">
                <a:latin typeface="Tahoma"/>
                <a:cs typeface="Tahoma"/>
              </a:rPr>
              <a:t> </a:t>
            </a:r>
            <a:r>
              <a:rPr sz="1100" dirty="0">
                <a:latin typeface="Trebuchet MS"/>
                <a:cs typeface="Trebuchet MS"/>
              </a:rPr>
              <a:t>τάξης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µ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είναι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ένα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δέντρο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µε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τις παρακάτω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ιδιότητες:</a:t>
            </a:r>
            <a:endParaRPr sz="1100" dirty="0">
              <a:latin typeface="Trebuchet MS"/>
              <a:cs typeface="Trebuchet MS"/>
            </a:endParaRPr>
          </a:p>
          <a:p>
            <a:pPr marL="289560" marR="5080">
              <a:lnSpc>
                <a:spcPct val="125299"/>
              </a:lnSpc>
            </a:pPr>
            <a:r>
              <a:rPr sz="1100" dirty="0">
                <a:latin typeface="Trebuchet MS"/>
                <a:cs typeface="Trebuchet MS"/>
              </a:rPr>
              <a:t>Η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ουρά </a:t>
            </a:r>
            <a:r>
              <a:rPr sz="1100" dirty="0">
                <a:latin typeface="Trebuchet MS"/>
                <a:cs typeface="Trebuchet MS"/>
              </a:rPr>
              <a:t>έχει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τουλάχιστον </a:t>
            </a:r>
            <a:r>
              <a:rPr sz="1100" spc="-50" dirty="0">
                <a:latin typeface="Trebuchet MS"/>
                <a:cs typeface="Trebuchet MS"/>
              </a:rPr>
              <a:t>δύο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παιδιά,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εκτός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εάν</a:t>
            </a:r>
            <a:r>
              <a:rPr sz="1100" spc="-20" dirty="0">
                <a:latin typeface="Trebuchet MS"/>
                <a:cs typeface="Trebuchet MS"/>
              </a:rPr>
              <a:t> είναι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φύλλο </a:t>
            </a:r>
            <a:r>
              <a:rPr sz="1100" dirty="0">
                <a:latin typeface="Trebuchet MS"/>
                <a:cs typeface="Trebuchet MS"/>
              </a:rPr>
              <a:t>Κανένας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κόµβος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70" dirty="0">
                <a:latin typeface="Trebuchet MS"/>
                <a:cs typeface="Trebuchet MS"/>
              </a:rPr>
              <a:t>δεν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έχει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πάνω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από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µ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παιδιά</a:t>
            </a:r>
            <a:endParaRPr sz="1100" dirty="0">
              <a:latin typeface="Trebuchet MS"/>
              <a:cs typeface="Trebuchet MS"/>
            </a:endParaRPr>
          </a:p>
          <a:p>
            <a:pPr marL="289560">
              <a:lnSpc>
                <a:spcPct val="100000"/>
              </a:lnSpc>
              <a:spcBef>
                <a:spcPts val="335"/>
              </a:spcBef>
            </a:pPr>
            <a:r>
              <a:rPr sz="1100" dirty="0">
                <a:latin typeface="Trebuchet MS"/>
                <a:cs typeface="Trebuchet MS"/>
              </a:rPr>
              <a:t>Κάθε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κόµβος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εκτός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από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την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ουρά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και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τα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φύλλα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έχει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8995" y="1553183"/>
            <a:ext cx="1523365" cy="1917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"/>
              </a:spcBef>
            </a:pPr>
            <a:r>
              <a:rPr sz="1100" spc="-20" dirty="0" err="1">
                <a:latin typeface="Trebuchet MS"/>
                <a:cs typeface="Trebuchet MS"/>
              </a:rPr>
              <a:t>τουλάχιστον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lang="en-GR" sz="1100" i="1" spc="-20" dirty="0">
                <a:latin typeface="Verdana"/>
                <a:cs typeface="Verdana"/>
              </a:rPr>
              <a:t>[</a:t>
            </a:r>
            <a:r>
              <a:rPr lang="en-GR" sz="1100" i="1" spc="-270" dirty="0">
                <a:latin typeface="Verdana"/>
                <a:cs typeface="Verdana"/>
              </a:rPr>
              <a:t> </a:t>
            </a:r>
            <a:r>
              <a:rPr sz="1200" i="1" u="sng" baseline="312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</a:t>
            </a:r>
            <a:r>
              <a:rPr sz="1200" i="1" spc="-60" baseline="31250" dirty="0">
                <a:latin typeface="Arial"/>
                <a:cs typeface="Arial"/>
              </a:rPr>
              <a:t> </a:t>
            </a:r>
            <a:r>
              <a:rPr lang="en-GR" sz="1100" i="1" dirty="0">
                <a:latin typeface="Verdana"/>
                <a:cs typeface="Verdana"/>
              </a:rPr>
              <a:t>|</a:t>
            </a:r>
            <a:r>
              <a:rPr lang="en-GR" sz="1100" i="1" spc="-45" dirty="0">
                <a:latin typeface="Verdana"/>
                <a:cs typeface="Verdana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πα</a:t>
            </a:r>
            <a:r>
              <a:rPr sz="1100" spc="-10" dirty="0" err="1">
                <a:latin typeface="Trebuchet MS"/>
                <a:cs typeface="Trebuchet MS"/>
              </a:rPr>
              <a:t>ιδιά</a:t>
            </a:r>
            <a:endParaRPr sz="110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4395" y="1638286"/>
            <a:ext cx="3622675" cy="1463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80744">
              <a:lnSpc>
                <a:spcPct val="100000"/>
              </a:lnSpc>
              <a:spcBef>
                <a:spcPts val="95"/>
              </a:spcBef>
            </a:pPr>
            <a:r>
              <a:rPr sz="800" spc="-50" dirty="0">
                <a:latin typeface="Segoe UI"/>
                <a:cs typeface="Segoe UI"/>
              </a:rPr>
              <a:t>2</a:t>
            </a:r>
            <a:endParaRPr sz="800" dirty="0">
              <a:latin typeface="Segoe UI"/>
              <a:cs typeface="Segoe U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100" spc="-105" dirty="0">
                <a:latin typeface="Trebuchet MS"/>
                <a:cs typeface="Trebuchet MS"/>
              </a:rPr>
              <a:t>΄Ολα</a:t>
            </a:r>
            <a:r>
              <a:rPr sz="1100" spc="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τα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φύλλα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εµφανίζονται</a:t>
            </a:r>
            <a:r>
              <a:rPr sz="1100" dirty="0">
                <a:latin typeface="Trebuchet MS"/>
                <a:cs typeface="Trebuchet MS"/>
              </a:rPr>
              <a:t> στο </a:t>
            </a:r>
            <a:r>
              <a:rPr sz="1100" spc="-25" dirty="0">
                <a:latin typeface="Trebuchet MS"/>
                <a:cs typeface="Trebuchet MS"/>
              </a:rPr>
              <a:t>ίδιο</a:t>
            </a:r>
            <a:r>
              <a:rPr sz="1100" spc="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επίπεδο</a:t>
            </a:r>
            <a:endParaRPr sz="11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330"/>
              </a:spcBef>
            </a:pPr>
            <a:r>
              <a:rPr sz="1100" dirty="0">
                <a:latin typeface="Trebuchet MS"/>
                <a:cs typeface="Trebuchet MS"/>
              </a:rPr>
              <a:t>Κάθε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κόµβος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περιέχει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κλειδιά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και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δείκτες.</a:t>
            </a:r>
            <a:endParaRPr sz="1100" dirty="0">
              <a:latin typeface="Trebuchet MS"/>
              <a:cs typeface="Trebuchet MS"/>
            </a:endParaRPr>
          </a:p>
          <a:p>
            <a:pPr marL="12700" marR="119380">
              <a:lnSpc>
                <a:spcPct val="102600"/>
              </a:lnSpc>
              <a:spcBef>
                <a:spcPts val="300"/>
              </a:spcBef>
            </a:pPr>
            <a:r>
              <a:rPr sz="1100" dirty="0">
                <a:latin typeface="Trebuchet MS"/>
                <a:cs typeface="Trebuchet MS"/>
              </a:rPr>
              <a:t>Ενα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75" dirty="0">
                <a:latin typeface="Trebuchet MS"/>
                <a:cs typeface="Trebuchet MS"/>
              </a:rPr>
              <a:t>υπόδενδρο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που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ξεκινάει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από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ένα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δείκτη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που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βρίσκεται </a:t>
            </a:r>
            <a:r>
              <a:rPr sz="1100" spc="-20" dirty="0">
                <a:latin typeface="Trebuchet MS"/>
                <a:cs typeface="Trebuchet MS"/>
              </a:rPr>
              <a:t>αριστερά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ενός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rebuchet MS"/>
                <a:cs typeface="Trebuchet MS"/>
              </a:rPr>
              <a:t>κλειδιού,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περιέχει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αποκλειστικά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κλειδιά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µε </a:t>
            </a:r>
            <a:r>
              <a:rPr sz="1100" spc="-50" dirty="0">
                <a:latin typeface="Trebuchet MS"/>
                <a:cs typeface="Trebuchet MS"/>
              </a:rPr>
              <a:t>µικρότερες</a:t>
            </a:r>
            <a:r>
              <a:rPr sz="110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τιµές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dirty="0">
                <a:latin typeface="Trebuchet MS"/>
                <a:cs typeface="Trebuchet MS"/>
              </a:rPr>
              <a:t>Αν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ένας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κόµβος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περιέχει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ahoma"/>
                <a:cs typeface="Tahoma"/>
              </a:rPr>
              <a:t>k</a:t>
            </a:r>
            <a:r>
              <a:rPr sz="1100" spc="-25" dirty="0">
                <a:latin typeface="Tahoma"/>
                <a:cs typeface="Tahoma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κλειδιά</a:t>
            </a:r>
            <a:r>
              <a:rPr sz="1100" spc="-10" dirty="0">
                <a:latin typeface="Trebuchet MS"/>
                <a:cs typeface="Trebuchet MS"/>
              </a:rPr>
              <a:t> τότε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περιέχει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65" dirty="0">
                <a:latin typeface="Tahoma"/>
                <a:cs typeface="Tahoma"/>
              </a:rPr>
              <a:t>k</a:t>
            </a:r>
            <a:r>
              <a:rPr sz="1100" spc="65" dirty="0">
                <a:latin typeface="Trebuchet MS"/>
                <a:cs typeface="Trebuchet MS"/>
              </a:rPr>
              <a:t>+1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δείκτες προς </a:t>
            </a:r>
            <a:r>
              <a:rPr sz="1100" spc="-20" dirty="0">
                <a:latin typeface="Trebuchet MS"/>
                <a:cs typeface="Trebuchet MS"/>
              </a:rPr>
              <a:t>άλλους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κόµβους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2551" y="1846669"/>
            <a:ext cx="65265" cy="6526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2551" y="2056701"/>
            <a:ext cx="65265" cy="65265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2551" y="2266734"/>
            <a:ext cx="65265" cy="65265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2551" y="2820911"/>
            <a:ext cx="65265" cy="6526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2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6963" y="1338679"/>
            <a:ext cx="2694579" cy="87358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20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75975" y="1155977"/>
            <a:ext cx="2577490" cy="131044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21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7838" y="1140088"/>
            <a:ext cx="2532302" cy="130451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22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6359" y="1128591"/>
            <a:ext cx="2689515" cy="143984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23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985" y="118691"/>
            <a:ext cx="26638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40" dirty="0">
                <a:solidFill>
                  <a:srgbClr val="FFFFFF"/>
                </a:solidFill>
                <a:latin typeface="Microsoft Sans Serif"/>
                <a:cs typeface="Microsoft Sans Serif"/>
              </a:rPr>
              <a:t>διεργασιών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2575" y="1115357"/>
            <a:ext cx="2784718" cy="1481432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24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latin typeface="Tahoma"/>
                <a:cs typeface="Tahoma"/>
              </a:rPr>
              <a:t>B-</a:t>
            </a:r>
            <a:r>
              <a:rPr spc="-55" dirty="0">
                <a:latin typeface="Tahoma"/>
                <a:cs typeface="Tahoma"/>
              </a:rPr>
              <a:t>trees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551" y="898740"/>
            <a:ext cx="65265" cy="6526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24395" y="815288"/>
            <a:ext cx="3637279" cy="198882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241300">
              <a:lnSpc>
                <a:spcPct val="102600"/>
              </a:lnSpc>
              <a:spcBef>
                <a:spcPts val="55"/>
              </a:spcBef>
            </a:pPr>
            <a:r>
              <a:rPr sz="1100" spc="-20" dirty="0">
                <a:latin typeface="Trebuchet MS"/>
                <a:cs typeface="Trebuchet MS"/>
              </a:rPr>
              <a:t>Εναλλακτικά,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ένα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ahoma"/>
                <a:cs typeface="Tahoma"/>
              </a:rPr>
              <a:t>B-</a:t>
            </a:r>
            <a:r>
              <a:rPr sz="1100" dirty="0">
                <a:latin typeface="Tahoma"/>
                <a:cs typeface="Tahoma"/>
              </a:rPr>
              <a:t>tree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µπορεί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να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οριστεί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από</a:t>
            </a:r>
            <a:r>
              <a:rPr sz="1100" spc="-25" dirty="0">
                <a:latin typeface="Trebuchet MS"/>
                <a:cs typeface="Trebuchet MS"/>
              </a:rPr>
              <a:t> το </a:t>
            </a:r>
            <a:r>
              <a:rPr sz="1100" dirty="0">
                <a:latin typeface="Trebuchet MS"/>
                <a:cs typeface="Trebuchet MS"/>
              </a:rPr>
              <a:t>παράγοντα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dirty="0">
                <a:latin typeface="Tahoma"/>
                <a:cs typeface="Tahoma"/>
              </a:rPr>
              <a:t>d</a:t>
            </a:r>
            <a:r>
              <a:rPr sz="1100" dirty="0">
                <a:latin typeface="Trebuchet MS"/>
                <a:cs typeface="Trebuchet MS"/>
              </a:rPr>
              <a:t>.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Συγκεκριµένα,</a:t>
            </a:r>
            <a:r>
              <a:rPr sz="1100" spc="-40" dirty="0">
                <a:latin typeface="Trebuchet MS"/>
                <a:cs typeface="Trebuchet MS"/>
              </a:rPr>
              <a:t> κάθε </a:t>
            </a:r>
            <a:r>
              <a:rPr sz="1100" spc="-50" dirty="0">
                <a:latin typeface="Trebuchet MS"/>
                <a:cs typeface="Trebuchet MS"/>
              </a:rPr>
              <a:t>εσωτερικός</a:t>
            </a:r>
            <a:r>
              <a:rPr sz="1100" spc="-3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κόµβος </a:t>
            </a:r>
            <a:r>
              <a:rPr sz="1100" spc="-25" dirty="0">
                <a:latin typeface="Trebuchet MS"/>
                <a:cs typeface="Trebuchet MS"/>
              </a:rPr>
              <a:t>µπορεί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να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έχει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το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rebuchet MS"/>
                <a:cs typeface="Trebuchet MS"/>
              </a:rPr>
              <a:t>πολύ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ahoma"/>
                <a:cs typeface="Tahoma"/>
              </a:rPr>
              <a:t>2d</a:t>
            </a:r>
            <a:r>
              <a:rPr sz="1100" spc="-60" dirty="0">
                <a:latin typeface="Trebuchet MS"/>
                <a:cs typeface="Trebuchet MS"/>
              </a:rPr>
              <a:t>-</a:t>
            </a:r>
            <a:r>
              <a:rPr sz="1100" dirty="0">
                <a:latin typeface="Trebuchet MS"/>
                <a:cs typeface="Trebuchet MS"/>
              </a:rPr>
              <a:t>1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παιδιά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και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να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περιέχει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ahoma"/>
                <a:cs typeface="Tahoma"/>
              </a:rPr>
              <a:t>2d</a:t>
            </a:r>
            <a:r>
              <a:rPr sz="1100" spc="-55" dirty="0">
                <a:latin typeface="Trebuchet MS"/>
                <a:cs typeface="Trebuchet MS"/>
              </a:rPr>
              <a:t>-</a:t>
            </a:r>
            <a:r>
              <a:rPr sz="1100" spc="-50" dirty="0">
                <a:latin typeface="Trebuchet MS"/>
                <a:cs typeface="Trebuchet MS"/>
              </a:rPr>
              <a:t>2 </a:t>
            </a:r>
            <a:r>
              <a:rPr sz="1100" spc="-10" dirty="0">
                <a:latin typeface="Trebuchet MS"/>
                <a:cs typeface="Trebuchet MS"/>
              </a:rPr>
              <a:t>εγγραφές.</a:t>
            </a:r>
            <a:endParaRPr sz="1100" dirty="0">
              <a:latin typeface="Trebuchet MS"/>
              <a:cs typeface="Trebuchet MS"/>
            </a:endParaRPr>
          </a:p>
          <a:p>
            <a:pPr marL="12700" marR="95250">
              <a:lnSpc>
                <a:spcPct val="102600"/>
              </a:lnSpc>
              <a:spcBef>
                <a:spcPts val="300"/>
              </a:spcBef>
            </a:pPr>
            <a:r>
              <a:rPr sz="1100" dirty="0">
                <a:latin typeface="Trebuchet MS"/>
                <a:cs typeface="Trebuchet MS"/>
              </a:rPr>
              <a:t>Αντίστοιχα,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ο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ελάχιστος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αριθµός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παιδιών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είναι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δ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και</a:t>
            </a:r>
            <a:r>
              <a:rPr sz="1100" spc="-4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ο </a:t>
            </a:r>
            <a:r>
              <a:rPr sz="1100" spc="-10" dirty="0">
                <a:latin typeface="Trebuchet MS"/>
                <a:cs typeface="Trebuchet MS"/>
              </a:rPr>
              <a:t>ελάχιστος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αριθµός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εγγραφών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60" dirty="0">
                <a:latin typeface="Tahoma"/>
                <a:cs typeface="Tahoma"/>
              </a:rPr>
              <a:t>d</a:t>
            </a:r>
            <a:r>
              <a:rPr sz="1100" spc="-60" dirty="0">
                <a:latin typeface="Trebuchet MS"/>
                <a:cs typeface="Trebuchet MS"/>
              </a:rPr>
              <a:t>-</a:t>
            </a:r>
            <a:r>
              <a:rPr sz="1100" dirty="0">
                <a:latin typeface="Trebuchet MS"/>
                <a:cs typeface="Trebuchet MS"/>
              </a:rPr>
              <a:t>1.</a:t>
            </a:r>
            <a:r>
              <a:rPr sz="1100" spc="6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Αντίστοιχα,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κάθε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φύλλο </a:t>
            </a:r>
            <a:r>
              <a:rPr sz="1100" spc="-25" dirty="0">
                <a:latin typeface="Trebuchet MS"/>
                <a:cs typeface="Trebuchet MS"/>
              </a:rPr>
              <a:t>µπορεί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να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περιέχει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από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ahoma"/>
                <a:cs typeface="Tahoma"/>
              </a:rPr>
              <a:t>d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µέχρι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55" dirty="0">
                <a:latin typeface="Tahoma"/>
                <a:cs typeface="Tahoma"/>
              </a:rPr>
              <a:t>2d</a:t>
            </a:r>
            <a:r>
              <a:rPr sz="1100" spc="-55" dirty="0">
                <a:latin typeface="Trebuchet MS"/>
                <a:cs typeface="Trebuchet MS"/>
              </a:rPr>
              <a:t>-</a:t>
            </a:r>
            <a:r>
              <a:rPr sz="1100" dirty="0">
                <a:latin typeface="Trebuchet MS"/>
                <a:cs typeface="Trebuchet MS"/>
              </a:rPr>
              <a:t>1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εγγραφές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(κλειδιά).</a:t>
            </a:r>
            <a:endParaRPr sz="1100" dirty="0">
              <a:latin typeface="Trebuchet MS"/>
              <a:cs typeface="Trebuchet MS"/>
            </a:endParaRPr>
          </a:p>
          <a:p>
            <a:pPr marL="12700" marR="5080">
              <a:lnSpc>
                <a:spcPct val="102600"/>
              </a:lnSpc>
              <a:spcBef>
                <a:spcPts val="300"/>
              </a:spcBef>
            </a:pPr>
            <a:r>
              <a:rPr sz="1100" spc="60" dirty="0">
                <a:latin typeface="Trebuchet MS"/>
                <a:cs typeface="Trebuchet MS"/>
              </a:rPr>
              <a:t>Σε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30" dirty="0">
                <a:latin typeface="Trebuchet MS"/>
                <a:cs typeface="Trebuchet MS"/>
              </a:rPr>
              <a:t>κάποιες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περιπτώσεις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ο</a:t>
            </a:r>
            <a:r>
              <a:rPr sz="1100" spc="-10" dirty="0">
                <a:latin typeface="Trebuchet MS"/>
                <a:cs typeface="Trebuchet MS"/>
              </a:rPr>
              <a:t> ελάχιστος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αριθµός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εγγραφών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στα </a:t>
            </a:r>
            <a:r>
              <a:rPr sz="1100" spc="-45" dirty="0">
                <a:latin typeface="Trebuchet MS"/>
                <a:cs typeface="Trebuchet MS"/>
              </a:rPr>
              <a:t>φύλλα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rebuchet MS"/>
                <a:cs typeface="Trebuchet MS"/>
              </a:rPr>
              <a:t>ενδέχεται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να</a:t>
            </a:r>
            <a:r>
              <a:rPr sz="1100" spc="-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είναι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διαφορετικός</a:t>
            </a:r>
            <a:r>
              <a:rPr sz="1100" spc="-1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από</a:t>
            </a:r>
            <a:r>
              <a:rPr sz="1100" spc="-10" dirty="0">
                <a:latin typeface="Trebuchet MS"/>
                <a:cs typeface="Trebuchet MS"/>
              </a:rPr>
              <a:t> τον ελάχιστο </a:t>
            </a:r>
            <a:r>
              <a:rPr sz="1100" spc="-20" dirty="0">
                <a:latin typeface="Trebuchet MS"/>
                <a:cs typeface="Trebuchet MS"/>
              </a:rPr>
              <a:t>αριθµό</a:t>
            </a:r>
            <a:r>
              <a:rPr sz="1100" spc="-40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εγγραφών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στους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50" dirty="0">
                <a:latin typeface="Trebuchet MS"/>
                <a:cs typeface="Trebuchet MS"/>
              </a:rPr>
              <a:t>εσωτερικούς</a:t>
            </a:r>
            <a:r>
              <a:rPr sz="1100" spc="-35" dirty="0">
                <a:latin typeface="Trebuchet MS"/>
                <a:cs typeface="Trebuchet MS"/>
              </a:rPr>
              <a:t> </a:t>
            </a:r>
            <a:r>
              <a:rPr sz="1100" spc="-40" dirty="0">
                <a:latin typeface="Trebuchet MS"/>
                <a:cs typeface="Trebuchet MS"/>
              </a:rPr>
              <a:t>κόµβους.</a:t>
            </a:r>
            <a:r>
              <a:rPr sz="1100" spc="60" dirty="0">
                <a:latin typeface="Trebuchet MS"/>
                <a:cs typeface="Trebuchet MS"/>
              </a:rPr>
              <a:t> </a:t>
            </a:r>
            <a:r>
              <a:rPr sz="1100" spc="-20" dirty="0">
                <a:latin typeface="Trebuchet MS"/>
                <a:cs typeface="Trebuchet MS"/>
              </a:rPr>
              <a:t>Στην </a:t>
            </a:r>
            <a:r>
              <a:rPr sz="1100" spc="-50" dirty="0">
                <a:latin typeface="Trebuchet MS"/>
                <a:cs typeface="Trebuchet MS"/>
              </a:rPr>
              <a:t>προκειµένη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spc="-45" dirty="0">
                <a:latin typeface="Trebuchet MS"/>
                <a:cs typeface="Trebuchet MS"/>
              </a:rPr>
              <a:t>περίπτωση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το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spc="-35" dirty="0">
                <a:latin typeface="Tahoma"/>
                <a:cs typeface="Tahoma"/>
              </a:rPr>
              <a:t>B-</a:t>
            </a:r>
            <a:r>
              <a:rPr sz="1100" dirty="0">
                <a:latin typeface="Tahoma"/>
                <a:cs typeface="Tahoma"/>
              </a:rPr>
              <a:t>tree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spc="-10" dirty="0">
                <a:latin typeface="Trebuchet MS"/>
                <a:cs typeface="Trebuchet MS"/>
              </a:rPr>
              <a:t>ορίζεται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από</a:t>
            </a:r>
            <a:r>
              <a:rPr sz="1100" spc="-20" dirty="0">
                <a:latin typeface="Trebuchet MS"/>
                <a:cs typeface="Trebuchet MS"/>
              </a:rPr>
              <a:t> </a:t>
            </a:r>
            <a:r>
              <a:rPr sz="1100" dirty="0">
                <a:latin typeface="Trebuchet MS"/>
                <a:cs typeface="Trebuchet MS"/>
              </a:rPr>
              <a:t>τα</a:t>
            </a:r>
            <a:r>
              <a:rPr sz="1100" spc="-25" dirty="0">
                <a:latin typeface="Trebuchet MS"/>
                <a:cs typeface="Trebuchet MS"/>
              </a:rPr>
              <a:t> </a:t>
            </a:r>
            <a:r>
              <a:rPr sz="1100" dirty="0">
                <a:latin typeface="Tahoma"/>
                <a:cs typeface="Tahoma"/>
              </a:rPr>
              <a:t>d</a:t>
            </a:r>
            <a:r>
              <a:rPr sz="1100" spc="-35" dirty="0">
                <a:latin typeface="Tahoma"/>
                <a:cs typeface="Tahoma"/>
              </a:rPr>
              <a:t> </a:t>
            </a:r>
            <a:r>
              <a:rPr sz="1100" dirty="0">
                <a:latin typeface="Trebuchet MS"/>
                <a:cs typeface="Trebuchet MS"/>
              </a:rPr>
              <a:t>και</a:t>
            </a:r>
            <a:r>
              <a:rPr sz="1100" spc="-15" dirty="0">
                <a:latin typeface="Trebuchet MS"/>
                <a:cs typeface="Trebuchet MS"/>
              </a:rPr>
              <a:t> </a:t>
            </a:r>
            <a:r>
              <a:rPr sz="1100" spc="-25" dirty="0">
                <a:latin typeface="Tahoma"/>
                <a:cs typeface="Tahoma"/>
              </a:rPr>
              <a:t>e</a:t>
            </a:r>
            <a:r>
              <a:rPr sz="1100" spc="-25" dirty="0">
                <a:latin typeface="Trebuchet MS"/>
                <a:cs typeface="Trebuchet MS"/>
              </a:rPr>
              <a:t>.</a:t>
            </a:r>
            <a:endParaRPr sz="110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551" y="1625003"/>
            <a:ext cx="65265" cy="652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551" y="2179180"/>
            <a:ext cx="65265" cy="65265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3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>
                <a:latin typeface="Tahoma"/>
                <a:cs typeface="Tahoma"/>
              </a:rPr>
              <a:t>B-</a:t>
            </a:r>
            <a:r>
              <a:rPr spc="-55" dirty="0">
                <a:latin typeface="Tahoma"/>
                <a:cs typeface="Tahoma"/>
              </a:rPr>
              <a:t>trees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8828" rIns="0" bIns="0" rtlCol="0">
            <a:spAutoFit/>
          </a:bodyPr>
          <a:lstStyle/>
          <a:p>
            <a:pPr marL="38100" marR="5080">
              <a:lnSpc>
                <a:spcPct val="102600"/>
              </a:lnSpc>
              <a:spcBef>
                <a:spcPts val="55"/>
              </a:spcBef>
            </a:pPr>
            <a:r>
              <a:rPr dirty="0"/>
              <a:t>Οι</a:t>
            </a:r>
            <a:r>
              <a:rPr spc="-10" dirty="0"/>
              <a:t> </a:t>
            </a:r>
            <a:r>
              <a:rPr spc="-35" dirty="0"/>
              <a:t>επόµενοι</a:t>
            </a:r>
            <a:r>
              <a:rPr spc="-5" dirty="0"/>
              <a:t> </a:t>
            </a:r>
            <a:r>
              <a:rPr spc="-50" dirty="0"/>
              <a:t>δύο</a:t>
            </a:r>
            <a:r>
              <a:rPr dirty="0"/>
              <a:t> </a:t>
            </a:r>
            <a:r>
              <a:rPr spc="-35" dirty="0"/>
              <a:t>πίνακες</a:t>
            </a:r>
            <a:r>
              <a:rPr spc="-10" dirty="0"/>
              <a:t> </a:t>
            </a:r>
            <a:r>
              <a:rPr spc="-40" dirty="0"/>
              <a:t>συνοψίζουν</a:t>
            </a:r>
            <a:r>
              <a:rPr dirty="0"/>
              <a:t> τις</a:t>
            </a:r>
            <a:r>
              <a:rPr spc="-5" dirty="0"/>
              <a:t> </a:t>
            </a:r>
            <a:r>
              <a:rPr spc="-10" dirty="0"/>
              <a:t>διαφορετικές </a:t>
            </a:r>
            <a:r>
              <a:rPr spc="-40" dirty="0"/>
              <a:t>περιπτώσεις.</a:t>
            </a:r>
            <a:r>
              <a:rPr spc="75" dirty="0"/>
              <a:t> </a:t>
            </a:r>
            <a:r>
              <a:rPr spc="55" dirty="0"/>
              <a:t>Ο</a:t>
            </a:r>
            <a:r>
              <a:rPr spc="-20" dirty="0"/>
              <a:t> </a:t>
            </a:r>
            <a:r>
              <a:rPr spc="-50" dirty="0"/>
              <a:t>πρώτος</a:t>
            </a:r>
            <a:r>
              <a:rPr spc="-25" dirty="0"/>
              <a:t> αναφέρεται</a:t>
            </a:r>
            <a:r>
              <a:rPr spc="-30" dirty="0"/>
              <a:t> </a:t>
            </a:r>
            <a:r>
              <a:rPr dirty="0"/>
              <a:t>στην</a:t>
            </a:r>
            <a:r>
              <a:rPr spc="-20" dirty="0"/>
              <a:t> </a:t>
            </a:r>
            <a:r>
              <a:rPr spc="-45" dirty="0"/>
              <a:t>περίπτωση</a:t>
            </a:r>
            <a:r>
              <a:rPr spc="-25" dirty="0"/>
              <a:t> </a:t>
            </a:r>
            <a:r>
              <a:rPr spc="-20" dirty="0"/>
              <a:t>που</a:t>
            </a:r>
            <a:r>
              <a:rPr spc="-25" dirty="0"/>
              <a:t> </a:t>
            </a:r>
            <a:r>
              <a:rPr spc="-20" dirty="0"/>
              <a:t>είναι</a:t>
            </a:r>
            <a:r>
              <a:rPr spc="-25" dirty="0"/>
              <a:t> </a:t>
            </a:r>
            <a:r>
              <a:rPr spc="-50" dirty="0"/>
              <a:t>η </a:t>
            </a:r>
            <a:r>
              <a:rPr spc="-30" dirty="0"/>
              <a:t>γνωστή</a:t>
            </a:r>
            <a:r>
              <a:rPr spc="-40" dirty="0"/>
              <a:t> </a:t>
            </a:r>
            <a:r>
              <a:rPr dirty="0"/>
              <a:t>η</a:t>
            </a:r>
            <a:r>
              <a:rPr spc="-35" dirty="0"/>
              <a:t> </a:t>
            </a:r>
            <a:r>
              <a:rPr dirty="0"/>
              <a:t>τάξη</a:t>
            </a:r>
            <a:r>
              <a:rPr spc="-30" dirty="0"/>
              <a:t> </a:t>
            </a:r>
            <a:r>
              <a:rPr dirty="0">
                <a:latin typeface="Tahoma"/>
                <a:cs typeface="Tahoma"/>
              </a:rPr>
              <a:t>m</a:t>
            </a:r>
            <a:r>
              <a:rPr spc="-50" dirty="0">
                <a:latin typeface="Tahoma"/>
                <a:cs typeface="Tahoma"/>
              </a:rPr>
              <a:t> </a:t>
            </a:r>
            <a:r>
              <a:rPr spc="-10" dirty="0"/>
              <a:t>του</a:t>
            </a:r>
            <a:r>
              <a:rPr spc="-30" dirty="0"/>
              <a:t> </a:t>
            </a:r>
            <a:r>
              <a:rPr spc="-50" dirty="0"/>
              <a:t>δέντρου.</a:t>
            </a:r>
            <a:r>
              <a:rPr spc="65" dirty="0"/>
              <a:t> </a:t>
            </a:r>
            <a:r>
              <a:rPr dirty="0"/>
              <a:t>Ενώ</a:t>
            </a:r>
            <a:r>
              <a:rPr spc="-40" dirty="0"/>
              <a:t> </a:t>
            </a:r>
            <a:r>
              <a:rPr dirty="0"/>
              <a:t>ο</a:t>
            </a:r>
            <a:r>
              <a:rPr spc="-35" dirty="0"/>
              <a:t> </a:t>
            </a:r>
            <a:r>
              <a:rPr spc="-50" dirty="0"/>
              <a:t>δεύτερος</a:t>
            </a:r>
            <a:r>
              <a:rPr spc="-35" dirty="0"/>
              <a:t> </a:t>
            </a:r>
            <a:r>
              <a:rPr spc="-25" dirty="0"/>
              <a:t>αφορά</a:t>
            </a:r>
            <a:r>
              <a:rPr spc="-30" dirty="0"/>
              <a:t> </a:t>
            </a:r>
            <a:r>
              <a:rPr spc="-25" dirty="0"/>
              <a:t>την </a:t>
            </a:r>
            <a:r>
              <a:rPr spc="-45" dirty="0"/>
              <a:t>περίπτωση</a:t>
            </a:r>
            <a:r>
              <a:rPr spc="-20" dirty="0"/>
              <a:t> που</a:t>
            </a:r>
            <a:r>
              <a:rPr spc="-25" dirty="0"/>
              <a:t> </a:t>
            </a:r>
            <a:r>
              <a:rPr spc="-35" dirty="0"/>
              <a:t>ξέρουµε</a:t>
            </a:r>
            <a:r>
              <a:rPr spc="-20" dirty="0"/>
              <a:t> </a:t>
            </a:r>
            <a:r>
              <a:rPr dirty="0"/>
              <a:t>τα</a:t>
            </a:r>
            <a:r>
              <a:rPr spc="-25" dirty="0"/>
              <a:t> </a:t>
            </a:r>
            <a:r>
              <a:rPr dirty="0">
                <a:latin typeface="Tahoma"/>
                <a:cs typeface="Tahoma"/>
              </a:rPr>
              <a:t>d</a:t>
            </a:r>
            <a:r>
              <a:rPr spc="-30" dirty="0">
                <a:latin typeface="Tahoma"/>
                <a:cs typeface="Tahoma"/>
              </a:rPr>
              <a:t> </a:t>
            </a:r>
            <a:r>
              <a:rPr dirty="0"/>
              <a:t>και</a:t>
            </a:r>
            <a:r>
              <a:rPr spc="-20" dirty="0"/>
              <a:t> </a:t>
            </a:r>
            <a:r>
              <a:rPr spc="-25" dirty="0">
                <a:latin typeface="Tahoma"/>
                <a:cs typeface="Tahoma"/>
              </a:rPr>
              <a:t>e</a:t>
            </a:r>
            <a:r>
              <a:rPr spc="-25" dirty="0"/>
              <a:t>.</a:t>
            </a: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0009" y="1715147"/>
            <a:ext cx="3760470" cy="662940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59994" y="3170618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79755" y="3177611"/>
            <a:ext cx="1025525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900" spc="-44" baseline="37037" dirty="0">
                <a:latin typeface="Lucida Console"/>
                <a:cs typeface="Lucida Console"/>
              </a:rPr>
              <a:t>1</a:t>
            </a:r>
            <a:r>
              <a:rPr sz="900" spc="-30" dirty="0">
                <a:latin typeface="Trebuchet MS"/>
                <a:cs typeface="Trebuchet MS"/>
              </a:rPr>
              <a:t>΄Οταν</a:t>
            </a:r>
            <a:r>
              <a:rPr sz="900" spc="-35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είναι</a:t>
            </a:r>
            <a:r>
              <a:rPr sz="900" spc="-35" dirty="0">
                <a:latin typeface="Trebuchet MS"/>
                <a:cs typeface="Trebuchet MS"/>
              </a:rPr>
              <a:t> </a:t>
            </a:r>
            <a:r>
              <a:rPr sz="900" spc="-20" dirty="0">
                <a:latin typeface="Trebuchet MS"/>
                <a:cs typeface="Trebuchet MS"/>
              </a:rPr>
              <a:t>φύλλο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4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36" y="118691"/>
            <a:ext cx="152590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Παράδειγµα</a:t>
            </a:r>
            <a:r>
              <a:rPr sz="1400" spc="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0" dirty="0">
                <a:solidFill>
                  <a:srgbClr val="FFFFFF"/>
                </a:solidFill>
                <a:latin typeface="Tahoma"/>
                <a:cs typeface="Tahoma"/>
              </a:rPr>
              <a:t>B-</a:t>
            </a:r>
            <a:r>
              <a:rPr sz="1400" spc="-20" dirty="0">
                <a:solidFill>
                  <a:srgbClr val="FFFFFF"/>
                </a:solidFill>
                <a:latin typeface="Tahoma"/>
                <a:cs typeface="Tahoma"/>
              </a:rPr>
              <a:t>trees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8589" y="840625"/>
            <a:ext cx="3657600" cy="206883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5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36" y="118691"/>
            <a:ext cx="63436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pc="-10" dirty="0">
                <a:latin typeface="Tahoma"/>
                <a:cs typeface="Tahoma"/>
              </a:rPr>
              <a:t>B+trees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551" y="1283233"/>
            <a:ext cx="65265" cy="652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551" y="1665351"/>
            <a:ext cx="65265" cy="65265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551" y="2219528"/>
            <a:ext cx="65265" cy="65265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100" marR="660400">
              <a:lnSpc>
                <a:spcPct val="102699"/>
              </a:lnSpc>
              <a:spcBef>
                <a:spcPts val="55"/>
              </a:spcBef>
            </a:pPr>
            <a:r>
              <a:rPr spc="70" dirty="0"/>
              <a:t>Τα</a:t>
            </a:r>
            <a:r>
              <a:rPr spc="-20" dirty="0"/>
              <a:t> </a:t>
            </a:r>
            <a:r>
              <a:rPr spc="-10" dirty="0">
                <a:latin typeface="Tahoma"/>
                <a:cs typeface="Tahoma"/>
              </a:rPr>
              <a:t>B+trees</a:t>
            </a:r>
            <a:r>
              <a:rPr spc="-35" dirty="0">
                <a:latin typeface="Tahoma"/>
                <a:cs typeface="Tahoma"/>
              </a:rPr>
              <a:t> </a:t>
            </a:r>
            <a:r>
              <a:rPr spc="-25" dirty="0"/>
              <a:t>αποτελούν</a:t>
            </a:r>
            <a:r>
              <a:rPr spc="-20" dirty="0"/>
              <a:t> </a:t>
            </a:r>
            <a:r>
              <a:rPr spc="-25" dirty="0"/>
              <a:t>υποκατηγορία</a:t>
            </a:r>
            <a:r>
              <a:rPr spc="-20" dirty="0"/>
              <a:t> </a:t>
            </a:r>
            <a:r>
              <a:rPr spc="-40" dirty="0"/>
              <a:t>των</a:t>
            </a:r>
            <a:r>
              <a:rPr spc="-25" dirty="0"/>
              <a:t> </a:t>
            </a:r>
            <a:r>
              <a:rPr spc="-45" dirty="0">
                <a:latin typeface="Tahoma"/>
                <a:cs typeface="Tahoma"/>
              </a:rPr>
              <a:t>B-</a:t>
            </a:r>
            <a:r>
              <a:rPr spc="-20" dirty="0">
                <a:latin typeface="Tahoma"/>
                <a:cs typeface="Tahoma"/>
              </a:rPr>
              <a:t>trees</a:t>
            </a:r>
            <a:r>
              <a:rPr spc="-35" dirty="0">
                <a:latin typeface="Tahoma"/>
                <a:cs typeface="Tahoma"/>
              </a:rPr>
              <a:t> </a:t>
            </a:r>
            <a:r>
              <a:rPr spc="-25" dirty="0"/>
              <a:t>που </a:t>
            </a:r>
            <a:r>
              <a:rPr spc="-20" dirty="0"/>
              <a:t>χαρακτηρίζονται</a:t>
            </a:r>
            <a:r>
              <a:rPr spc="-25" dirty="0"/>
              <a:t> </a:t>
            </a:r>
            <a:r>
              <a:rPr dirty="0"/>
              <a:t>από</a:t>
            </a:r>
            <a:r>
              <a:rPr spc="-15" dirty="0"/>
              <a:t> </a:t>
            </a:r>
            <a:r>
              <a:rPr dirty="0"/>
              <a:t>την</a:t>
            </a:r>
            <a:r>
              <a:rPr spc="-20" dirty="0"/>
              <a:t> </a:t>
            </a:r>
            <a:r>
              <a:rPr spc="-10" dirty="0"/>
              <a:t>εξής</a:t>
            </a:r>
            <a:r>
              <a:rPr spc="-20" dirty="0"/>
              <a:t> </a:t>
            </a:r>
            <a:r>
              <a:rPr spc="-10" dirty="0"/>
              <a:t>ιδιότητα:</a:t>
            </a:r>
          </a:p>
          <a:p>
            <a:pPr marL="314960" marR="45085">
              <a:lnSpc>
                <a:spcPct val="102600"/>
              </a:lnSpc>
              <a:spcBef>
                <a:spcPts val="300"/>
              </a:spcBef>
            </a:pPr>
            <a:r>
              <a:rPr dirty="0"/>
              <a:t>Μόνα</a:t>
            </a:r>
            <a:r>
              <a:rPr spc="10" dirty="0"/>
              <a:t> </a:t>
            </a:r>
            <a:r>
              <a:rPr dirty="0"/>
              <a:t>τα</a:t>
            </a:r>
            <a:r>
              <a:rPr spc="15" dirty="0"/>
              <a:t> </a:t>
            </a:r>
            <a:r>
              <a:rPr spc="-45" dirty="0"/>
              <a:t>φύλλα</a:t>
            </a:r>
            <a:r>
              <a:rPr spc="15" dirty="0"/>
              <a:t> </a:t>
            </a:r>
            <a:r>
              <a:rPr spc="-35" dirty="0"/>
              <a:t>περιέχουν</a:t>
            </a:r>
            <a:r>
              <a:rPr spc="10" dirty="0"/>
              <a:t> </a:t>
            </a:r>
            <a:r>
              <a:rPr spc="-45" dirty="0"/>
              <a:t>δεδοµένα</a:t>
            </a:r>
            <a:r>
              <a:rPr spc="10" dirty="0"/>
              <a:t> </a:t>
            </a:r>
            <a:r>
              <a:rPr sz="1200" baseline="27777" dirty="0">
                <a:latin typeface="Segoe UI"/>
                <a:cs typeface="Segoe UI"/>
              </a:rPr>
              <a:t>1</a:t>
            </a:r>
            <a:r>
              <a:rPr sz="1200" spc="262" baseline="27777" dirty="0">
                <a:latin typeface="Segoe UI"/>
                <a:cs typeface="Segoe UI"/>
              </a:rPr>
              <a:t> </a:t>
            </a:r>
            <a:r>
              <a:rPr sz="1100" dirty="0"/>
              <a:t>,</a:t>
            </a:r>
            <a:r>
              <a:rPr sz="1100" spc="10" dirty="0"/>
              <a:t> </a:t>
            </a:r>
            <a:r>
              <a:rPr sz="1100" spc="-80" dirty="0"/>
              <a:t>ενώ</a:t>
            </a:r>
            <a:r>
              <a:rPr sz="1100" spc="10" dirty="0"/>
              <a:t> </a:t>
            </a:r>
            <a:r>
              <a:rPr sz="1100" dirty="0"/>
              <a:t>οι</a:t>
            </a:r>
            <a:r>
              <a:rPr sz="1100" spc="10" dirty="0"/>
              <a:t> </a:t>
            </a:r>
            <a:r>
              <a:rPr sz="1100" spc="-10" dirty="0"/>
              <a:t>υπόλοιποι </a:t>
            </a:r>
            <a:r>
              <a:rPr sz="1100" spc="-35" dirty="0"/>
              <a:t>κόµβοι</a:t>
            </a:r>
            <a:r>
              <a:rPr sz="1100" spc="-30" dirty="0"/>
              <a:t> </a:t>
            </a:r>
            <a:r>
              <a:rPr sz="1100" spc="-35" dirty="0"/>
              <a:t>περιέχουν</a:t>
            </a:r>
            <a:r>
              <a:rPr sz="1100" spc="-20" dirty="0"/>
              <a:t> </a:t>
            </a:r>
            <a:r>
              <a:rPr sz="1100" spc="-40" dirty="0"/>
              <a:t>δείκτες</a:t>
            </a:r>
            <a:r>
              <a:rPr sz="1100" spc="-25" dirty="0"/>
              <a:t> </a:t>
            </a:r>
            <a:r>
              <a:rPr sz="1100" spc="-10" dirty="0">
                <a:latin typeface="Tahoma"/>
                <a:cs typeface="Tahoma"/>
              </a:rPr>
              <a:t>B-</a:t>
            </a:r>
            <a:r>
              <a:rPr sz="1100" spc="-20" dirty="0">
                <a:latin typeface="Tahoma"/>
                <a:cs typeface="Tahoma"/>
              </a:rPr>
              <a:t>(pointers)</a:t>
            </a:r>
            <a:r>
              <a:rPr sz="1100" spc="-40" dirty="0">
                <a:latin typeface="Tahoma"/>
                <a:cs typeface="Tahoma"/>
              </a:rPr>
              <a:t> </a:t>
            </a:r>
            <a:r>
              <a:rPr sz="1100" spc="-40" dirty="0"/>
              <a:t>προς</a:t>
            </a:r>
            <a:r>
              <a:rPr sz="1100" spc="-25" dirty="0"/>
              <a:t> </a:t>
            </a:r>
            <a:r>
              <a:rPr sz="1100" spc="-20" dirty="0"/>
              <a:t>άλλους </a:t>
            </a:r>
            <a:r>
              <a:rPr sz="1100" spc="-45" dirty="0"/>
              <a:t>κόµβους.</a:t>
            </a:r>
            <a:endParaRPr sz="1100" dirty="0">
              <a:latin typeface="Tahoma"/>
              <a:cs typeface="Tahoma"/>
            </a:endParaRPr>
          </a:p>
          <a:p>
            <a:pPr marL="314960" marR="109855">
              <a:lnSpc>
                <a:spcPct val="102600"/>
              </a:lnSpc>
              <a:spcBef>
                <a:spcPts val="300"/>
              </a:spcBef>
            </a:pPr>
            <a:r>
              <a:rPr spc="-25" dirty="0"/>
              <a:t>Συνεπώς, </a:t>
            </a:r>
            <a:r>
              <a:rPr dirty="0"/>
              <a:t>οι</a:t>
            </a:r>
            <a:r>
              <a:rPr spc="-25" dirty="0"/>
              <a:t> </a:t>
            </a:r>
            <a:r>
              <a:rPr spc="-45" dirty="0"/>
              <a:t>εσωτερικοί</a:t>
            </a:r>
            <a:r>
              <a:rPr spc="-20" dirty="0"/>
              <a:t> </a:t>
            </a:r>
            <a:r>
              <a:rPr spc="-35" dirty="0"/>
              <a:t>κόµβοι</a:t>
            </a:r>
            <a:r>
              <a:rPr spc="-20" dirty="0"/>
              <a:t> </a:t>
            </a:r>
            <a:r>
              <a:rPr spc="-40" dirty="0"/>
              <a:t>καθοδηγούν</a:t>
            </a:r>
            <a:r>
              <a:rPr spc="-20" dirty="0"/>
              <a:t> </a:t>
            </a:r>
            <a:r>
              <a:rPr dirty="0"/>
              <a:t>την</a:t>
            </a:r>
            <a:r>
              <a:rPr spc="-20" dirty="0"/>
              <a:t> </a:t>
            </a:r>
            <a:r>
              <a:rPr spc="-10" dirty="0"/>
              <a:t>αναζήτηση </a:t>
            </a:r>
            <a:r>
              <a:rPr dirty="0"/>
              <a:t>(για</a:t>
            </a:r>
            <a:r>
              <a:rPr spc="-15" dirty="0"/>
              <a:t> </a:t>
            </a:r>
            <a:r>
              <a:rPr spc="-55" dirty="0"/>
              <a:t>εύρεση,</a:t>
            </a:r>
            <a:r>
              <a:rPr spc="-15" dirty="0"/>
              <a:t> </a:t>
            </a:r>
            <a:r>
              <a:rPr spc="-20" dirty="0"/>
              <a:t>εισαγωγή</a:t>
            </a:r>
            <a:r>
              <a:rPr spc="-10" dirty="0"/>
              <a:t> </a:t>
            </a:r>
            <a:r>
              <a:rPr dirty="0"/>
              <a:t>ή</a:t>
            </a:r>
            <a:r>
              <a:rPr spc="-15" dirty="0"/>
              <a:t> </a:t>
            </a:r>
            <a:r>
              <a:rPr spc="-40" dirty="0"/>
              <a:t>διαγραφή</a:t>
            </a:r>
            <a:r>
              <a:rPr spc="-10" dirty="0"/>
              <a:t> </a:t>
            </a:r>
            <a:r>
              <a:rPr spc="-55" dirty="0"/>
              <a:t>δεδοµένων)</a:t>
            </a:r>
            <a:r>
              <a:rPr spc="-15" dirty="0"/>
              <a:t> </a:t>
            </a:r>
            <a:r>
              <a:rPr dirty="0"/>
              <a:t>και</a:t>
            </a:r>
            <a:r>
              <a:rPr spc="-15" dirty="0"/>
              <a:t> </a:t>
            </a:r>
            <a:r>
              <a:rPr spc="-35" dirty="0"/>
              <a:t>τα </a:t>
            </a:r>
            <a:r>
              <a:rPr spc="-45" dirty="0"/>
              <a:t>φύλλα</a:t>
            </a:r>
            <a:r>
              <a:rPr spc="-5" dirty="0"/>
              <a:t> </a:t>
            </a:r>
            <a:r>
              <a:rPr spc="-35" dirty="0"/>
              <a:t>περιέχουν</a:t>
            </a:r>
            <a:r>
              <a:rPr spc="-5" dirty="0"/>
              <a:t> </a:t>
            </a:r>
            <a:r>
              <a:rPr dirty="0"/>
              <a:t>τις</a:t>
            </a:r>
            <a:r>
              <a:rPr spc="-10" dirty="0"/>
              <a:t> αντίστοιχες</a:t>
            </a:r>
            <a:r>
              <a:rPr spc="-5" dirty="0"/>
              <a:t> </a:t>
            </a:r>
            <a:r>
              <a:rPr spc="-10" dirty="0"/>
              <a:t>εγγραφές.</a:t>
            </a:r>
          </a:p>
          <a:p>
            <a:pPr marL="314960" marR="30480">
              <a:lnSpc>
                <a:spcPct val="102600"/>
              </a:lnSpc>
              <a:spcBef>
                <a:spcPts val="295"/>
              </a:spcBef>
            </a:pPr>
            <a:r>
              <a:rPr spc="-10" dirty="0"/>
              <a:t>Προσοχή!</a:t>
            </a:r>
            <a:r>
              <a:rPr spc="85" dirty="0"/>
              <a:t> </a:t>
            </a:r>
            <a:r>
              <a:rPr dirty="0"/>
              <a:t>Η</a:t>
            </a:r>
            <a:r>
              <a:rPr spc="-25" dirty="0"/>
              <a:t> </a:t>
            </a:r>
            <a:r>
              <a:rPr spc="-20" dirty="0"/>
              <a:t>παρουσία </a:t>
            </a:r>
            <a:r>
              <a:rPr spc="-35" dirty="0"/>
              <a:t>κάποιου</a:t>
            </a:r>
            <a:r>
              <a:rPr spc="-25" dirty="0"/>
              <a:t> </a:t>
            </a:r>
            <a:r>
              <a:rPr spc="-45" dirty="0"/>
              <a:t>κλειδιού</a:t>
            </a:r>
            <a:r>
              <a:rPr spc="-20" dirty="0"/>
              <a:t> </a:t>
            </a:r>
            <a:r>
              <a:rPr dirty="0"/>
              <a:t>σε</a:t>
            </a:r>
            <a:r>
              <a:rPr spc="-25" dirty="0"/>
              <a:t> </a:t>
            </a:r>
            <a:r>
              <a:rPr spc="-50" dirty="0"/>
              <a:t>εσωτερικό</a:t>
            </a:r>
            <a:r>
              <a:rPr spc="-20" dirty="0"/>
              <a:t> </a:t>
            </a:r>
            <a:r>
              <a:rPr spc="-35" dirty="0"/>
              <a:t>κόµβο </a:t>
            </a:r>
            <a:r>
              <a:rPr spc="-70" dirty="0"/>
              <a:t>δεν</a:t>
            </a:r>
            <a:r>
              <a:rPr spc="-15" dirty="0"/>
              <a:t> </a:t>
            </a:r>
            <a:r>
              <a:rPr spc="-10" dirty="0"/>
              <a:t>συνεπάγεται</a:t>
            </a:r>
            <a:r>
              <a:rPr spc="-45" dirty="0"/>
              <a:t> </a:t>
            </a:r>
            <a:r>
              <a:rPr dirty="0"/>
              <a:t>την</a:t>
            </a:r>
            <a:r>
              <a:rPr spc="-30" dirty="0"/>
              <a:t> ύπαρξη </a:t>
            </a:r>
            <a:r>
              <a:rPr spc="-40" dirty="0"/>
              <a:t>εγγραφής</a:t>
            </a:r>
            <a:r>
              <a:rPr spc="-30" dirty="0"/>
              <a:t> </a:t>
            </a:r>
            <a:r>
              <a:rPr spc="-20" dirty="0"/>
              <a:t>που</a:t>
            </a:r>
            <a:r>
              <a:rPr spc="-30" dirty="0"/>
              <a:t> </a:t>
            </a:r>
            <a:r>
              <a:rPr dirty="0"/>
              <a:t>να</a:t>
            </a:r>
            <a:r>
              <a:rPr spc="-30" dirty="0"/>
              <a:t> </a:t>
            </a:r>
            <a:r>
              <a:rPr spc="-10" dirty="0"/>
              <a:t>αντιστοιχεί </a:t>
            </a:r>
            <a:r>
              <a:rPr dirty="0"/>
              <a:t>σε</a:t>
            </a:r>
            <a:r>
              <a:rPr spc="-40" dirty="0"/>
              <a:t> </a:t>
            </a:r>
            <a:r>
              <a:rPr dirty="0"/>
              <a:t>αυτό</a:t>
            </a:r>
            <a:r>
              <a:rPr spc="-40" dirty="0"/>
              <a:t> </a:t>
            </a:r>
            <a:r>
              <a:rPr dirty="0"/>
              <a:t>το</a:t>
            </a:r>
            <a:r>
              <a:rPr spc="-35" dirty="0"/>
              <a:t> </a:t>
            </a:r>
            <a:r>
              <a:rPr spc="-10" dirty="0"/>
              <a:t>κλειδί.</a:t>
            </a:r>
          </a:p>
        </p:txBody>
      </p:sp>
      <p:sp>
        <p:nvSpPr>
          <p:cNvPr id="8" name="object 8"/>
          <p:cNvSpPr/>
          <p:nvPr/>
        </p:nvSpPr>
        <p:spPr>
          <a:xfrm>
            <a:off x="359994" y="3170618"/>
            <a:ext cx="1828800" cy="0"/>
          </a:xfrm>
          <a:custGeom>
            <a:avLst/>
            <a:gdLst/>
            <a:ahLst/>
            <a:cxnLst/>
            <a:rect l="l" t="t" r="r" b="b"/>
            <a:pathLst>
              <a:path w="1828800">
                <a:moveTo>
                  <a:pt x="0" y="0"/>
                </a:moveTo>
                <a:lnTo>
                  <a:pt x="1828800" y="0"/>
                </a:lnTo>
              </a:path>
            </a:pathLst>
          </a:custGeom>
          <a:ln w="505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79755" y="3177611"/>
            <a:ext cx="2176780" cy="162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900" baseline="37037" dirty="0">
                <a:latin typeface="Lucida Console"/>
                <a:cs typeface="Lucida Console"/>
              </a:rPr>
              <a:t>1</a:t>
            </a:r>
            <a:r>
              <a:rPr sz="900" dirty="0">
                <a:latin typeface="Trebuchet MS"/>
                <a:cs typeface="Trebuchet MS"/>
              </a:rPr>
              <a:t>Για</a:t>
            </a:r>
            <a:r>
              <a:rPr sz="900" spc="25" dirty="0">
                <a:latin typeface="Trebuchet MS"/>
                <a:cs typeface="Trebuchet MS"/>
              </a:rPr>
              <a:t> </a:t>
            </a:r>
            <a:r>
              <a:rPr sz="900" dirty="0">
                <a:latin typeface="Trebuchet MS"/>
                <a:cs typeface="Trebuchet MS"/>
              </a:rPr>
              <a:t>την</a:t>
            </a:r>
            <a:r>
              <a:rPr sz="900" spc="25" dirty="0">
                <a:latin typeface="Trebuchet MS"/>
                <a:cs typeface="Trebuchet MS"/>
              </a:rPr>
              <a:t> </a:t>
            </a:r>
            <a:r>
              <a:rPr sz="900" spc="-20" dirty="0">
                <a:latin typeface="Trebuchet MS"/>
                <a:cs typeface="Trebuchet MS"/>
              </a:rPr>
              <a:t>ακρίβεια,</a:t>
            </a:r>
            <a:r>
              <a:rPr sz="900" spc="30" dirty="0">
                <a:latin typeface="Trebuchet MS"/>
                <a:cs typeface="Trebuchet MS"/>
              </a:rPr>
              <a:t> </a:t>
            </a:r>
            <a:r>
              <a:rPr sz="900" spc="-20" dirty="0">
                <a:latin typeface="Trebuchet MS"/>
                <a:cs typeface="Trebuchet MS"/>
              </a:rPr>
              <a:t>δείκτες</a:t>
            </a:r>
            <a:r>
              <a:rPr sz="900" spc="2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προς</a:t>
            </a:r>
            <a:r>
              <a:rPr sz="900" spc="25" dirty="0">
                <a:latin typeface="Trebuchet MS"/>
                <a:cs typeface="Trebuchet MS"/>
              </a:rPr>
              <a:t> </a:t>
            </a:r>
            <a:r>
              <a:rPr sz="900" spc="-10" dirty="0">
                <a:latin typeface="Trebuchet MS"/>
                <a:cs typeface="Trebuchet MS"/>
              </a:rPr>
              <a:t>δεδοµένα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6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136" y="118691"/>
            <a:ext cx="2721673" cy="23275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l-GR" spc="-20" dirty="0"/>
              <a:t>Δ</a:t>
            </a:r>
            <a:r>
              <a:rPr spc="-20" dirty="0" err="1"/>
              <a:t>ιεργ</a:t>
            </a:r>
            <a:r>
              <a:rPr spc="-20" dirty="0"/>
              <a:t>α</a:t>
            </a:r>
            <a:r>
              <a:rPr spc="-20" dirty="0" err="1"/>
              <a:t>σίες</a:t>
            </a:r>
            <a:r>
              <a:rPr spc="-35" dirty="0"/>
              <a:t> </a:t>
            </a:r>
            <a:r>
              <a:rPr spc="-10" dirty="0"/>
              <a:t>σε</a:t>
            </a:r>
            <a:r>
              <a:rPr spc="-40" dirty="0"/>
              <a:t> </a:t>
            </a:r>
            <a:r>
              <a:rPr spc="-10" dirty="0">
                <a:latin typeface="Tahoma"/>
                <a:cs typeface="Tahoma"/>
              </a:rPr>
              <a:t>B+Trees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2551" y="1132484"/>
            <a:ext cx="65265" cy="65265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2327" y="1322298"/>
            <a:ext cx="52590" cy="52590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02551" y="1803069"/>
            <a:ext cx="65265" cy="652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92327" y="1992884"/>
            <a:ext cx="52590" cy="5259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2551" y="2169998"/>
            <a:ext cx="65265" cy="6526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92327" y="2359799"/>
            <a:ext cx="52590" cy="5259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42469" rIns="0" bIns="0" rtlCol="0">
            <a:spAutoFit/>
          </a:bodyPr>
          <a:lstStyle/>
          <a:p>
            <a:pPr marL="314960">
              <a:lnSpc>
                <a:spcPct val="100000"/>
              </a:lnSpc>
              <a:spcBef>
                <a:spcPts val="285"/>
              </a:spcBef>
            </a:pPr>
            <a:r>
              <a:rPr dirty="0"/>
              <a:t>Αναζήτηση</a:t>
            </a:r>
            <a:r>
              <a:rPr spc="-65" dirty="0"/>
              <a:t> </a:t>
            </a:r>
            <a:r>
              <a:rPr spc="-10" dirty="0">
                <a:latin typeface="Tahoma"/>
                <a:cs typeface="Tahoma"/>
              </a:rPr>
              <a:t>(Lookup)</a:t>
            </a:r>
            <a:r>
              <a:rPr spc="-10" dirty="0"/>
              <a:t>:</a:t>
            </a:r>
          </a:p>
          <a:p>
            <a:pPr marL="591820" marR="5080">
              <a:lnSpc>
                <a:spcPct val="100000"/>
              </a:lnSpc>
              <a:spcBef>
                <a:spcPts val="175"/>
              </a:spcBef>
            </a:pPr>
            <a:r>
              <a:rPr sz="1000" spc="-20" dirty="0">
                <a:latin typeface="Microsoft Sans Serif"/>
                <a:cs typeface="Microsoft Sans Serif"/>
              </a:rPr>
              <a:t>Αναζήτηση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µιας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30" dirty="0">
                <a:latin typeface="Microsoft Sans Serif"/>
                <a:cs typeface="Microsoft Sans Serif"/>
              </a:rPr>
              <a:t>εγγραφής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µε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κλειδί</a:t>
            </a:r>
            <a:r>
              <a:rPr sz="1000" spc="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Tahoma"/>
                <a:cs typeface="Tahoma"/>
              </a:rPr>
              <a:t>n</a:t>
            </a:r>
            <a:r>
              <a:rPr sz="1000" dirty="0">
                <a:latin typeface="Microsoft Sans Serif"/>
                <a:cs typeface="Microsoft Sans Serif"/>
              </a:rPr>
              <a:t>.</a:t>
            </a:r>
            <a:r>
              <a:rPr sz="1000" spc="95" dirty="0">
                <a:latin typeface="Microsoft Sans Serif"/>
                <a:cs typeface="Microsoft Sans Serif"/>
              </a:rPr>
              <a:t> </a:t>
            </a:r>
            <a:r>
              <a:rPr sz="1000" spc="-55" dirty="0">
                <a:latin typeface="Microsoft Sans Serif"/>
                <a:cs typeface="Microsoft Sans Serif"/>
              </a:rPr>
              <a:t>Εύρεση</a:t>
            </a:r>
            <a:r>
              <a:rPr sz="1000" spc="10" dirty="0">
                <a:latin typeface="Microsoft Sans Serif"/>
                <a:cs typeface="Microsoft Sans Serif"/>
              </a:rPr>
              <a:t> </a:t>
            </a:r>
            <a:r>
              <a:rPr sz="1000" spc="-20" dirty="0">
                <a:latin typeface="Microsoft Sans Serif"/>
                <a:cs typeface="Microsoft Sans Serif"/>
              </a:rPr>
              <a:t>ενός </a:t>
            </a:r>
            <a:r>
              <a:rPr sz="1000" spc="-10" dirty="0">
                <a:latin typeface="Microsoft Sans Serif"/>
                <a:cs typeface="Microsoft Sans Serif"/>
              </a:rPr>
              <a:t>µονοπατιού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από </a:t>
            </a:r>
            <a:r>
              <a:rPr sz="1000" spc="-10" dirty="0">
                <a:latin typeface="Microsoft Sans Serif"/>
                <a:cs typeface="Microsoft Sans Serif"/>
              </a:rPr>
              <a:t>την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ρίζα </a:t>
            </a:r>
            <a:r>
              <a:rPr sz="1000" spc="-30" dirty="0">
                <a:latin typeface="Microsoft Sans Serif"/>
                <a:cs typeface="Microsoft Sans Serif"/>
              </a:rPr>
              <a:t>προς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το </a:t>
            </a:r>
            <a:r>
              <a:rPr sz="1000" spc="-20" dirty="0">
                <a:latin typeface="Microsoft Sans Serif"/>
                <a:cs typeface="Microsoft Sans Serif"/>
              </a:rPr>
              <a:t>φύλλο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που </a:t>
            </a:r>
            <a:r>
              <a:rPr sz="1000" spc="-25" dirty="0">
                <a:latin typeface="Microsoft Sans Serif"/>
                <a:cs typeface="Microsoft Sans Serif"/>
              </a:rPr>
              <a:t>περιέχει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την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εν </a:t>
            </a:r>
            <a:r>
              <a:rPr sz="1000" dirty="0">
                <a:latin typeface="Microsoft Sans Serif"/>
                <a:cs typeface="Microsoft Sans Serif"/>
              </a:rPr>
              <a:t>λόγω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25" dirty="0">
                <a:latin typeface="Microsoft Sans Serif"/>
                <a:cs typeface="Microsoft Sans Serif"/>
              </a:rPr>
              <a:t>εγγραφή,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εάν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αυτή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υπάρχει.</a:t>
            </a:r>
            <a:endParaRPr sz="1000" dirty="0">
              <a:latin typeface="Microsoft Sans Serif"/>
              <a:cs typeface="Microsoft Sans Serif"/>
            </a:endParaRPr>
          </a:p>
          <a:p>
            <a:pPr marL="314960">
              <a:lnSpc>
                <a:spcPct val="100000"/>
              </a:lnSpc>
              <a:spcBef>
                <a:spcPts val="185"/>
              </a:spcBef>
            </a:pPr>
            <a:r>
              <a:rPr spc="-10" dirty="0"/>
              <a:t>Εισαγωγή</a:t>
            </a:r>
            <a:r>
              <a:rPr spc="-15" dirty="0"/>
              <a:t> </a:t>
            </a:r>
            <a:r>
              <a:rPr spc="-10" dirty="0">
                <a:latin typeface="Tahoma"/>
                <a:cs typeface="Tahoma"/>
              </a:rPr>
              <a:t>(Insertion)</a:t>
            </a:r>
            <a:r>
              <a:rPr spc="-10" dirty="0"/>
              <a:t>:</a:t>
            </a:r>
          </a:p>
          <a:p>
            <a:pPr marL="59182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Microsoft Sans Serif"/>
                <a:cs typeface="Microsoft Sans Serif"/>
              </a:rPr>
              <a:t>Εισαγωγή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µιας </a:t>
            </a:r>
            <a:r>
              <a:rPr sz="1000" spc="-30" dirty="0">
                <a:latin typeface="Microsoft Sans Serif"/>
                <a:cs typeface="Microsoft Sans Serif"/>
              </a:rPr>
              <a:t>εγγραφής</a:t>
            </a:r>
            <a:r>
              <a:rPr sz="1000" dirty="0">
                <a:latin typeface="Microsoft Sans Serif"/>
                <a:cs typeface="Microsoft Sans Serif"/>
              </a:rPr>
              <a:t> µε</a:t>
            </a:r>
            <a:r>
              <a:rPr sz="1000" spc="-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κλειδί</a:t>
            </a:r>
            <a:r>
              <a:rPr sz="1000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Tahoma"/>
                <a:cs typeface="Tahoma"/>
              </a:rPr>
              <a:t>n</a:t>
            </a:r>
            <a:endParaRPr sz="1000" dirty="0">
              <a:latin typeface="Tahoma"/>
              <a:cs typeface="Tahoma"/>
            </a:endParaRPr>
          </a:p>
          <a:p>
            <a:pPr marL="314960">
              <a:lnSpc>
                <a:spcPct val="100000"/>
              </a:lnSpc>
              <a:spcBef>
                <a:spcPts val="195"/>
              </a:spcBef>
            </a:pPr>
            <a:r>
              <a:rPr dirty="0"/>
              <a:t>Αιαγραφή</a:t>
            </a:r>
            <a:r>
              <a:rPr spc="40" dirty="0"/>
              <a:t> </a:t>
            </a:r>
            <a:r>
              <a:rPr spc="-10" dirty="0">
                <a:latin typeface="Tahoma"/>
                <a:cs typeface="Tahoma"/>
              </a:rPr>
              <a:t>(Deletion)</a:t>
            </a:r>
            <a:r>
              <a:rPr spc="-10" dirty="0"/>
              <a:t>:</a:t>
            </a:r>
          </a:p>
          <a:p>
            <a:pPr marL="591820">
              <a:lnSpc>
                <a:spcPct val="100000"/>
              </a:lnSpc>
              <a:spcBef>
                <a:spcPts val="175"/>
              </a:spcBef>
            </a:pPr>
            <a:r>
              <a:rPr sz="1000" dirty="0">
                <a:latin typeface="Microsoft Sans Serif"/>
                <a:cs typeface="Microsoft Sans Serif"/>
              </a:rPr>
              <a:t>Αιαγραφή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της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35" dirty="0">
                <a:latin typeface="Microsoft Sans Serif"/>
                <a:cs typeface="Microsoft Sans Serif"/>
              </a:rPr>
              <a:t>εγγραφής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dirty="0">
                <a:latin typeface="Microsoft Sans Serif"/>
                <a:cs typeface="Microsoft Sans Serif"/>
              </a:rPr>
              <a:t>µε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10" dirty="0">
                <a:latin typeface="Microsoft Sans Serif"/>
                <a:cs typeface="Microsoft Sans Serif"/>
              </a:rPr>
              <a:t>κλειδί</a:t>
            </a:r>
            <a:r>
              <a:rPr sz="1000" spc="15" dirty="0">
                <a:latin typeface="Microsoft Sans Serif"/>
                <a:cs typeface="Microsoft Sans Serif"/>
              </a:rPr>
              <a:t> </a:t>
            </a:r>
            <a:r>
              <a:rPr sz="1000" spc="-50" dirty="0">
                <a:latin typeface="Tahoma"/>
                <a:cs typeface="Tahoma"/>
              </a:rPr>
              <a:t>n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7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36" y="118691"/>
            <a:ext cx="2694940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Αλγόριθµος</a:t>
            </a:r>
            <a:r>
              <a:rPr sz="1400" spc="-2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55" dirty="0">
                <a:solidFill>
                  <a:srgbClr val="FFFFFF"/>
                </a:solidFill>
                <a:latin typeface="Microsoft Sans Serif"/>
                <a:cs typeface="Microsoft Sans Serif"/>
              </a:rPr>
              <a:t>Αναζήτησης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1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4738" y="587375"/>
            <a:ext cx="4280623" cy="249400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8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3136" y="118691"/>
            <a:ext cx="2613025" cy="2444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00" spc="-50" dirty="0">
                <a:solidFill>
                  <a:srgbClr val="FFFFFF"/>
                </a:solidFill>
                <a:latin typeface="Microsoft Sans Serif"/>
                <a:cs typeface="Microsoft Sans Serif"/>
              </a:rPr>
              <a:t>Αλγόριθµος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Εισαγωγής</a:t>
            </a:r>
            <a:r>
              <a:rPr sz="1400" spc="-2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Microsoft Sans Serif"/>
                <a:cs typeface="Microsoft Sans Serif"/>
              </a:rPr>
              <a:t>σε</a:t>
            </a:r>
            <a:r>
              <a:rPr sz="1400" spc="-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400" spc="-10" dirty="0">
                <a:solidFill>
                  <a:srgbClr val="FFFFFF"/>
                </a:solidFill>
                <a:latin typeface="Tahoma"/>
                <a:cs typeface="Tahoma"/>
              </a:rPr>
              <a:t>B+tree</a:t>
            </a:r>
            <a:endParaRPr sz="1400">
              <a:latin typeface="Tahoma"/>
              <a:cs typeface="Tahom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9374"/>
            <a:ext cx="4608004" cy="5060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961" y="557314"/>
            <a:ext cx="2232157" cy="273651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fld id="{81D60167-4931-47E6-BA6A-407CBD079E47}" type="slidenum">
              <a:rPr dirty="0"/>
              <a:t>9</a:t>
            </a:fld>
            <a:r>
              <a:rPr spc="-240" dirty="0"/>
              <a:t> </a:t>
            </a:r>
            <a:r>
              <a:rPr dirty="0"/>
              <a:t>/</a:t>
            </a:r>
            <a:r>
              <a:rPr spc="-240" dirty="0"/>
              <a:t> </a:t>
            </a:r>
            <a:r>
              <a:rPr spc="-25" dirty="0"/>
              <a:t>24</a:t>
            </a: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</TotalTime>
  <Words>726</Words>
  <Application>Microsoft Macintosh PowerPoint</Application>
  <PresentationFormat>Custom</PresentationFormat>
  <Paragraphs>86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Lucida Console</vt:lpstr>
      <vt:lpstr>Microsoft Sans Serif</vt:lpstr>
      <vt:lpstr>Segoe UI</vt:lpstr>
      <vt:lpstr>Tahoma</vt:lpstr>
      <vt:lpstr>Times New Roman</vt:lpstr>
      <vt:lpstr>Trebuchet MS</vt:lpstr>
      <vt:lpstr>Verdana</vt:lpstr>
      <vt:lpstr>Office Theme</vt:lpstr>
      <vt:lpstr>Φροντιστήριο 11o: Φυσική Σχεδίαση Βάσεων Δεδοµένων</vt:lpstr>
      <vt:lpstr>B-trees</vt:lpstr>
      <vt:lpstr>B-trees</vt:lpstr>
      <vt:lpstr>B-trees</vt:lpstr>
      <vt:lpstr>PowerPoint Presentation</vt:lpstr>
      <vt:lpstr>B+trees</vt:lpstr>
      <vt:lpstr>Διεργασίες σε B+Trees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Διαγραφή σε B+tree</vt:lpstr>
      <vt:lpstr>Παράδειγµα διεργασιών σε B+tree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Φροντιστήριο 10o: Φυσική Σχεδίαση Βάσεων Αεδοµένων</dc:title>
  <cp:lastModifiedBy>Microsoft Office User</cp:lastModifiedBy>
  <cp:revision>12</cp:revision>
  <dcterms:created xsi:type="dcterms:W3CDTF">2024-12-16T09:56:09Z</dcterms:created>
  <dcterms:modified xsi:type="dcterms:W3CDTF">2024-12-16T16:25:10Z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2024-12-16T00:00:00Z</vt:filetime>
  </property>
  <property fmtid="{D5CDD505-2E9C-101B-9397-08002B2CF9AE}" pid="3" name="LastSaved">
    <vt:filetime>2024-12-16T00:00:00Z</vt:filetime>
  </property>
  <property fmtid="{D5CDD505-2E9C-101B-9397-08002B2CF9AE}" pid="4" name="Producer">
    <vt:lpwstr>iLovePDF</vt:lpwstr>
  </property>
</Properties>
</file>