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6" r:id="rId2"/>
    <p:sldId id="256" r:id="rId3"/>
    <p:sldId id="257" r:id="rId4"/>
    <p:sldId id="258" r:id="rId5"/>
    <p:sldId id="259" r:id="rId6"/>
    <p:sldId id="260" r:id="rId7"/>
    <p:sldId id="265" r:id="rId8"/>
    <p:sldId id="267" r:id="rId9"/>
    <p:sldId id="269" r:id="rId10"/>
    <p:sldId id="261" r:id="rId11"/>
    <p:sldId id="268" r:id="rId12"/>
    <p:sldId id="262" r:id="rId13"/>
    <p:sldId id="263" r:id="rId14"/>
    <p:sldId id="264"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3"/>
    <p:restoredTop sz="96301"/>
  </p:normalViewPr>
  <p:slideViewPr>
    <p:cSldViewPr snapToGrid="0">
      <p:cViewPr varScale="1">
        <p:scale>
          <a:sx n="122" d="100"/>
          <a:sy n="122" d="100"/>
        </p:scale>
        <p:origin x="816"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8F2ADB-792B-E42A-E2D5-43F16992DB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A1031F-BC56-85D3-7D55-43825058FC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ABD86E-FBE5-D547-BC87-1E2547563E88}" type="datetimeFigureOut">
              <a:rPr lang="en-US" smtClean="0"/>
              <a:t>9/25/25</a:t>
            </a:fld>
            <a:endParaRPr lang="en-US"/>
          </a:p>
        </p:txBody>
      </p:sp>
      <p:sp>
        <p:nvSpPr>
          <p:cNvPr id="4" name="Footer Placeholder 3">
            <a:extLst>
              <a:ext uri="{FF2B5EF4-FFF2-40B4-BE49-F238E27FC236}">
                <a16:creationId xmlns:a16="http://schemas.microsoft.com/office/drawing/2014/main" id="{A74AC257-AF1A-8095-902B-B2B60AE094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3A7EA7-9D42-D681-F0D7-D4F7FDE4FE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02EE73-25C6-4346-A2C7-54F2D2721922}" type="slidenum">
              <a:rPr lang="en-US" smtClean="0"/>
              <a:t>‹#›</a:t>
            </a:fld>
            <a:endParaRPr lang="en-US"/>
          </a:p>
        </p:txBody>
      </p:sp>
    </p:spTree>
    <p:extLst>
      <p:ext uri="{BB962C8B-B14F-4D97-AF65-F5344CB8AC3E}">
        <p14:creationId xmlns:p14="http://schemas.microsoft.com/office/powerpoint/2010/main" val="383635845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0456-6B79-4B4C-8690-B4D504827A77}"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F096A-0F64-5F4C-A1A9-78DA88F91F15}" type="slidenum">
              <a:rPr lang="en-US" smtClean="0"/>
              <a:t>‹#›</a:t>
            </a:fld>
            <a:endParaRPr lang="en-US"/>
          </a:p>
        </p:txBody>
      </p:sp>
    </p:spTree>
    <p:extLst>
      <p:ext uri="{BB962C8B-B14F-4D97-AF65-F5344CB8AC3E}">
        <p14:creationId xmlns:p14="http://schemas.microsoft.com/office/powerpoint/2010/main" val="425311686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0C48-B644-A531-9091-E22919B5C2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43C460-EA46-98A1-310C-9097475729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7A665C-A6BB-D0C7-52D4-F3C4BEFFBC0F}"/>
              </a:ext>
            </a:extLst>
          </p:cNvPr>
          <p:cNvSpPr>
            <a:spLocks noGrp="1"/>
          </p:cNvSpPr>
          <p:nvPr>
            <p:ph type="dt" sz="half" idx="10"/>
          </p:nvPr>
        </p:nvSpPr>
        <p:spPr/>
        <p:txBody>
          <a:bodyPr/>
          <a:lstStyle/>
          <a:p>
            <a:fld id="{861CEBD4-320D-BA40-861E-F0C01EF96595}" type="datetime1">
              <a:rPr lang="en-US" smtClean="0"/>
              <a:t>9/25/25</a:t>
            </a:fld>
            <a:endParaRPr lang="en-US"/>
          </a:p>
        </p:txBody>
      </p:sp>
      <p:sp>
        <p:nvSpPr>
          <p:cNvPr id="5" name="Footer Placeholder 4">
            <a:extLst>
              <a:ext uri="{FF2B5EF4-FFF2-40B4-BE49-F238E27FC236}">
                <a16:creationId xmlns:a16="http://schemas.microsoft.com/office/drawing/2014/main" id="{CABF1419-70BA-9836-DFA8-AE276F5E1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9AA4D-8ED5-1AAB-5FD9-6B473E538113}"/>
              </a:ext>
            </a:extLst>
          </p:cNvPr>
          <p:cNvSpPr>
            <a:spLocks noGrp="1"/>
          </p:cNvSpPr>
          <p:nvPr>
            <p:ph type="sldNum" sz="quarter" idx="12"/>
          </p:nvPr>
        </p:nvSpPr>
        <p:spPr/>
        <p:txBody>
          <a:bodyPr/>
          <a:lstStyle/>
          <a:p>
            <a:fld id="{8A2F5506-18B4-094C-AA3D-07CC56184996}" type="slidenum">
              <a:rPr lang="en-US" smtClean="0"/>
              <a:t>‹#›</a:t>
            </a:fld>
            <a:endParaRPr lang="en-US"/>
          </a:p>
        </p:txBody>
      </p:sp>
    </p:spTree>
    <p:extLst>
      <p:ext uri="{BB962C8B-B14F-4D97-AF65-F5344CB8AC3E}">
        <p14:creationId xmlns:p14="http://schemas.microsoft.com/office/powerpoint/2010/main" val="33116892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9A06-769B-30C7-E00A-A8EC82F52A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DF877C-2BF7-BFBB-124F-6F1EF9A682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A7F92-9857-9958-C446-1F1609305900}"/>
              </a:ext>
            </a:extLst>
          </p:cNvPr>
          <p:cNvSpPr>
            <a:spLocks noGrp="1"/>
          </p:cNvSpPr>
          <p:nvPr>
            <p:ph type="dt" sz="half" idx="10"/>
          </p:nvPr>
        </p:nvSpPr>
        <p:spPr/>
        <p:txBody>
          <a:bodyPr/>
          <a:lstStyle/>
          <a:p>
            <a:fld id="{811EA0DC-BD12-0048-ACF2-A6FB5CB2A6B0}" type="datetime1">
              <a:rPr lang="en-US" smtClean="0"/>
              <a:t>9/25/25</a:t>
            </a:fld>
            <a:endParaRPr lang="en-US"/>
          </a:p>
        </p:txBody>
      </p:sp>
      <p:sp>
        <p:nvSpPr>
          <p:cNvPr id="5" name="Footer Placeholder 4">
            <a:extLst>
              <a:ext uri="{FF2B5EF4-FFF2-40B4-BE49-F238E27FC236}">
                <a16:creationId xmlns:a16="http://schemas.microsoft.com/office/drawing/2014/main" id="{63213233-A362-3434-1CC2-FF4C2DDFC9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63E602-5EAD-419D-FF40-F1FDF8B333D1}"/>
              </a:ext>
            </a:extLst>
          </p:cNvPr>
          <p:cNvSpPr>
            <a:spLocks noGrp="1"/>
          </p:cNvSpPr>
          <p:nvPr>
            <p:ph type="sldNum" sz="quarter" idx="12"/>
          </p:nvPr>
        </p:nvSpPr>
        <p:spPr/>
        <p:txBody>
          <a:bodyPr/>
          <a:lstStyle/>
          <a:p>
            <a:fld id="{8A2F5506-18B4-094C-AA3D-07CC56184996}" type="slidenum">
              <a:rPr lang="en-US" smtClean="0"/>
              <a:t>‹#›</a:t>
            </a:fld>
            <a:endParaRPr lang="en-US"/>
          </a:p>
        </p:txBody>
      </p:sp>
    </p:spTree>
    <p:extLst>
      <p:ext uri="{BB962C8B-B14F-4D97-AF65-F5344CB8AC3E}">
        <p14:creationId xmlns:p14="http://schemas.microsoft.com/office/powerpoint/2010/main" val="31831088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01A32-A6FC-7915-D84C-C4E2F091F4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BFBCC-8FD1-29BF-ACD2-0D7333B331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78686-3B10-5792-CDE7-78AEF2834AD2}"/>
              </a:ext>
            </a:extLst>
          </p:cNvPr>
          <p:cNvSpPr>
            <a:spLocks noGrp="1"/>
          </p:cNvSpPr>
          <p:nvPr>
            <p:ph type="dt" sz="half" idx="10"/>
          </p:nvPr>
        </p:nvSpPr>
        <p:spPr/>
        <p:txBody>
          <a:bodyPr/>
          <a:lstStyle/>
          <a:p>
            <a:fld id="{F252939B-4248-C242-9070-7E780ACD88F4}" type="datetime1">
              <a:rPr lang="en-US" smtClean="0"/>
              <a:t>9/25/25</a:t>
            </a:fld>
            <a:endParaRPr lang="en-US"/>
          </a:p>
        </p:txBody>
      </p:sp>
      <p:sp>
        <p:nvSpPr>
          <p:cNvPr id="5" name="Footer Placeholder 4">
            <a:extLst>
              <a:ext uri="{FF2B5EF4-FFF2-40B4-BE49-F238E27FC236}">
                <a16:creationId xmlns:a16="http://schemas.microsoft.com/office/drawing/2014/main" id="{DFD117F4-B800-775F-09D7-1F4F5DA5E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7515E-A97B-BEAC-51B4-3F5C6498B139}"/>
              </a:ext>
            </a:extLst>
          </p:cNvPr>
          <p:cNvSpPr>
            <a:spLocks noGrp="1"/>
          </p:cNvSpPr>
          <p:nvPr>
            <p:ph type="sldNum" sz="quarter" idx="12"/>
          </p:nvPr>
        </p:nvSpPr>
        <p:spPr/>
        <p:txBody>
          <a:bodyPr/>
          <a:lstStyle/>
          <a:p>
            <a:fld id="{8A2F5506-18B4-094C-AA3D-07CC56184996}" type="slidenum">
              <a:rPr lang="en-US" smtClean="0"/>
              <a:t>‹#›</a:t>
            </a:fld>
            <a:endParaRPr lang="en-US"/>
          </a:p>
        </p:txBody>
      </p:sp>
    </p:spTree>
    <p:extLst>
      <p:ext uri="{BB962C8B-B14F-4D97-AF65-F5344CB8AC3E}">
        <p14:creationId xmlns:p14="http://schemas.microsoft.com/office/powerpoint/2010/main" val="837619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F199-7D2F-8638-D9F3-5F64E134F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D9920-99B8-2D98-BB39-49407EB176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78DEE-AFD8-A45B-8B7F-BF808036CCB9}"/>
              </a:ext>
            </a:extLst>
          </p:cNvPr>
          <p:cNvSpPr>
            <a:spLocks noGrp="1"/>
          </p:cNvSpPr>
          <p:nvPr>
            <p:ph type="dt" sz="half" idx="10"/>
          </p:nvPr>
        </p:nvSpPr>
        <p:spPr/>
        <p:txBody>
          <a:bodyPr/>
          <a:lstStyle/>
          <a:p>
            <a:fld id="{2A405886-B79E-AE4B-9123-048FF3D26BB0}" type="datetime1">
              <a:rPr lang="en-US" smtClean="0"/>
              <a:t>9/25/25</a:t>
            </a:fld>
            <a:endParaRPr lang="en-US"/>
          </a:p>
        </p:txBody>
      </p:sp>
      <p:sp>
        <p:nvSpPr>
          <p:cNvPr id="5" name="Footer Placeholder 4">
            <a:extLst>
              <a:ext uri="{FF2B5EF4-FFF2-40B4-BE49-F238E27FC236}">
                <a16:creationId xmlns:a16="http://schemas.microsoft.com/office/drawing/2014/main" id="{6EEE54AC-61BB-BBF9-318A-180ACEEA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0661F-70EF-FF8B-0039-9793810A01DC}"/>
              </a:ext>
            </a:extLst>
          </p:cNvPr>
          <p:cNvSpPr>
            <a:spLocks noGrp="1"/>
          </p:cNvSpPr>
          <p:nvPr>
            <p:ph type="sldNum" sz="quarter" idx="12"/>
          </p:nvPr>
        </p:nvSpPr>
        <p:spPr/>
        <p:txBody>
          <a:bodyPr/>
          <a:lstStyle/>
          <a:p>
            <a:fld id="{8A2F5506-18B4-094C-AA3D-07CC56184996}" type="slidenum">
              <a:rPr lang="en-US" smtClean="0"/>
              <a:t>‹#›</a:t>
            </a:fld>
            <a:endParaRPr lang="en-US"/>
          </a:p>
        </p:txBody>
      </p:sp>
    </p:spTree>
    <p:extLst>
      <p:ext uri="{BB962C8B-B14F-4D97-AF65-F5344CB8AC3E}">
        <p14:creationId xmlns:p14="http://schemas.microsoft.com/office/powerpoint/2010/main" val="33515004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19CC-FCE9-3DE2-97A8-B3B731217C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6FB318-A0E7-372C-79EE-1D3B590215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B856A6-42F5-FD61-8191-0725D23CAA02}"/>
              </a:ext>
            </a:extLst>
          </p:cNvPr>
          <p:cNvSpPr>
            <a:spLocks noGrp="1"/>
          </p:cNvSpPr>
          <p:nvPr>
            <p:ph type="dt" sz="half" idx="10"/>
          </p:nvPr>
        </p:nvSpPr>
        <p:spPr/>
        <p:txBody>
          <a:bodyPr/>
          <a:lstStyle/>
          <a:p>
            <a:fld id="{9DF45564-0B69-7345-AC29-FE5FA5CCDF30}" type="datetime1">
              <a:rPr lang="en-US" smtClean="0"/>
              <a:t>9/25/25</a:t>
            </a:fld>
            <a:endParaRPr lang="en-US"/>
          </a:p>
        </p:txBody>
      </p:sp>
      <p:sp>
        <p:nvSpPr>
          <p:cNvPr id="5" name="Footer Placeholder 4">
            <a:extLst>
              <a:ext uri="{FF2B5EF4-FFF2-40B4-BE49-F238E27FC236}">
                <a16:creationId xmlns:a16="http://schemas.microsoft.com/office/drawing/2014/main" id="{3136BEB1-3F36-1DF6-8F00-4336E2C45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1F93DB-B00C-7F08-FFD5-E825A8B02EA7}"/>
              </a:ext>
            </a:extLst>
          </p:cNvPr>
          <p:cNvSpPr>
            <a:spLocks noGrp="1"/>
          </p:cNvSpPr>
          <p:nvPr>
            <p:ph type="sldNum" sz="quarter" idx="12"/>
          </p:nvPr>
        </p:nvSpPr>
        <p:spPr/>
        <p:txBody>
          <a:bodyPr/>
          <a:lstStyle/>
          <a:p>
            <a:fld id="{8A2F5506-18B4-094C-AA3D-07CC56184996}" type="slidenum">
              <a:rPr lang="en-US" smtClean="0"/>
              <a:t>‹#›</a:t>
            </a:fld>
            <a:endParaRPr lang="en-US"/>
          </a:p>
        </p:txBody>
      </p:sp>
    </p:spTree>
    <p:extLst>
      <p:ext uri="{BB962C8B-B14F-4D97-AF65-F5344CB8AC3E}">
        <p14:creationId xmlns:p14="http://schemas.microsoft.com/office/powerpoint/2010/main" val="21295346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73F7-E434-874F-04D7-C1CF21F2C5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83EEF-18BD-97C5-5413-8A691389E8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3CD50-091E-71CC-178B-647FBC879D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24AAD0-35BB-ECA2-D2D3-BD1B59EB26D2}"/>
              </a:ext>
            </a:extLst>
          </p:cNvPr>
          <p:cNvSpPr>
            <a:spLocks noGrp="1"/>
          </p:cNvSpPr>
          <p:nvPr>
            <p:ph type="dt" sz="half" idx="10"/>
          </p:nvPr>
        </p:nvSpPr>
        <p:spPr/>
        <p:txBody>
          <a:bodyPr/>
          <a:lstStyle/>
          <a:p>
            <a:fld id="{D1B24BDD-A420-2F41-910D-A7F5E0FAD669}" type="datetime1">
              <a:rPr lang="en-US" smtClean="0"/>
              <a:t>9/25/25</a:t>
            </a:fld>
            <a:endParaRPr lang="en-US"/>
          </a:p>
        </p:txBody>
      </p:sp>
      <p:sp>
        <p:nvSpPr>
          <p:cNvPr id="6" name="Footer Placeholder 5">
            <a:extLst>
              <a:ext uri="{FF2B5EF4-FFF2-40B4-BE49-F238E27FC236}">
                <a16:creationId xmlns:a16="http://schemas.microsoft.com/office/drawing/2014/main" id="{53F2074A-AD85-483B-F52E-836F576324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950E82-F885-540E-38D5-3F8185416007}"/>
              </a:ext>
            </a:extLst>
          </p:cNvPr>
          <p:cNvSpPr>
            <a:spLocks noGrp="1"/>
          </p:cNvSpPr>
          <p:nvPr>
            <p:ph type="sldNum" sz="quarter" idx="12"/>
          </p:nvPr>
        </p:nvSpPr>
        <p:spPr/>
        <p:txBody>
          <a:bodyPr/>
          <a:lstStyle/>
          <a:p>
            <a:fld id="{8A2F5506-18B4-094C-AA3D-07CC56184996}" type="slidenum">
              <a:rPr lang="en-US" smtClean="0"/>
              <a:t>‹#›</a:t>
            </a:fld>
            <a:endParaRPr lang="en-US"/>
          </a:p>
        </p:txBody>
      </p:sp>
    </p:spTree>
    <p:extLst>
      <p:ext uri="{BB962C8B-B14F-4D97-AF65-F5344CB8AC3E}">
        <p14:creationId xmlns:p14="http://schemas.microsoft.com/office/powerpoint/2010/main" val="14332311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AB6A-2EE0-4C23-2BB8-95DA33AD51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4B1E95-0BCC-DF11-2DE5-92FCB3377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62F1B1-5315-0F71-B233-50CEB04AC3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C9373D-ADEE-5F3F-A9FE-95134D297D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968A79-6E20-1D95-E5A8-E7A3E8A9E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A6466C-6CF3-D5FE-F883-8E12FE17609D}"/>
              </a:ext>
            </a:extLst>
          </p:cNvPr>
          <p:cNvSpPr>
            <a:spLocks noGrp="1"/>
          </p:cNvSpPr>
          <p:nvPr>
            <p:ph type="dt" sz="half" idx="10"/>
          </p:nvPr>
        </p:nvSpPr>
        <p:spPr/>
        <p:txBody>
          <a:bodyPr/>
          <a:lstStyle/>
          <a:p>
            <a:fld id="{E83F1CAA-0A1E-9C49-9741-955E52C4EDB2}" type="datetime1">
              <a:rPr lang="en-US" smtClean="0"/>
              <a:t>9/25/25</a:t>
            </a:fld>
            <a:endParaRPr lang="en-US"/>
          </a:p>
        </p:txBody>
      </p:sp>
      <p:sp>
        <p:nvSpPr>
          <p:cNvPr id="8" name="Footer Placeholder 7">
            <a:extLst>
              <a:ext uri="{FF2B5EF4-FFF2-40B4-BE49-F238E27FC236}">
                <a16:creationId xmlns:a16="http://schemas.microsoft.com/office/drawing/2014/main" id="{A2E3B0FA-BEE9-07AF-C1A8-3A4B3F3B95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D7854-1694-DAAF-34B9-1ABE8B234AF7}"/>
              </a:ext>
            </a:extLst>
          </p:cNvPr>
          <p:cNvSpPr>
            <a:spLocks noGrp="1"/>
          </p:cNvSpPr>
          <p:nvPr>
            <p:ph type="sldNum" sz="quarter" idx="12"/>
          </p:nvPr>
        </p:nvSpPr>
        <p:spPr/>
        <p:txBody>
          <a:bodyPr/>
          <a:lstStyle/>
          <a:p>
            <a:fld id="{8A2F5506-18B4-094C-AA3D-07CC56184996}" type="slidenum">
              <a:rPr lang="en-US" smtClean="0"/>
              <a:t>‹#›</a:t>
            </a:fld>
            <a:endParaRPr lang="en-US"/>
          </a:p>
        </p:txBody>
      </p:sp>
    </p:spTree>
    <p:extLst>
      <p:ext uri="{BB962C8B-B14F-4D97-AF65-F5344CB8AC3E}">
        <p14:creationId xmlns:p14="http://schemas.microsoft.com/office/powerpoint/2010/main" val="9165024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0BD5E-B29E-AD05-A60E-57CB9AA43D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30BDEF-94F7-74CC-C400-C324CB6D1502}"/>
              </a:ext>
            </a:extLst>
          </p:cNvPr>
          <p:cNvSpPr>
            <a:spLocks noGrp="1"/>
          </p:cNvSpPr>
          <p:nvPr>
            <p:ph type="dt" sz="half" idx="10"/>
          </p:nvPr>
        </p:nvSpPr>
        <p:spPr/>
        <p:txBody>
          <a:bodyPr/>
          <a:lstStyle/>
          <a:p>
            <a:fld id="{654D248F-E1E8-4F40-A53D-1D60B38E00D3}" type="datetime1">
              <a:rPr lang="en-US" smtClean="0"/>
              <a:t>9/25/25</a:t>
            </a:fld>
            <a:endParaRPr lang="en-US"/>
          </a:p>
        </p:txBody>
      </p:sp>
      <p:sp>
        <p:nvSpPr>
          <p:cNvPr id="4" name="Footer Placeholder 3">
            <a:extLst>
              <a:ext uri="{FF2B5EF4-FFF2-40B4-BE49-F238E27FC236}">
                <a16:creationId xmlns:a16="http://schemas.microsoft.com/office/drawing/2014/main" id="{96994A1D-C242-F3A5-4C23-B7C579467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499B09-AEE3-5360-2499-043AB91B7F36}"/>
              </a:ext>
            </a:extLst>
          </p:cNvPr>
          <p:cNvSpPr>
            <a:spLocks noGrp="1"/>
          </p:cNvSpPr>
          <p:nvPr>
            <p:ph type="sldNum" sz="quarter" idx="12"/>
          </p:nvPr>
        </p:nvSpPr>
        <p:spPr/>
        <p:txBody>
          <a:bodyPr/>
          <a:lstStyle/>
          <a:p>
            <a:fld id="{8A2F5506-18B4-094C-AA3D-07CC56184996}" type="slidenum">
              <a:rPr lang="en-US" smtClean="0"/>
              <a:t>‹#›</a:t>
            </a:fld>
            <a:endParaRPr lang="en-US"/>
          </a:p>
        </p:txBody>
      </p:sp>
    </p:spTree>
    <p:extLst>
      <p:ext uri="{BB962C8B-B14F-4D97-AF65-F5344CB8AC3E}">
        <p14:creationId xmlns:p14="http://schemas.microsoft.com/office/powerpoint/2010/main" val="16531024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437FB-2348-8865-70CA-E8BE9D55A3DF}"/>
              </a:ext>
            </a:extLst>
          </p:cNvPr>
          <p:cNvSpPr>
            <a:spLocks noGrp="1"/>
          </p:cNvSpPr>
          <p:nvPr>
            <p:ph type="dt" sz="half" idx="10"/>
          </p:nvPr>
        </p:nvSpPr>
        <p:spPr/>
        <p:txBody>
          <a:bodyPr/>
          <a:lstStyle/>
          <a:p>
            <a:fld id="{0C7F45F0-7043-AB4B-ACBD-5A8951767B48}" type="datetime1">
              <a:rPr lang="en-US" smtClean="0"/>
              <a:t>9/25/25</a:t>
            </a:fld>
            <a:endParaRPr lang="en-US"/>
          </a:p>
        </p:txBody>
      </p:sp>
      <p:sp>
        <p:nvSpPr>
          <p:cNvPr id="3" name="Footer Placeholder 2">
            <a:extLst>
              <a:ext uri="{FF2B5EF4-FFF2-40B4-BE49-F238E27FC236}">
                <a16:creationId xmlns:a16="http://schemas.microsoft.com/office/drawing/2014/main" id="{4B2EB8A3-3B58-87A3-BC46-ED9B76C9DF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35099B-23B7-B582-DC5B-124312AE218F}"/>
              </a:ext>
            </a:extLst>
          </p:cNvPr>
          <p:cNvSpPr>
            <a:spLocks noGrp="1"/>
          </p:cNvSpPr>
          <p:nvPr>
            <p:ph type="sldNum" sz="quarter" idx="12"/>
          </p:nvPr>
        </p:nvSpPr>
        <p:spPr/>
        <p:txBody>
          <a:bodyPr/>
          <a:lstStyle/>
          <a:p>
            <a:fld id="{8A2F5506-18B4-094C-AA3D-07CC56184996}" type="slidenum">
              <a:rPr lang="en-US" smtClean="0"/>
              <a:t>‹#›</a:t>
            </a:fld>
            <a:endParaRPr lang="en-US"/>
          </a:p>
        </p:txBody>
      </p:sp>
    </p:spTree>
    <p:extLst>
      <p:ext uri="{BB962C8B-B14F-4D97-AF65-F5344CB8AC3E}">
        <p14:creationId xmlns:p14="http://schemas.microsoft.com/office/powerpoint/2010/main" val="23775083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11B2-A9F1-152E-0A67-F0E7517AC2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3A5591-BA60-DC88-5498-0F49939270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9068D3-79B8-ECBA-FA9D-DEDC92BC9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1A753B-FEE6-D97E-1215-C86FC710E1E4}"/>
              </a:ext>
            </a:extLst>
          </p:cNvPr>
          <p:cNvSpPr>
            <a:spLocks noGrp="1"/>
          </p:cNvSpPr>
          <p:nvPr>
            <p:ph type="dt" sz="half" idx="10"/>
          </p:nvPr>
        </p:nvSpPr>
        <p:spPr/>
        <p:txBody>
          <a:bodyPr/>
          <a:lstStyle/>
          <a:p>
            <a:fld id="{E0614A8A-EBB6-3748-BBD3-5E3CDA99D47C}" type="datetime1">
              <a:rPr lang="en-US" smtClean="0"/>
              <a:t>9/25/25</a:t>
            </a:fld>
            <a:endParaRPr lang="en-US"/>
          </a:p>
        </p:txBody>
      </p:sp>
      <p:sp>
        <p:nvSpPr>
          <p:cNvPr id="6" name="Footer Placeholder 5">
            <a:extLst>
              <a:ext uri="{FF2B5EF4-FFF2-40B4-BE49-F238E27FC236}">
                <a16:creationId xmlns:a16="http://schemas.microsoft.com/office/drawing/2014/main" id="{9DD7BCA7-B8E3-F1EA-EADF-668900648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BF721-474E-51D2-EF13-BFD9892C6349}"/>
              </a:ext>
            </a:extLst>
          </p:cNvPr>
          <p:cNvSpPr>
            <a:spLocks noGrp="1"/>
          </p:cNvSpPr>
          <p:nvPr>
            <p:ph type="sldNum" sz="quarter" idx="12"/>
          </p:nvPr>
        </p:nvSpPr>
        <p:spPr/>
        <p:txBody>
          <a:bodyPr/>
          <a:lstStyle/>
          <a:p>
            <a:fld id="{8A2F5506-18B4-094C-AA3D-07CC56184996}" type="slidenum">
              <a:rPr lang="en-US" smtClean="0"/>
              <a:t>‹#›</a:t>
            </a:fld>
            <a:endParaRPr lang="en-US"/>
          </a:p>
        </p:txBody>
      </p:sp>
    </p:spTree>
    <p:extLst>
      <p:ext uri="{BB962C8B-B14F-4D97-AF65-F5344CB8AC3E}">
        <p14:creationId xmlns:p14="http://schemas.microsoft.com/office/powerpoint/2010/main" val="6494345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C8F3-4E5C-F0E1-B32F-21B70E25C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0F3AFB-DAC2-081D-72A5-7B4BFE88B0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1C799F-9CF1-F8D8-49C1-D5CFBFB1F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557405-DC75-B53D-119F-0D4BF10A9224}"/>
              </a:ext>
            </a:extLst>
          </p:cNvPr>
          <p:cNvSpPr>
            <a:spLocks noGrp="1"/>
          </p:cNvSpPr>
          <p:nvPr>
            <p:ph type="dt" sz="half" idx="10"/>
          </p:nvPr>
        </p:nvSpPr>
        <p:spPr/>
        <p:txBody>
          <a:bodyPr/>
          <a:lstStyle/>
          <a:p>
            <a:fld id="{FF601037-5999-E04D-9A99-FD608A33416C}" type="datetime1">
              <a:rPr lang="en-US" smtClean="0"/>
              <a:t>9/25/25</a:t>
            </a:fld>
            <a:endParaRPr lang="en-US"/>
          </a:p>
        </p:txBody>
      </p:sp>
      <p:sp>
        <p:nvSpPr>
          <p:cNvPr id="6" name="Footer Placeholder 5">
            <a:extLst>
              <a:ext uri="{FF2B5EF4-FFF2-40B4-BE49-F238E27FC236}">
                <a16:creationId xmlns:a16="http://schemas.microsoft.com/office/drawing/2014/main" id="{88AC55C5-B94C-14D1-FE22-5162B677DD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EBB7C-B6F0-6069-1A67-33FB74785B14}"/>
              </a:ext>
            </a:extLst>
          </p:cNvPr>
          <p:cNvSpPr>
            <a:spLocks noGrp="1"/>
          </p:cNvSpPr>
          <p:nvPr>
            <p:ph type="sldNum" sz="quarter" idx="12"/>
          </p:nvPr>
        </p:nvSpPr>
        <p:spPr/>
        <p:txBody>
          <a:bodyPr/>
          <a:lstStyle/>
          <a:p>
            <a:fld id="{8A2F5506-18B4-094C-AA3D-07CC56184996}" type="slidenum">
              <a:rPr lang="en-US" smtClean="0"/>
              <a:t>‹#›</a:t>
            </a:fld>
            <a:endParaRPr lang="en-US"/>
          </a:p>
        </p:txBody>
      </p:sp>
    </p:spTree>
    <p:extLst>
      <p:ext uri="{BB962C8B-B14F-4D97-AF65-F5344CB8AC3E}">
        <p14:creationId xmlns:p14="http://schemas.microsoft.com/office/powerpoint/2010/main" val="16921070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C783E5-41FA-297B-5C7A-1E044E0D5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3B5D3A-C146-22A4-4341-EE54E287AB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6DA0C5-9636-C04E-99ED-97EA5193EE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A02F14-E90D-8845-AE30-C1760917E5F8}" type="datetime1">
              <a:rPr lang="en-US" smtClean="0"/>
              <a:t>9/25/25</a:t>
            </a:fld>
            <a:endParaRPr lang="en-US"/>
          </a:p>
        </p:txBody>
      </p:sp>
      <p:sp>
        <p:nvSpPr>
          <p:cNvPr id="5" name="Footer Placeholder 4">
            <a:extLst>
              <a:ext uri="{FF2B5EF4-FFF2-40B4-BE49-F238E27FC236}">
                <a16:creationId xmlns:a16="http://schemas.microsoft.com/office/drawing/2014/main" id="{938AB454-FC81-60BD-DD90-BBF5C72A3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5DAB45-9A7A-5297-F200-517CC2E9A2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2F5506-18B4-094C-AA3D-07CC56184996}" type="slidenum">
              <a:rPr lang="en-US" smtClean="0"/>
              <a:t>‹#›</a:t>
            </a:fld>
            <a:endParaRPr lang="en-US"/>
          </a:p>
        </p:txBody>
      </p:sp>
    </p:spTree>
    <p:extLst>
      <p:ext uri="{BB962C8B-B14F-4D97-AF65-F5344CB8AC3E}">
        <p14:creationId xmlns:p14="http://schemas.microsoft.com/office/powerpoint/2010/main" val="1463226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advClick="0" advTm="3000">
        <p159:morph option="byObject"/>
      </p:transition>
    </mc:Choice>
    <mc:Fallback>
      <p:transition spd="slow" advClick="0" advTm="3000">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D391-D7C9-2E1E-664E-71A48DB05E96}"/>
              </a:ext>
            </a:extLst>
          </p:cNvPr>
          <p:cNvSpPr>
            <a:spLocks noGrp="1"/>
          </p:cNvSpPr>
          <p:nvPr>
            <p:ph type="ctrTitle"/>
          </p:nvPr>
        </p:nvSpPr>
        <p:spPr/>
        <p:txBody>
          <a:bodyPr/>
          <a:lstStyle/>
          <a:p>
            <a:r>
              <a:rPr lang="el-GR" sz="1800" b="1" dirty="0">
                <a:effectLst/>
                <a:latin typeface="Verdana" panose="020B0604030504040204" pitchFamily="34" charset="0"/>
                <a:ea typeface="Arial" panose="020B0604020202020204" pitchFamily="34" charset="0"/>
                <a:cs typeface="Times New Roman" panose="02020603050405020304" pitchFamily="18" charset="0"/>
              </a:rPr>
              <a:t>Η Είσοδος του Διαδικτύου στην Ελλάδα μέσα από το τμήμα Επιστήμης Υπολογιστών του Πανεπιστημίου Κρήτης και το Ινστιτούτο Πληροφορικής του ΙΤΕ</a:t>
            </a:r>
            <a:br>
              <a:rPr lang="en-US" sz="1800" dirty="0">
                <a:effectLst/>
                <a:latin typeface="Arial" panose="020B0604020202020204" pitchFamily="34" charset="0"/>
                <a:ea typeface="Arial" panose="020B0604020202020204" pitchFamily="34" charset="0"/>
              </a:rPr>
            </a:br>
            <a:endParaRPr lang="en-US" dirty="0"/>
          </a:p>
        </p:txBody>
      </p:sp>
      <p:pic>
        <p:nvPicPr>
          <p:cNvPr id="5" name="Picture 4" descr="A black background with blue and grey letters&#10;&#10;AI-generated content may be incorrect.">
            <a:extLst>
              <a:ext uri="{FF2B5EF4-FFF2-40B4-BE49-F238E27FC236}">
                <a16:creationId xmlns:a16="http://schemas.microsoft.com/office/drawing/2014/main" id="{B9A7206E-1991-5A3C-CC87-816865769839}"/>
              </a:ext>
            </a:extLst>
          </p:cNvPr>
          <p:cNvPicPr>
            <a:picLocks noChangeAspect="1"/>
          </p:cNvPicPr>
          <p:nvPr/>
        </p:nvPicPr>
        <p:blipFill>
          <a:blip r:embed="rId2"/>
          <a:stretch>
            <a:fillRect/>
          </a:stretch>
        </p:blipFill>
        <p:spPr>
          <a:xfrm>
            <a:off x="4908975" y="3429000"/>
            <a:ext cx="6581405" cy="2017324"/>
          </a:xfrm>
          <a:prstGeom prst="rect">
            <a:avLst/>
          </a:prstGeom>
        </p:spPr>
      </p:pic>
      <p:pic>
        <p:nvPicPr>
          <p:cNvPr id="7" name="Picture 6" descr="A red circle with a person in the middle&#10;&#10;AI-generated content may be incorrect.">
            <a:extLst>
              <a:ext uri="{FF2B5EF4-FFF2-40B4-BE49-F238E27FC236}">
                <a16:creationId xmlns:a16="http://schemas.microsoft.com/office/drawing/2014/main" id="{D00A3A39-D8A3-A71D-081B-D82AAFFF04A0}"/>
              </a:ext>
            </a:extLst>
          </p:cNvPr>
          <p:cNvPicPr>
            <a:picLocks noChangeAspect="1"/>
          </p:cNvPicPr>
          <p:nvPr/>
        </p:nvPicPr>
        <p:blipFill>
          <a:blip r:embed="rId3"/>
          <a:stretch>
            <a:fillRect/>
          </a:stretch>
        </p:blipFill>
        <p:spPr>
          <a:xfrm>
            <a:off x="1524000" y="2851202"/>
            <a:ext cx="3143732" cy="3143732"/>
          </a:xfrm>
          <a:prstGeom prst="rect">
            <a:avLst/>
          </a:prstGeom>
        </p:spPr>
      </p:pic>
      <p:sp>
        <p:nvSpPr>
          <p:cNvPr id="8" name="Slide Number Placeholder 7">
            <a:extLst>
              <a:ext uri="{FF2B5EF4-FFF2-40B4-BE49-F238E27FC236}">
                <a16:creationId xmlns:a16="http://schemas.microsoft.com/office/drawing/2014/main" id="{4E60FE6E-24B2-4568-1CDC-D8F396A4C3BC}"/>
              </a:ext>
            </a:extLst>
          </p:cNvPr>
          <p:cNvSpPr>
            <a:spLocks noGrp="1"/>
          </p:cNvSpPr>
          <p:nvPr>
            <p:ph type="sldNum" sz="quarter" idx="12"/>
          </p:nvPr>
        </p:nvSpPr>
        <p:spPr/>
        <p:txBody>
          <a:bodyPr/>
          <a:lstStyle/>
          <a:p>
            <a:fld id="{8A2F5506-18B4-094C-AA3D-07CC56184996}" type="slidenum">
              <a:rPr lang="en-US" smtClean="0"/>
              <a:t>1</a:t>
            </a:fld>
            <a:endParaRPr lang="en-US"/>
          </a:p>
        </p:txBody>
      </p:sp>
    </p:spTree>
    <p:extLst>
      <p:ext uri="{BB962C8B-B14F-4D97-AF65-F5344CB8AC3E}">
        <p14:creationId xmlns:p14="http://schemas.microsoft.com/office/powerpoint/2010/main" val="13769886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5695">
        <p159:morph option="byObject"/>
      </p:transition>
    </mc:Choice>
    <mc:Fallback>
      <p:transition spd="slow" advClick="0" advTm="5695">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CCB09F-104C-CFE6-E82E-0182D7BFCF58}"/>
              </a:ext>
            </a:extLst>
          </p:cNvPr>
          <p:cNvSpPr txBox="1"/>
          <p:nvPr/>
        </p:nvSpPr>
        <p:spPr>
          <a:xfrm>
            <a:off x="589936" y="609600"/>
            <a:ext cx="10962968" cy="4081567"/>
          </a:xfrm>
          <a:prstGeom prst="rect">
            <a:avLst/>
          </a:prstGeom>
          <a:noFill/>
        </p:spPr>
        <p:txBody>
          <a:bodyPr wrap="square">
            <a:spAutoFit/>
          </a:bodyPr>
          <a:lstStyle/>
          <a:p>
            <a:pPr marL="0" marR="0" algn="just">
              <a:lnSpc>
                <a:spcPct val="115000"/>
              </a:lnSpc>
              <a:spcBef>
                <a:spcPts val="1200"/>
              </a:spcBef>
              <a:spcAft>
                <a:spcPts val="1200"/>
              </a:spcAft>
              <a:buNone/>
            </a:pPr>
            <a:r>
              <a:rPr lang="en-US" sz="3500" b="1" dirty="0">
                <a:effectLst/>
                <a:latin typeface="Verdana" panose="020B0604030504040204" pitchFamily="34" charset="0"/>
                <a:ea typeface="Arial" panose="020B0604020202020204" pitchFamily="34" charset="0"/>
                <a:cs typeface="Times New Roman" panose="02020603050405020304" pitchFamily="18" charset="0"/>
              </a:rPr>
              <a:t>1992</a:t>
            </a:r>
            <a:r>
              <a:rPr lang="el-GR" sz="3500" b="1" dirty="0">
                <a:effectLst/>
                <a:latin typeface="Verdana" panose="020B0604030504040204" pitchFamily="34" charset="0"/>
                <a:ea typeface="Arial" panose="020B0604020202020204" pitchFamily="34" charset="0"/>
                <a:cs typeface="Times New Roman" panose="02020603050405020304" pitchFamily="18" charset="0"/>
              </a:rPr>
              <a:t> - 1993</a:t>
            </a:r>
            <a:endParaRPr lang="en-US" sz="3500" dirty="0">
              <a:effectLst/>
              <a:latin typeface="Arial" panose="020B0604020202020204" pitchFamily="34" charset="0"/>
              <a:ea typeface="Arial" panose="020B0604020202020204" pitchFamily="34" charset="0"/>
            </a:endParaRPr>
          </a:p>
          <a:p>
            <a:pPr marL="342900" marR="0" lvl="0" indent="-342900" algn="just">
              <a:lnSpc>
                <a:spcPct val="115000"/>
              </a:lnSpc>
              <a:spcBef>
                <a:spcPts val="1200"/>
              </a:spcBef>
              <a:spcAft>
                <a:spcPts val="1200"/>
              </a:spcAft>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Δημιουργία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Ομάδας Δικτύου </a:t>
            </a:r>
            <a:r>
              <a:rPr lang="en-US" sz="2000" b="1" u="none" strike="noStrike" dirty="0" err="1">
                <a:effectLst/>
                <a:latin typeface="Verdana" panose="020B0604030504040204" pitchFamily="34" charset="0"/>
                <a:ea typeface="Arial" panose="020B0604020202020204" pitchFamily="34" charset="0"/>
                <a:cs typeface="Times New Roman" panose="02020603050405020304" pitchFamily="18" charset="0"/>
              </a:rPr>
              <a:t>Forthnet</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στο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ΙΠ-ΙΤΕ</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με συντονιστή ομάδας τον Παντελή </a:t>
            </a:r>
            <a:r>
              <a:rPr lang="el-GR" sz="2000" u="none" strike="noStrike" dirty="0" err="1">
                <a:effectLst/>
                <a:latin typeface="Verdana" panose="020B0604030504040204" pitchFamily="34" charset="0"/>
                <a:ea typeface="Arial" panose="020B0604020202020204" pitchFamily="34" charset="0"/>
                <a:cs typeface="Times New Roman" panose="02020603050405020304" pitchFamily="18" charset="0"/>
              </a:rPr>
              <a:t>Τζωρτζάκη</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Η ομάδα υπάγεται απευθείας στον Διευθυντή του ΙΠ-ΙΤΕ, Στέλιο </a:t>
            </a:r>
            <a:r>
              <a:rPr lang="el-GR" sz="2000" u="none" strike="noStrike" dirty="0" err="1">
                <a:effectLst/>
                <a:latin typeface="Verdana" panose="020B0604030504040204" pitchFamily="34" charset="0"/>
                <a:ea typeface="Arial" panose="020B0604020202020204" pitchFamily="34" charset="0"/>
                <a:cs typeface="Times New Roman" panose="02020603050405020304" pitchFamily="18" charset="0"/>
              </a:rPr>
              <a:t>Ορφανουδάκη</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a:t>
            </a:r>
            <a:endPar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1200"/>
              </a:spcBef>
              <a:spcAft>
                <a:spcPts val="1200"/>
              </a:spcAft>
              <a:buFont typeface="Arial" panose="020B0604020202020204" pitchFamily="34" charset="0"/>
              <a:buChar char="●"/>
            </a:pPr>
            <a:endParaRPr lang="en-US" sz="2000" u="none" strike="noStrike" dirty="0">
              <a:effectLst/>
              <a:latin typeface="Arial" panose="020B0604020202020204" pitchFamily="34" charset="0"/>
              <a:ea typeface="Arial" panose="020B0604020202020204" pitchFamily="34" charset="0"/>
            </a:endParaRPr>
          </a:p>
          <a:p>
            <a:pPr marL="342900" marR="0" lvl="0" indent="-342900" algn="just">
              <a:lnSpc>
                <a:spcPct val="115000"/>
              </a:lnSpc>
              <a:spcBef>
                <a:spcPts val="1200"/>
              </a:spcBef>
              <a:spcAft>
                <a:spcPts val="1200"/>
              </a:spcAft>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Το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ΙΤΕ διασυνδέει τα ινστιτούτα </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και τα γραφεία του σε Κρήτη, Αθήνα, Πάτρα και Θεσσαλονίκη υλοποιώντας την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πρώτη μορφή του δικτυακού του κορμού</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και δημιουργώντας τα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αντίστοιχα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NOCs</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σε αυτές τις πόλεις. </a:t>
            </a:r>
            <a:endParaRPr lang="en-US" sz="2000" u="none" strike="noStrike" dirty="0">
              <a:effectLst/>
              <a:latin typeface="Arial" panose="020B0604020202020204" pitchFamily="34" charset="0"/>
              <a:ea typeface="Arial" panose="020B0604020202020204" pitchFamily="34" charset="0"/>
            </a:endParaRPr>
          </a:p>
        </p:txBody>
      </p:sp>
      <p:sp>
        <p:nvSpPr>
          <p:cNvPr id="6" name="Slide Number Placeholder 5">
            <a:extLst>
              <a:ext uri="{FF2B5EF4-FFF2-40B4-BE49-F238E27FC236}">
                <a16:creationId xmlns:a16="http://schemas.microsoft.com/office/drawing/2014/main" id="{3BCE83EF-0803-31B9-2C50-EFAA09ABBA10}"/>
              </a:ext>
            </a:extLst>
          </p:cNvPr>
          <p:cNvSpPr>
            <a:spLocks noGrp="1"/>
          </p:cNvSpPr>
          <p:nvPr>
            <p:ph type="sldNum" sz="quarter" idx="12"/>
          </p:nvPr>
        </p:nvSpPr>
        <p:spPr/>
        <p:txBody>
          <a:bodyPr/>
          <a:lstStyle/>
          <a:p>
            <a:fld id="{8A2F5506-18B4-094C-AA3D-07CC56184996}" type="slidenum">
              <a:rPr lang="en-US" smtClean="0"/>
              <a:t>10</a:t>
            </a:fld>
            <a:endParaRPr lang="en-US"/>
          </a:p>
        </p:txBody>
      </p:sp>
    </p:spTree>
    <p:extLst>
      <p:ext uri="{BB962C8B-B14F-4D97-AF65-F5344CB8AC3E}">
        <p14:creationId xmlns:p14="http://schemas.microsoft.com/office/powerpoint/2010/main" val="33351607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0274">
        <p159:morph option="byObject"/>
      </p:transition>
    </mc:Choice>
    <mc:Fallback>
      <p:transition spd="slow" advClick="0" advTm="10274">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4EE1F-AAC4-E6C1-F7A4-82E4BE6A106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7663621-E49D-7FA4-EC5F-26DD362563B5}"/>
              </a:ext>
            </a:extLst>
          </p:cNvPr>
          <p:cNvSpPr txBox="1"/>
          <p:nvPr/>
        </p:nvSpPr>
        <p:spPr>
          <a:xfrm>
            <a:off x="614516" y="648930"/>
            <a:ext cx="10962968" cy="4789453"/>
          </a:xfrm>
          <a:prstGeom prst="rect">
            <a:avLst/>
          </a:prstGeom>
          <a:noFill/>
        </p:spPr>
        <p:txBody>
          <a:bodyPr wrap="square">
            <a:spAutoFit/>
          </a:bodyPr>
          <a:lstStyle/>
          <a:p>
            <a:pPr marL="0" marR="0" algn="just">
              <a:lnSpc>
                <a:spcPct val="115000"/>
              </a:lnSpc>
              <a:spcBef>
                <a:spcPts val="1200"/>
              </a:spcBef>
              <a:spcAft>
                <a:spcPts val="1200"/>
              </a:spcAft>
              <a:buNone/>
            </a:pPr>
            <a:r>
              <a:rPr lang="en-US" sz="3500" b="1" dirty="0">
                <a:effectLst/>
                <a:latin typeface="Verdana" panose="020B0604030504040204" pitchFamily="34" charset="0"/>
                <a:ea typeface="Arial" panose="020B0604020202020204" pitchFamily="34" charset="0"/>
                <a:cs typeface="Times New Roman" panose="02020603050405020304" pitchFamily="18" charset="0"/>
              </a:rPr>
              <a:t>1992</a:t>
            </a:r>
            <a:r>
              <a:rPr lang="el-GR" sz="3500" b="1" dirty="0">
                <a:effectLst/>
                <a:latin typeface="Verdana" panose="020B0604030504040204" pitchFamily="34" charset="0"/>
                <a:ea typeface="Arial" panose="020B0604020202020204" pitchFamily="34" charset="0"/>
                <a:cs typeface="Times New Roman" panose="02020603050405020304" pitchFamily="18" charset="0"/>
              </a:rPr>
              <a:t> – 1993</a:t>
            </a:r>
            <a:endParaRPr lang="en-US" sz="3500" dirty="0">
              <a:effectLst/>
              <a:latin typeface="Arial" panose="020B0604020202020204" pitchFamily="34" charset="0"/>
              <a:ea typeface="Arial" panose="020B0604020202020204" pitchFamily="34" charset="0"/>
            </a:endParaRPr>
          </a:p>
          <a:p>
            <a:pPr marL="342900" marR="0" lvl="0" indent="-342900" algn="just">
              <a:lnSpc>
                <a:spcPct val="115000"/>
              </a:lnSpc>
              <a:spcBef>
                <a:spcPts val="1200"/>
              </a:spcBef>
              <a:spcAft>
                <a:spcPts val="1200"/>
              </a:spcAft>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Προσφέρει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διασύνδεση στο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Internet</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στα σημαντικότερα ακαδημαϊκά και ερευνητικά της χώρας</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Αναβαθμίζει την σύνδεση του με το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Internet</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σε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64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Kbps</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a:t>
            </a:r>
            <a:endPar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1200"/>
              </a:spcBef>
              <a:spcAft>
                <a:spcPts val="1200"/>
              </a:spcAft>
              <a:buFont typeface="Arial" panose="020B0604020202020204" pitchFamily="34" charset="0"/>
              <a:buChar char="●"/>
            </a:pPr>
            <a:endParaRPr lang="en-US" sz="2000" u="none" strike="noStrike" dirty="0">
              <a:effectLst/>
              <a:latin typeface="Arial" panose="020B0604020202020204" pitchFamily="34" charset="0"/>
              <a:ea typeface="Arial" panose="020B0604020202020204" pitchFamily="34" charset="0"/>
            </a:endParaRPr>
          </a:p>
          <a:p>
            <a:pPr marL="342900" marR="0" lvl="0" indent="-342900" algn="just">
              <a:lnSpc>
                <a:spcPct val="115000"/>
              </a:lnSpc>
              <a:spcBef>
                <a:spcPts val="1200"/>
              </a:spcBef>
              <a:spcAft>
                <a:spcPts val="1200"/>
              </a:spcAft>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Στο τέλος του 1993, το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ΙΠ-ΙΤΕ</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με εισήγηση του Διευθυντή του Στέλιου </a:t>
            </a:r>
            <a:r>
              <a:rPr lang="el-GR" sz="2000" u="none" strike="noStrike" dirty="0" err="1">
                <a:effectLst/>
                <a:latin typeface="Verdana" panose="020B0604030504040204" pitchFamily="34" charset="0"/>
                <a:ea typeface="Arial" panose="020B0604020202020204" pitchFamily="34" charset="0"/>
                <a:cs typeface="Times New Roman" panose="02020603050405020304" pitchFamily="18" charset="0"/>
              </a:rPr>
              <a:t>Ορφανουδάκη</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(καθηγητή του τμήματος), αποφασίζει να εκμεταλλευτεί εμπορικά τις υπηρεσίες του </a:t>
            </a:r>
            <a:r>
              <a:rPr lang="en-US" sz="2000" b="1" u="none" strike="noStrike" dirty="0" err="1">
                <a:effectLst/>
                <a:latin typeface="Verdana" panose="020B0604030504040204" pitchFamily="34" charset="0"/>
                <a:ea typeface="Arial" panose="020B0604020202020204" pitchFamily="34" charset="0"/>
                <a:cs typeface="Times New Roman" panose="02020603050405020304" pitchFamily="18" charset="0"/>
              </a:rPr>
              <a:t>FORTHnet</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επιδιώκοντας να καλύψει το λειτουργικό κόστος του δικτύου και να δώσει την δυνατότητα στις επιχειρήσεις να αξιοποιήσουν τις δυνατότητες της τηλεπληροφορικής.</a:t>
            </a:r>
            <a:endParaRPr lang="en-US" sz="2000" u="none" strike="noStrike" dirty="0">
              <a:effectLst/>
              <a:latin typeface="Arial" panose="020B0604020202020204" pitchFamily="34" charset="0"/>
              <a:ea typeface="Arial" panose="020B0604020202020204" pitchFamily="34" charset="0"/>
            </a:endParaRPr>
          </a:p>
        </p:txBody>
      </p:sp>
      <p:sp>
        <p:nvSpPr>
          <p:cNvPr id="6" name="Slide Number Placeholder 5">
            <a:extLst>
              <a:ext uri="{FF2B5EF4-FFF2-40B4-BE49-F238E27FC236}">
                <a16:creationId xmlns:a16="http://schemas.microsoft.com/office/drawing/2014/main" id="{3401DB2B-5173-B122-1926-0AD1295AF331}"/>
              </a:ext>
            </a:extLst>
          </p:cNvPr>
          <p:cNvSpPr>
            <a:spLocks noGrp="1"/>
          </p:cNvSpPr>
          <p:nvPr>
            <p:ph type="sldNum" sz="quarter" idx="12"/>
          </p:nvPr>
        </p:nvSpPr>
        <p:spPr/>
        <p:txBody>
          <a:bodyPr/>
          <a:lstStyle/>
          <a:p>
            <a:fld id="{8A2F5506-18B4-094C-AA3D-07CC56184996}" type="slidenum">
              <a:rPr lang="en-US" smtClean="0"/>
              <a:t>11</a:t>
            </a:fld>
            <a:endParaRPr lang="en-US"/>
          </a:p>
        </p:txBody>
      </p:sp>
    </p:spTree>
    <p:extLst>
      <p:ext uri="{BB962C8B-B14F-4D97-AF65-F5344CB8AC3E}">
        <p14:creationId xmlns:p14="http://schemas.microsoft.com/office/powerpoint/2010/main" val="17520429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1876">
        <p159:morph option="byObject"/>
      </p:transition>
    </mc:Choice>
    <mc:Fallback>
      <p:transition spd="slow" advClick="0" advTm="11876">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AD5EB9-9B6C-0E9F-ECEE-7F822E52A27A}"/>
              </a:ext>
            </a:extLst>
          </p:cNvPr>
          <p:cNvSpPr txBox="1"/>
          <p:nvPr/>
        </p:nvSpPr>
        <p:spPr>
          <a:xfrm>
            <a:off x="602756" y="658956"/>
            <a:ext cx="10809767" cy="5697394"/>
          </a:xfrm>
          <a:prstGeom prst="rect">
            <a:avLst/>
          </a:prstGeom>
          <a:noFill/>
        </p:spPr>
        <p:txBody>
          <a:bodyPr wrap="square">
            <a:spAutoFit/>
          </a:bodyPr>
          <a:lstStyle/>
          <a:p>
            <a:pPr marL="0" marR="0" algn="just">
              <a:lnSpc>
                <a:spcPct val="115000"/>
              </a:lnSpc>
              <a:spcBef>
                <a:spcPts val="1200"/>
              </a:spcBef>
              <a:spcAft>
                <a:spcPts val="1200"/>
              </a:spcAft>
              <a:buNone/>
            </a:pPr>
            <a:r>
              <a:rPr lang="en-US" sz="3500" b="1" dirty="0">
                <a:effectLst/>
                <a:latin typeface="Verdana" panose="020B0604030504040204" pitchFamily="34" charset="0"/>
                <a:ea typeface="Arial" panose="020B0604020202020204" pitchFamily="34" charset="0"/>
                <a:cs typeface="Times New Roman" panose="02020603050405020304" pitchFamily="18" charset="0"/>
              </a:rPr>
              <a:t>1993 - 1994</a:t>
            </a:r>
            <a:endParaRPr lang="en-US" sz="3500" dirty="0">
              <a:effectLst/>
              <a:latin typeface="Arial" panose="020B0604020202020204" pitchFamily="34" charset="0"/>
              <a:ea typeface="Arial" panose="020B0604020202020204" pitchFamily="34" charset="0"/>
            </a:endParaRPr>
          </a:p>
          <a:p>
            <a:pPr marL="342900" marR="0" lvl="0" indent="-342900" algn="just">
              <a:lnSpc>
                <a:spcPct val="115000"/>
              </a:lnSpc>
              <a:spcBef>
                <a:spcPts val="1200"/>
              </a:spcBef>
              <a:spcAft>
                <a:spcPts val="1200"/>
              </a:spcAft>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Ο Παντελής </a:t>
            </a:r>
            <a:r>
              <a:rPr lang="el-GR" sz="2000" u="none" strike="noStrike" dirty="0" err="1">
                <a:effectLst/>
                <a:latin typeface="Verdana" panose="020B0604030504040204" pitchFamily="34" charset="0"/>
                <a:ea typeface="Arial" panose="020B0604020202020204" pitchFamily="34" charset="0"/>
                <a:cs typeface="Times New Roman" panose="02020603050405020304" pitchFamily="18" charset="0"/>
              </a:rPr>
              <a:t>Τζωρτζάκης</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αναλαμβάνει την αναζήτηση επενδυτών για την μετάβαση της δραστηριότητας από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ερευνητικό δίκτυο σε επιχειρηματική δραστηριότητα</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spinoff</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του ΙΠ-ΙΤΕ</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Θεωρώντας ότι το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Internet</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θα διασυνδέσει στο μέλλον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media</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χρηματοοικονομικές υπηρεσίες και τεχνολογικές επιχειρήσεις, έγιναν συζητήσεις για μελλοντική επενδυτική σχέση με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OTE</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Τράπεζα Πειραιώς και ΕΛΕΥΘΕΡΟΤΥΠΙΑ.</a:t>
            </a:r>
            <a:endParaRPr lang="en-US" sz="2000" u="none" strike="noStrike" dirty="0">
              <a:effectLst/>
              <a:latin typeface="Arial" panose="020B0604020202020204" pitchFamily="34" charset="0"/>
              <a:ea typeface="Arial" panose="020B0604020202020204" pitchFamily="34" charset="0"/>
            </a:endParaRPr>
          </a:p>
          <a:p>
            <a:pPr marL="342900" marR="0" lvl="0" indent="-342900" algn="just">
              <a:lnSpc>
                <a:spcPct val="115000"/>
              </a:lnSpc>
              <a:spcAft>
                <a:spcPts val="1200"/>
              </a:spcAft>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Ίδρυση της</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n-US" sz="2000" b="1" u="none" strike="noStrike" dirty="0" err="1">
                <a:effectLst/>
                <a:latin typeface="Verdana" panose="020B0604030504040204" pitchFamily="34" charset="0"/>
                <a:ea typeface="Arial" panose="020B0604020202020204" pitchFamily="34" charset="0"/>
                <a:cs typeface="Times New Roman" panose="02020603050405020304" pitchFamily="18" charset="0"/>
              </a:rPr>
              <a:t>FORTHnet</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ως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ανεξάρτητου </a:t>
            </a:r>
            <a:r>
              <a:rPr lang="el-GR" sz="2000" b="1" u="none" strike="noStrike" dirty="0" err="1">
                <a:effectLst/>
                <a:latin typeface="Verdana" panose="020B0604030504040204" pitchFamily="34" charset="0"/>
                <a:ea typeface="Arial" panose="020B0604020202020204" pitchFamily="34" charset="0"/>
                <a:cs typeface="Times New Roman" panose="02020603050405020304" pitchFamily="18" charset="0"/>
              </a:rPr>
              <a:t>παρόχου</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υπηρεσιών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Internet</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Μετάβαση της </a:t>
            </a:r>
            <a:r>
              <a:rPr lang="en-US" sz="2000" u="none" strike="noStrike" dirty="0" err="1">
                <a:effectLst/>
                <a:latin typeface="Verdana" panose="020B0604030504040204" pitchFamily="34" charset="0"/>
                <a:ea typeface="Arial" panose="020B0604020202020204" pitchFamily="34" charset="0"/>
                <a:cs typeface="Times New Roman" panose="02020603050405020304" pitchFamily="18" charset="0"/>
              </a:rPr>
              <a:t>FORTHnet</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σε παραγωγική δραστηριότητα. Έναρξη χρέωσης των υπηρεσιών προς τους διασυνδεδεμένους φορείς από τον Δημόσιο και Ιδιωτικό τομέα.</a:t>
            </a:r>
            <a:endParaRPr lang="en-US" sz="2000" u="none" strike="noStrike" dirty="0">
              <a:effectLst/>
              <a:latin typeface="Arial" panose="020B0604020202020204" pitchFamily="34" charset="0"/>
              <a:ea typeface="Arial" panose="020B0604020202020204" pitchFamily="34" charset="0"/>
            </a:endParaRPr>
          </a:p>
          <a:p>
            <a:pPr marL="342900" marR="0" lvl="0" indent="-342900" algn="just">
              <a:lnSpc>
                <a:spcPct val="115000"/>
              </a:lnSpc>
              <a:spcBef>
                <a:spcPts val="1200"/>
              </a:spcBef>
              <a:spcAft>
                <a:spcPts val="1200"/>
              </a:spcAft>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Δημιουργείται η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πρώτη εθνική υποδομή κορμού 2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Mbps</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με σημεία σε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Αθήνα, Θεσσαλονίκη,</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και</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Ηράκλειο.</a:t>
            </a:r>
            <a:endParaRPr lang="en-US" sz="2000" u="none" strike="noStrike" dirty="0">
              <a:effectLst/>
              <a:latin typeface="Arial" panose="020B0604020202020204" pitchFamily="34" charset="0"/>
              <a:ea typeface="Arial" panose="020B0604020202020204" pitchFamily="34" charset="0"/>
            </a:endParaRPr>
          </a:p>
        </p:txBody>
      </p:sp>
      <p:sp>
        <p:nvSpPr>
          <p:cNvPr id="6" name="Slide Number Placeholder 5">
            <a:extLst>
              <a:ext uri="{FF2B5EF4-FFF2-40B4-BE49-F238E27FC236}">
                <a16:creationId xmlns:a16="http://schemas.microsoft.com/office/drawing/2014/main" id="{A43917EE-5FC8-5131-33E5-6E2C7CD88DBD}"/>
              </a:ext>
            </a:extLst>
          </p:cNvPr>
          <p:cNvSpPr>
            <a:spLocks noGrp="1"/>
          </p:cNvSpPr>
          <p:nvPr>
            <p:ph type="sldNum" sz="quarter" idx="12"/>
          </p:nvPr>
        </p:nvSpPr>
        <p:spPr/>
        <p:txBody>
          <a:bodyPr/>
          <a:lstStyle/>
          <a:p>
            <a:fld id="{8A2F5506-18B4-094C-AA3D-07CC56184996}" type="slidenum">
              <a:rPr lang="en-US" smtClean="0"/>
              <a:t>12</a:t>
            </a:fld>
            <a:endParaRPr lang="en-US"/>
          </a:p>
        </p:txBody>
      </p:sp>
    </p:spTree>
    <p:extLst>
      <p:ext uri="{BB962C8B-B14F-4D97-AF65-F5344CB8AC3E}">
        <p14:creationId xmlns:p14="http://schemas.microsoft.com/office/powerpoint/2010/main" val="24409192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6959">
        <p159:morph option="byObject"/>
      </p:transition>
    </mc:Choice>
    <mc:Fallback>
      <p:transition spd="slow" advClick="0" advTm="16959">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6A8C32-3DE5-AC35-AD1C-D6FEB7B2B4B1}"/>
              </a:ext>
            </a:extLst>
          </p:cNvPr>
          <p:cNvSpPr txBox="1"/>
          <p:nvPr/>
        </p:nvSpPr>
        <p:spPr>
          <a:xfrm>
            <a:off x="643685" y="-116706"/>
            <a:ext cx="10030989" cy="4347024"/>
          </a:xfrm>
          <a:prstGeom prst="rect">
            <a:avLst/>
          </a:prstGeom>
          <a:noFill/>
        </p:spPr>
        <p:txBody>
          <a:bodyPr wrap="square">
            <a:spAutoFit/>
          </a:bodyPr>
          <a:lstStyle/>
          <a:p>
            <a:pPr marL="0" marR="0" algn="just">
              <a:lnSpc>
                <a:spcPct val="115000"/>
              </a:lnSpc>
              <a:spcBef>
                <a:spcPts val="1200"/>
              </a:spcBef>
              <a:spcAft>
                <a:spcPts val="1200"/>
              </a:spcAft>
              <a:buNone/>
            </a:pPr>
            <a:r>
              <a:rPr lang="en-US" sz="3500" b="1" dirty="0">
                <a:effectLst/>
                <a:latin typeface="Verdana" panose="020B0604030504040204" pitchFamily="34" charset="0"/>
                <a:ea typeface="Arial" panose="020B0604020202020204" pitchFamily="34" charset="0"/>
                <a:cs typeface="Times New Roman" panose="02020603050405020304" pitchFamily="18" charset="0"/>
              </a:rPr>
              <a:t> </a:t>
            </a:r>
          </a:p>
          <a:p>
            <a:pPr marL="0" marR="0" algn="just">
              <a:lnSpc>
                <a:spcPct val="115000"/>
              </a:lnSpc>
              <a:spcBef>
                <a:spcPts val="1200"/>
              </a:spcBef>
              <a:spcAft>
                <a:spcPts val="1200"/>
              </a:spcAft>
              <a:buNone/>
            </a:pPr>
            <a:endParaRPr lang="en-US" sz="3500" dirty="0">
              <a:effectLst/>
              <a:latin typeface="Arial" panose="020B0604020202020204" pitchFamily="34" charset="0"/>
              <a:ea typeface="Arial" panose="020B0604020202020204" pitchFamily="34" charset="0"/>
            </a:endParaRPr>
          </a:p>
          <a:p>
            <a:pPr marL="342900" marR="0" lvl="0" indent="-342900" algn="just">
              <a:lnSpc>
                <a:spcPct val="115000"/>
              </a:lnSpc>
              <a:spcAft>
                <a:spcPts val="1200"/>
              </a:spcAft>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Αναβαθμίζεται η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διεθνής σύνδεση του ΙΤΕ σε 128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Kbps</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και στην συνέχεια σε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512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Kbps</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a:t>
            </a:r>
            <a:endPar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endParaRPr>
          </a:p>
          <a:p>
            <a:pPr marL="342900" marR="0" lvl="0" indent="-342900" algn="just">
              <a:lnSpc>
                <a:spcPct val="115000"/>
              </a:lnSpc>
              <a:spcAft>
                <a:spcPts val="1200"/>
              </a:spcAft>
              <a:buFont typeface="Arial" panose="020B0604020202020204" pitchFamily="34" charset="0"/>
              <a:buChar char="●"/>
            </a:pPr>
            <a:endParaRPr lang="en-US" sz="2000" u="none" strike="noStrike" dirty="0">
              <a:effectLst/>
              <a:latin typeface="Arial" panose="020B0604020202020204" pitchFamily="34" charset="0"/>
              <a:ea typeface="Arial" panose="020B0604020202020204" pitchFamily="34" charset="0"/>
            </a:endParaRPr>
          </a:p>
          <a:p>
            <a:pPr marL="342900" marR="0" lvl="0" indent="-342900" algn="just">
              <a:lnSpc>
                <a:spcPct val="115000"/>
              </a:lnSpc>
              <a:spcBef>
                <a:spcPts val="1200"/>
              </a:spcBef>
              <a:spcAft>
                <a:spcPts val="1200"/>
              </a:spcAft>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Το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ΙΠ-ΙΤΕ</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και οι Μινωικές Γραμμές συνυπογράφουν το καταστατικό της εταιρείας "Ελληνική Εταιρεία Τηλεπικοινωνιών και </a:t>
            </a:r>
            <a:r>
              <a:rPr lang="el-GR" sz="2000" u="none" strike="noStrike" dirty="0" err="1">
                <a:effectLst/>
                <a:latin typeface="Verdana" panose="020B0604030504040204" pitchFamily="34" charset="0"/>
                <a:ea typeface="Arial" panose="020B0604020202020204" pitchFamily="34" charset="0"/>
                <a:cs typeface="Times New Roman" panose="02020603050405020304" pitchFamily="18" charset="0"/>
              </a:rPr>
              <a:t>Τηλεματικών</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Εφαρμογών" με διακριτικό τίτλο </a:t>
            </a:r>
            <a:r>
              <a:rPr lang="en-US" sz="2000" b="1" u="none" strike="noStrike" dirty="0" err="1">
                <a:effectLst/>
                <a:latin typeface="Verdana" panose="020B0604030504040204" pitchFamily="34" charset="0"/>
                <a:ea typeface="Arial" panose="020B0604020202020204" pitchFamily="34" charset="0"/>
                <a:cs typeface="Times New Roman" panose="02020603050405020304" pitchFamily="18" charset="0"/>
              </a:rPr>
              <a:t>FORTHnet</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Α.Ε</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a:t>
            </a:r>
            <a:endParaRPr lang="en-US" sz="2000" u="none" strike="noStrike" dirty="0">
              <a:effectLst/>
              <a:latin typeface="Arial" panose="020B0604020202020204" pitchFamily="34" charset="0"/>
              <a:ea typeface="Arial" panose="020B0604020202020204" pitchFamily="34" charset="0"/>
            </a:endParaRPr>
          </a:p>
        </p:txBody>
      </p:sp>
      <p:sp>
        <p:nvSpPr>
          <p:cNvPr id="6" name="Slide Number Placeholder 5">
            <a:extLst>
              <a:ext uri="{FF2B5EF4-FFF2-40B4-BE49-F238E27FC236}">
                <a16:creationId xmlns:a16="http://schemas.microsoft.com/office/drawing/2014/main" id="{B4A0D550-369D-2061-4885-B2D4CC6C4B4C}"/>
              </a:ext>
            </a:extLst>
          </p:cNvPr>
          <p:cNvSpPr>
            <a:spLocks noGrp="1"/>
          </p:cNvSpPr>
          <p:nvPr>
            <p:ph type="sldNum" sz="quarter" idx="12"/>
          </p:nvPr>
        </p:nvSpPr>
        <p:spPr/>
        <p:txBody>
          <a:bodyPr/>
          <a:lstStyle/>
          <a:p>
            <a:fld id="{8A2F5506-18B4-094C-AA3D-07CC56184996}" type="slidenum">
              <a:rPr lang="en-US" smtClean="0"/>
              <a:t>13</a:t>
            </a:fld>
            <a:endParaRPr lang="en-US"/>
          </a:p>
        </p:txBody>
      </p:sp>
      <p:sp>
        <p:nvSpPr>
          <p:cNvPr id="3" name="TextBox 2">
            <a:extLst>
              <a:ext uri="{FF2B5EF4-FFF2-40B4-BE49-F238E27FC236}">
                <a16:creationId xmlns:a16="http://schemas.microsoft.com/office/drawing/2014/main" id="{61C4DF2C-C83C-35AA-9BA0-F9161E2D0DA2}"/>
              </a:ext>
            </a:extLst>
          </p:cNvPr>
          <p:cNvSpPr txBox="1"/>
          <p:nvPr/>
        </p:nvSpPr>
        <p:spPr>
          <a:xfrm>
            <a:off x="568184" y="596359"/>
            <a:ext cx="6098796" cy="630942"/>
          </a:xfrm>
          <a:prstGeom prst="rect">
            <a:avLst/>
          </a:prstGeom>
          <a:noFill/>
        </p:spPr>
        <p:txBody>
          <a:bodyPr wrap="square">
            <a:spAutoFit/>
          </a:bodyPr>
          <a:lstStyle/>
          <a:p>
            <a:r>
              <a:rPr lang="en-US" sz="3500" b="1" dirty="0">
                <a:effectLst/>
                <a:latin typeface="Verdana" panose="020B0604030504040204" pitchFamily="34" charset="0"/>
                <a:ea typeface="Arial" panose="020B0604020202020204" pitchFamily="34" charset="0"/>
                <a:cs typeface="Times New Roman" panose="02020603050405020304" pitchFamily="18" charset="0"/>
              </a:rPr>
              <a:t>1995</a:t>
            </a:r>
            <a:endParaRPr lang="en-US" sz="3500" dirty="0"/>
          </a:p>
        </p:txBody>
      </p:sp>
    </p:spTree>
    <p:extLst>
      <p:ext uri="{BB962C8B-B14F-4D97-AF65-F5344CB8AC3E}">
        <p14:creationId xmlns:p14="http://schemas.microsoft.com/office/powerpoint/2010/main" val="19541583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9316">
        <p159:morph option="byObject"/>
      </p:transition>
    </mc:Choice>
    <mc:Fallback>
      <p:transition spd="slow" advClick="0" advTm="9316">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8EAD08-0B83-66FB-9192-3878A1831F53}"/>
              </a:ext>
            </a:extLst>
          </p:cNvPr>
          <p:cNvSpPr txBox="1"/>
          <p:nvPr/>
        </p:nvSpPr>
        <p:spPr>
          <a:xfrm>
            <a:off x="629174" y="650779"/>
            <a:ext cx="10939244" cy="4924105"/>
          </a:xfrm>
          <a:prstGeom prst="rect">
            <a:avLst/>
          </a:prstGeom>
          <a:noFill/>
        </p:spPr>
        <p:txBody>
          <a:bodyPr wrap="square">
            <a:spAutoFit/>
          </a:bodyPr>
          <a:lstStyle/>
          <a:p>
            <a:pPr marL="0" marR="0" algn="just">
              <a:lnSpc>
                <a:spcPct val="115000"/>
              </a:lnSpc>
              <a:spcBef>
                <a:spcPts val="1200"/>
              </a:spcBef>
              <a:spcAft>
                <a:spcPts val="1200"/>
              </a:spcAft>
              <a:buNone/>
            </a:pPr>
            <a:r>
              <a:rPr lang="el-GR" sz="2000" dirty="0">
                <a:effectLst/>
                <a:latin typeface="Verdana" panose="020B0604030504040204" pitchFamily="34" charset="0"/>
                <a:ea typeface="Arial" panose="020B0604020202020204" pitchFamily="34" charset="0"/>
              </a:rPr>
              <a:t>Η πραγματοποίηση των  σταθμών αυτών δεν θα ήταν δυνατή χωρίς τη συμβολή πολλών ανθρώπων. Καθηγητές και ερευνητές με το εκπαιδευτικό και ερευνητικό τους έργο, μέλη της ομάδας υποδομών και τεχνικής υποστήριξης με την αδιάλειπτη συνεισφορά τους, καθώς και πολλοί φοιτητές και φοιτήτριες που εργάστηκαν με ενθουσιασμό και αφοσίωση, συνέβαλαν καθοριστικά στην επιτυχία του εγχειρήματος. Σύμφωνα με την ιδιότητά τους στο τμήμα μας, αναφέρουμε με </a:t>
            </a:r>
            <a:r>
              <a:rPr lang="el-GR" sz="2000" i="1" dirty="0">
                <a:effectLst/>
                <a:latin typeface="Verdana" panose="020B0604030504040204" pitchFamily="34" charset="0"/>
                <a:ea typeface="Arial" panose="020B0604020202020204" pitchFamily="34" charset="0"/>
              </a:rPr>
              <a:t>αλφαβητική σειρά</a:t>
            </a:r>
            <a:r>
              <a:rPr lang="el-GR" sz="2000" dirty="0">
                <a:effectLst/>
                <a:latin typeface="Arial" panose="020B0604020202020204" pitchFamily="34" charset="0"/>
                <a:ea typeface="Arial" panose="020B0604020202020204" pitchFamily="34" charset="0"/>
              </a:rPr>
              <a:t>:</a:t>
            </a:r>
            <a:endParaRPr lang="en-US" sz="2000" dirty="0">
              <a:effectLst/>
              <a:latin typeface="Arial" panose="020B0604020202020204" pitchFamily="34" charset="0"/>
              <a:ea typeface="Arial" panose="020B0604020202020204" pitchFamily="34" charset="0"/>
            </a:endParaRPr>
          </a:p>
          <a:p>
            <a:pPr marL="0" marR="0" algn="just">
              <a:lnSpc>
                <a:spcPct val="115000"/>
              </a:lnSpc>
              <a:spcBef>
                <a:spcPts val="1200"/>
              </a:spcBef>
              <a:spcAft>
                <a:spcPts val="1200"/>
              </a:spcAft>
              <a:buNone/>
            </a:pPr>
            <a:r>
              <a:rPr lang="el-GR" sz="2000" b="1" dirty="0">
                <a:effectLst/>
                <a:latin typeface="Verdana" panose="020B0604030504040204" pitchFamily="34" charset="0"/>
                <a:ea typeface="Arial" panose="020B0604020202020204" pitchFamily="34" charset="0"/>
                <a:cs typeface="Times New Roman" panose="02020603050405020304" pitchFamily="18" charset="0"/>
              </a:rPr>
              <a:t>Καθηγητές και Ερευνητές</a:t>
            </a:r>
            <a:r>
              <a:rPr lang="el-GR" sz="2000" dirty="0">
                <a:effectLst/>
                <a:latin typeface="Verdana" panose="020B0604030504040204" pitchFamily="34" charset="0"/>
                <a:ea typeface="Arial" panose="020B0604020202020204" pitchFamily="34" charset="0"/>
                <a:cs typeface="Times New Roman" panose="02020603050405020304" pitchFamily="18" charset="0"/>
              </a:rPr>
              <a:t>: Μανόλης </a:t>
            </a:r>
            <a:r>
              <a:rPr lang="el-GR" sz="2000" dirty="0" err="1">
                <a:effectLst/>
                <a:latin typeface="Verdana" panose="020B0604030504040204" pitchFamily="34" charset="0"/>
                <a:ea typeface="Arial" panose="020B0604020202020204" pitchFamily="34" charset="0"/>
                <a:cs typeface="Times New Roman" panose="02020603050405020304" pitchFamily="18" charset="0"/>
              </a:rPr>
              <a:t>Κατεβαίνης</a:t>
            </a:r>
            <a:r>
              <a:rPr lang="el-GR" sz="2000" dirty="0">
                <a:effectLst/>
                <a:latin typeface="Verdana" panose="020B0604030504040204" pitchFamily="34" charset="0"/>
                <a:ea typeface="Arial" panose="020B0604020202020204" pitchFamily="34" charset="0"/>
                <a:cs typeface="Times New Roman" panose="02020603050405020304" pitchFamily="18" charset="0"/>
              </a:rPr>
              <a:t>, Κων/νος </a:t>
            </a:r>
            <a:r>
              <a:rPr lang="el-GR" sz="2000" dirty="0" err="1">
                <a:effectLst/>
                <a:latin typeface="Verdana" panose="020B0604030504040204" pitchFamily="34" charset="0"/>
                <a:ea typeface="Arial" panose="020B0604020202020204" pitchFamily="34" charset="0"/>
                <a:cs typeface="Times New Roman" panose="02020603050405020304" pitchFamily="18" charset="0"/>
              </a:rPr>
              <a:t>Κουρκουμπέτης</a:t>
            </a:r>
            <a:r>
              <a:rPr lang="el-GR" sz="2000" dirty="0">
                <a:effectLst/>
                <a:latin typeface="Verdana" panose="020B0604030504040204" pitchFamily="34" charset="0"/>
                <a:ea typeface="Arial" panose="020B0604020202020204" pitchFamily="34" charset="0"/>
                <a:cs typeface="Times New Roman" panose="02020603050405020304" pitchFamily="18" charset="0"/>
              </a:rPr>
              <a:t>, Στέλιος </a:t>
            </a:r>
            <a:r>
              <a:rPr lang="el-GR" sz="2000" dirty="0" err="1">
                <a:effectLst/>
                <a:latin typeface="Verdana" panose="020B0604030504040204" pitchFamily="34" charset="0"/>
                <a:ea typeface="Arial" panose="020B0604020202020204" pitchFamily="34" charset="0"/>
                <a:cs typeface="Times New Roman" panose="02020603050405020304" pitchFamily="18" charset="0"/>
              </a:rPr>
              <a:t>Ορφανουδάκης</a:t>
            </a:r>
            <a:r>
              <a:rPr lang="el-GR" sz="2000" dirty="0">
                <a:effectLst/>
                <a:latin typeface="Verdana" panose="020B0604030504040204" pitchFamily="34" charset="0"/>
                <a:ea typeface="Arial" panose="020B0604020202020204" pitchFamily="34" charset="0"/>
                <a:cs typeface="Times New Roman" panose="02020603050405020304" pitchFamily="18" charset="0"/>
              </a:rPr>
              <a:t>, Στέλιος Σαρτζετάκης, Γεώργιος Σταμούλης, Βασίλειος </a:t>
            </a:r>
            <a:r>
              <a:rPr lang="el-GR" sz="2000" dirty="0" err="1">
                <a:effectLst/>
                <a:latin typeface="Verdana" panose="020B0604030504040204" pitchFamily="34" charset="0"/>
                <a:ea typeface="Arial" panose="020B0604020202020204" pitchFamily="34" charset="0"/>
                <a:cs typeface="Times New Roman" panose="02020603050405020304" pitchFamily="18" charset="0"/>
              </a:rPr>
              <a:t>Σύρης</a:t>
            </a:r>
            <a:r>
              <a:rPr lang="el-GR" sz="2000" dirty="0">
                <a:effectLst/>
                <a:latin typeface="Verdana" panose="020B0604030504040204" pitchFamily="34" charset="0"/>
                <a:ea typeface="Arial" panose="020B0604020202020204" pitchFamily="34" charset="0"/>
                <a:cs typeface="Times New Roman" panose="02020603050405020304" pitchFamily="18" charset="0"/>
              </a:rPr>
              <a:t>, Απόστολος </a:t>
            </a:r>
            <a:r>
              <a:rPr lang="el-GR" sz="2000" dirty="0" err="1">
                <a:effectLst/>
                <a:latin typeface="Verdana" panose="020B0604030504040204" pitchFamily="34" charset="0"/>
                <a:ea typeface="Arial" panose="020B0604020202020204" pitchFamily="34" charset="0"/>
                <a:cs typeface="Times New Roman" panose="02020603050405020304" pitchFamily="18" charset="0"/>
              </a:rPr>
              <a:t>Τραγανίτης</a:t>
            </a:r>
            <a:r>
              <a:rPr lang="el-GR" sz="2000" dirty="0">
                <a:effectLst/>
                <a:latin typeface="Verdana" panose="020B0604030504040204" pitchFamily="34" charset="0"/>
                <a:ea typeface="Arial" panose="020B0604020202020204" pitchFamily="34" charset="0"/>
                <a:cs typeface="Times New Roman" panose="02020603050405020304" pitchFamily="18" charset="0"/>
              </a:rPr>
              <a:t>.</a:t>
            </a:r>
            <a:endParaRPr lang="en-US" sz="2000" dirty="0">
              <a:effectLst/>
              <a:latin typeface="Arial" panose="020B0604020202020204" pitchFamily="34" charset="0"/>
              <a:ea typeface="Arial" panose="020B0604020202020204" pitchFamily="34" charset="0"/>
            </a:endParaRPr>
          </a:p>
          <a:p>
            <a:pPr marL="0" marR="0" algn="just">
              <a:lnSpc>
                <a:spcPct val="115000"/>
              </a:lnSpc>
              <a:spcBef>
                <a:spcPts val="1200"/>
              </a:spcBef>
              <a:spcAft>
                <a:spcPts val="1200"/>
              </a:spcAft>
              <a:buNone/>
            </a:pPr>
            <a:r>
              <a:rPr lang="el-GR" sz="2000" b="1" dirty="0">
                <a:effectLst/>
                <a:latin typeface="Verdana" panose="020B0604030504040204" pitchFamily="34" charset="0"/>
                <a:ea typeface="Arial" panose="020B0604020202020204" pitchFamily="34" charset="0"/>
                <a:cs typeface="Times New Roman" panose="02020603050405020304" pitchFamily="18" charset="0"/>
              </a:rPr>
              <a:t>Μέλη της ομάδας υποδομών και τεχνικής υποστήριξης</a:t>
            </a:r>
            <a:r>
              <a:rPr lang="el-GR" sz="2000" dirty="0">
                <a:effectLst/>
                <a:latin typeface="Verdana" panose="020B0604030504040204" pitchFamily="34" charset="0"/>
                <a:ea typeface="Arial" panose="020B0604020202020204" pitchFamily="34" charset="0"/>
                <a:cs typeface="Times New Roman" panose="02020603050405020304" pitchFamily="18" charset="0"/>
              </a:rPr>
              <a:t>: </a:t>
            </a:r>
            <a:r>
              <a:rPr lang="el-GR" sz="2000" dirty="0">
                <a:effectLst/>
                <a:latin typeface="Verdana" panose="020B0604030504040204" pitchFamily="34" charset="0"/>
                <a:ea typeface="Arial" panose="020B0604020202020204" pitchFamily="34" charset="0"/>
              </a:rPr>
              <a:t>Γιώργος </a:t>
            </a:r>
            <a:r>
              <a:rPr lang="el-GR" sz="2000" dirty="0" err="1">
                <a:effectLst/>
                <a:latin typeface="Verdana" panose="020B0604030504040204" pitchFamily="34" charset="0"/>
                <a:ea typeface="Arial" panose="020B0604020202020204" pitchFamily="34" charset="0"/>
              </a:rPr>
              <a:t>Βιτσάκης</a:t>
            </a:r>
            <a:r>
              <a:rPr lang="el-GR" sz="2000" dirty="0">
                <a:effectLst/>
                <a:latin typeface="Verdana" panose="020B0604030504040204" pitchFamily="34" charset="0"/>
                <a:ea typeface="Arial" panose="020B0604020202020204" pitchFamily="34" charset="0"/>
              </a:rPr>
              <a:t>, </a:t>
            </a:r>
            <a:r>
              <a:rPr lang="el-GR" sz="2000" dirty="0">
                <a:effectLst/>
                <a:latin typeface="Verdana" panose="020B0604030504040204" pitchFamily="34" charset="0"/>
                <a:ea typeface="Arial" panose="020B0604020202020204" pitchFamily="34" charset="0"/>
                <a:cs typeface="Times New Roman" panose="02020603050405020304" pitchFamily="18" charset="0"/>
              </a:rPr>
              <a:t>Παντελής </a:t>
            </a:r>
            <a:r>
              <a:rPr lang="el-GR" sz="2000" dirty="0" err="1">
                <a:effectLst/>
                <a:latin typeface="Verdana" panose="020B0604030504040204" pitchFamily="34" charset="0"/>
                <a:ea typeface="Arial" panose="020B0604020202020204" pitchFamily="34" charset="0"/>
                <a:cs typeface="Times New Roman" panose="02020603050405020304" pitchFamily="18" charset="0"/>
              </a:rPr>
              <a:t>Τζωρτζάκης</a:t>
            </a:r>
            <a:r>
              <a:rPr lang="el-GR" sz="2000" dirty="0">
                <a:effectLst/>
                <a:latin typeface="Verdana" panose="020B0604030504040204" pitchFamily="34" charset="0"/>
                <a:ea typeface="Arial" panose="020B0604020202020204" pitchFamily="34" charset="0"/>
                <a:cs typeface="Times New Roman" panose="02020603050405020304" pitchFamily="18" charset="0"/>
              </a:rPr>
              <a:t>, Γιάννης </a:t>
            </a:r>
            <a:r>
              <a:rPr lang="el-GR" sz="2000" dirty="0" err="1">
                <a:effectLst/>
                <a:latin typeface="Verdana" panose="020B0604030504040204" pitchFamily="34" charset="0"/>
                <a:ea typeface="Arial" panose="020B0604020202020204" pitchFamily="34" charset="0"/>
                <a:cs typeface="Times New Roman" panose="02020603050405020304" pitchFamily="18" charset="0"/>
              </a:rPr>
              <a:t>Φραγκιαδάκης</a:t>
            </a:r>
            <a:r>
              <a:rPr lang="el-GR" sz="2000" dirty="0">
                <a:effectLst/>
                <a:latin typeface="Verdana" panose="020B0604030504040204" pitchFamily="34" charset="0"/>
                <a:ea typeface="Arial" panose="020B0604020202020204" pitchFamily="34" charset="0"/>
                <a:cs typeface="Times New Roman" panose="02020603050405020304" pitchFamily="18" charset="0"/>
              </a:rPr>
              <a:t>.</a:t>
            </a:r>
            <a:endParaRPr lang="en-US" sz="2000" dirty="0">
              <a:effectLst/>
              <a:latin typeface="Arial" panose="020B0604020202020204" pitchFamily="34" charset="0"/>
              <a:ea typeface="Arial" panose="020B0604020202020204" pitchFamily="34" charset="0"/>
            </a:endParaRPr>
          </a:p>
        </p:txBody>
      </p:sp>
      <p:sp>
        <p:nvSpPr>
          <p:cNvPr id="6" name="Slide Number Placeholder 5">
            <a:extLst>
              <a:ext uri="{FF2B5EF4-FFF2-40B4-BE49-F238E27FC236}">
                <a16:creationId xmlns:a16="http://schemas.microsoft.com/office/drawing/2014/main" id="{755943E0-A1E8-EEFB-DDE4-6EAEFC79751C}"/>
              </a:ext>
            </a:extLst>
          </p:cNvPr>
          <p:cNvSpPr>
            <a:spLocks noGrp="1"/>
          </p:cNvSpPr>
          <p:nvPr>
            <p:ph type="sldNum" sz="quarter" idx="12"/>
          </p:nvPr>
        </p:nvSpPr>
        <p:spPr/>
        <p:txBody>
          <a:bodyPr/>
          <a:lstStyle/>
          <a:p>
            <a:fld id="{8A2F5506-18B4-094C-AA3D-07CC56184996}" type="slidenum">
              <a:rPr lang="en-US" smtClean="0"/>
              <a:t>14</a:t>
            </a:fld>
            <a:endParaRPr lang="en-US"/>
          </a:p>
        </p:txBody>
      </p:sp>
    </p:spTree>
    <p:extLst>
      <p:ext uri="{BB962C8B-B14F-4D97-AF65-F5344CB8AC3E}">
        <p14:creationId xmlns:p14="http://schemas.microsoft.com/office/powerpoint/2010/main" val="42057302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7679">
        <p159:morph option="byObject"/>
      </p:transition>
    </mc:Choice>
    <mc:Fallback>
      <p:transition spd="slow" advClick="0" advTm="17679">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D9EECF-1EAD-C96C-9B1F-083EF99CEF42}"/>
              </a:ext>
            </a:extLst>
          </p:cNvPr>
          <p:cNvSpPr>
            <a:spLocks noGrp="1"/>
          </p:cNvSpPr>
          <p:nvPr>
            <p:ph idx="1"/>
          </p:nvPr>
        </p:nvSpPr>
        <p:spPr>
          <a:xfrm>
            <a:off x="620086" y="701500"/>
            <a:ext cx="10515600" cy="4351338"/>
          </a:xfrm>
        </p:spPr>
        <p:txBody>
          <a:bodyPr>
            <a:normAutofit fontScale="70000" lnSpcReduction="20000"/>
          </a:bodyPr>
          <a:lstStyle/>
          <a:p>
            <a:pPr marL="0" marR="0" algn="just">
              <a:lnSpc>
                <a:spcPct val="115000"/>
              </a:lnSpc>
              <a:spcBef>
                <a:spcPts val="1200"/>
              </a:spcBef>
              <a:spcAft>
                <a:spcPts val="1200"/>
              </a:spcAft>
              <a:buNone/>
            </a:pPr>
            <a:r>
              <a:rPr lang="el-GR" sz="2800" b="1" dirty="0">
                <a:effectLst/>
                <a:latin typeface="Verdana" panose="020B0604030504040204" pitchFamily="34" charset="0"/>
                <a:ea typeface="Arial" panose="020B0604020202020204" pitchFamily="34" charset="0"/>
                <a:cs typeface="Times New Roman" panose="02020603050405020304" pitchFamily="18" charset="0"/>
              </a:rPr>
              <a:t>Φοιτητές</a:t>
            </a:r>
            <a:r>
              <a:rPr lang="en-US" sz="2800" b="1" dirty="0">
                <a:effectLst/>
                <a:latin typeface="Verdana" panose="020B0604030504040204" pitchFamily="34" charset="0"/>
                <a:ea typeface="Arial" panose="020B0604020202020204" pitchFamily="34" charset="0"/>
                <a:cs typeface="Times New Roman" panose="02020603050405020304" pitchFamily="18" charset="0"/>
              </a:rPr>
              <a:t> &amp; </a:t>
            </a:r>
            <a:r>
              <a:rPr lang="el-GR" sz="2800" b="1" dirty="0">
                <a:effectLst/>
                <a:latin typeface="Verdana" panose="020B0604030504040204" pitchFamily="34" charset="0"/>
                <a:ea typeface="Arial" panose="020B0604020202020204" pitchFamily="34" charset="0"/>
                <a:cs typeface="Times New Roman" panose="02020603050405020304" pitchFamily="18" charset="0"/>
              </a:rPr>
              <a:t>Φοιτήτριες: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2800" dirty="0">
                <a:effectLst/>
                <a:latin typeface="Arial" panose="020B0604020202020204" pitchFamily="34" charset="0"/>
                <a:ea typeface="Arial" panose="020B0604020202020204" pitchFamily="34" charset="0"/>
              </a:rPr>
              <a:t>Στέργιος Αλεξίου</a:t>
            </a:r>
            <a:r>
              <a:rPr lang="el-GR" sz="2800" b="1" dirty="0">
                <a:effectLst/>
                <a:latin typeface="Arial" panose="020B0604020202020204" pitchFamily="34" charset="0"/>
                <a:ea typeface="Arial" panose="020B0604020202020204" pitchFamily="34" charset="0"/>
              </a:rPr>
              <a:t>, </a:t>
            </a:r>
            <a:r>
              <a:rPr lang="el-GR" sz="2800" dirty="0">
                <a:effectLst/>
                <a:latin typeface="Arial" panose="020B0604020202020204" pitchFamily="34" charset="0"/>
                <a:ea typeface="Arial" panose="020B0604020202020204" pitchFamily="34" charset="0"/>
              </a:rPr>
              <a:t>Κώστας Αντωνόπουλος,</a:t>
            </a:r>
            <a:r>
              <a:rPr lang="el-GR" sz="2800" b="1" dirty="0">
                <a:effectLst/>
                <a:latin typeface="Arial" panose="020B0604020202020204" pitchFamily="34" charset="0"/>
                <a:ea typeface="Arial" panose="020B0604020202020204" pitchFamily="34" charset="0"/>
              </a:rPr>
              <a:t> </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Νατάσα Βασιλά, Δημήτρης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Ζησιάδης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Γιώργος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Καλαβαλλιεράτος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Αλέξανδρος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Καλόξυλος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Λάμπρος Καραγιώργος,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Αγγελος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Κερομύτης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Αννα</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Κιρίκογλου</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Νεκτάριος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Κόκοβας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Δαμιανός Κοσμίδης, Μιράντα Κυπριώτη, Βαγγέλης Κυριακάκης,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Νικος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Λαμπρογιώργος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Σωτήρης  Λεβέντης, Χάρης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Μανιφάβας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Μανώλης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Μαραζάκης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Σταύρος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Μαρκοπουλος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Γιάννης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Μουζάκης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Φίλιππος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Μπαζίκος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Αρης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Παλιούρας, Κων/νος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Παντερής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Αλέξανδρος Παπαδάκης, Παναγιώτης Παπαδόπουλος, Σαράντης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Παπανάγνου</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Μανώλης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Πετσαγουράκης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Τίτος Σαριδάκης, Ελευθέριος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Σκαπέτης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Γιάννης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Σμαραγδάκης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Θόδωρος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Σολδάτος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Βασίλης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Σπιταδάκης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Κώστας Σταθόπουλος, Κώστας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Στρακαντούνας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Παναγιώτης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Τζουνάκης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Σταύρος Τρυπάκης, Χαράλαμπος Φαρμάκης, Κώστας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Φατόλας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Γιώργος Φούσκας, Στέλιος </a:t>
            </a:r>
            <a:r>
              <a:rPr lang="el-GR" sz="2800" dirty="0" err="1">
                <a:effectLst/>
                <a:latin typeface="Verdana" panose="020B0604030504040204" pitchFamily="34" charset="0"/>
                <a:ea typeface="Times New Roman" panose="02020603050405020304" pitchFamily="18" charset="0"/>
                <a:cs typeface="Times New Roman" panose="02020603050405020304" pitchFamily="18" charset="0"/>
              </a:rPr>
              <a:t>Φραγκάκης</a:t>
            </a:r>
            <a:r>
              <a:rPr lang="el-GR" sz="2800" dirty="0">
                <a:effectLst/>
                <a:latin typeface="Verdana" panose="020B0604030504040204" pitchFamily="34" charset="0"/>
                <a:ea typeface="Times New Roman" panose="02020603050405020304" pitchFamily="18" charset="0"/>
                <a:cs typeface="Times New Roman" panose="02020603050405020304" pitchFamily="18" charset="0"/>
              </a:rPr>
              <a:t>, Γλυκερία Φωτιάδου, Μάγδα Χατζάκη, </a:t>
            </a:r>
            <a:r>
              <a:rPr lang="el-GR" sz="2800" dirty="0">
                <a:effectLst/>
                <a:latin typeface="Verdana" panose="020B0604030504040204" pitchFamily="34" charset="0"/>
                <a:ea typeface="Arial" panose="020B0604020202020204" pitchFamily="34" charset="0"/>
              </a:rPr>
              <a:t>και πολλοί ακόμη.</a:t>
            </a:r>
            <a:endParaRPr lang="en-US" sz="2800" dirty="0">
              <a:effectLst/>
              <a:latin typeface="Arial" panose="020B0604020202020204" pitchFamily="34" charset="0"/>
              <a:ea typeface="Arial" panose="020B0604020202020204" pitchFamily="34" charset="0"/>
            </a:endParaRPr>
          </a:p>
          <a:p>
            <a:pPr marL="0" marR="0" lvl="0" indent="0" algn="just">
              <a:lnSpc>
                <a:spcPct val="115000"/>
              </a:lnSpc>
              <a:spcBef>
                <a:spcPts val="1200"/>
              </a:spcBef>
              <a:spcAft>
                <a:spcPts val="1200"/>
              </a:spcAft>
              <a:buNone/>
            </a:pPr>
            <a:r>
              <a:rPr lang="el-GR" sz="2800" dirty="0">
                <a:latin typeface="Verdana" panose="020B0604030504040204" pitchFamily="34" charset="0"/>
                <a:ea typeface="Arial" panose="020B0604020202020204" pitchFamily="34" charset="0"/>
                <a:cs typeface="Arial" panose="020B0604020202020204" pitchFamily="34" charset="0"/>
              </a:rPr>
              <a:t>Σ</a:t>
            </a:r>
            <a:r>
              <a:rPr lang="el-GR" sz="2800" dirty="0">
                <a:effectLst/>
                <a:latin typeface="Verdana" panose="020B0604030504040204" pitchFamily="34" charset="0"/>
                <a:ea typeface="Arial" panose="020B0604020202020204" pitchFamily="34" charset="0"/>
                <a:cs typeface="Arial" panose="020B0604020202020204" pitchFamily="34" charset="0"/>
              </a:rPr>
              <a:t>ε όλους τους οποίους εκφράζουμε ευγνωμοσύνη.</a:t>
            </a:r>
            <a:endParaRPr lang="en-US" sz="2800" dirty="0">
              <a:effectLst/>
              <a:latin typeface="Arial" panose="020B0604020202020204" pitchFamily="34" charset="0"/>
              <a:ea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674490A-7776-C13C-56E7-B63EF753EC10}"/>
              </a:ext>
            </a:extLst>
          </p:cNvPr>
          <p:cNvSpPr>
            <a:spLocks noGrp="1"/>
          </p:cNvSpPr>
          <p:nvPr>
            <p:ph type="sldNum" sz="quarter" idx="12"/>
          </p:nvPr>
        </p:nvSpPr>
        <p:spPr/>
        <p:txBody>
          <a:bodyPr/>
          <a:lstStyle/>
          <a:p>
            <a:fld id="{8A2F5506-18B4-094C-AA3D-07CC56184996}" type="slidenum">
              <a:rPr lang="en-US" smtClean="0"/>
              <a:t>15</a:t>
            </a:fld>
            <a:endParaRPr lang="en-US"/>
          </a:p>
        </p:txBody>
      </p:sp>
    </p:spTree>
    <p:extLst>
      <p:ext uri="{BB962C8B-B14F-4D97-AF65-F5344CB8AC3E}">
        <p14:creationId xmlns:p14="http://schemas.microsoft.com/office/powerpoint/2010/main" val="25418950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6740">
        <p159:morph option="byObject"/>
      </p:transition>
    </mc:Choice>
    <mc:Fallback>
      <p:transition spd="slow" advClick="0" advTm="1674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Freeform: Shape 1031">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6" name="Rectangle 2">
            <a:extLst>
              <a:ext uri="{FF2B5EF4-FFF2-40B4-BE49-F238E27FC236}">
                <a16:creationId xmlns:a16="http://schemas.microsoft.com/office/drawing/2014/main" id="{2D3FBF09-6DAF-E783-9FB6-8D1639E127A3}"/>
              </a:ext>
            </a:extLst>
          </p:cNvPr>
          <p:cNvSpPr>
            <a:spLocks noChangeArrowheads="1"/>
          </p:cNvSpPr>
          <p:nvPr/>
        </p:nvSpPr>
        <p:spPr bwMode="auto">
          <a:xfrm>
            <a:off x="533535" y="2455317"/>
            <a:ext cx="6389926" cy="29428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eaLnBrk="1" fontAlgn="base" hangingPunct="1">
              <a:lnSpc>
                <a:spcPct val="150000"/>
              </a:lnSpc>
              <a:spcAft>
                <a:spcPts val="600"/>
              </a:spcAft>
              <a:buClrTx/>
              <a:buSzTx/>
              <a:tabLst/>
            </a:pPr>
            <a:r>
              <a:rPr kumimoji="0" lang="en-US" altLang="en-US" sz="20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Το</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π</a:t>
            </a:r>
            <a:r>
              <a:rPr kumimoji="0" lang="en-US" altLang="en-US" sz="2000" b="1"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ρώτο</a:t>
            </a:r>
            <a:r>
              <a:rPr kumimoji="0" lang="en-US" altLang="en-US" sz="20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1"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μήνυμ</a:t>
            </a:r>
            <a:r>
              <a:rPr kumimoji="0" lang="en-US" altLang="en-US" sz="20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α </a:t>
            </a:r>
            <a:r>
              <a:rPr kumimoji="0" lang="en-US" altLang="en-US" sz="2000" b="1"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ηλεκτρονικού</a:t>
            </a:r>
            <a:r>
              <a:rPr kumimoji="0" lang="en-US" altLang="en-US" sz="20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1"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τ</a:t>
            </a:r>
            <a:r>
              <a:rPr kumimoji="0" lang="en-US" altLang="en-US" sz="20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α</a:t>
            </a:r>
            <a:r>
              <a:rPr kumimoji="0" lang="en-US" altLang="en-US" sz="2000" b="1"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χυδρομείου</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στάλθηκε</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μετ</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α</a:t>
            </a:r>
            <a:r>
              <a:rPr kumimoji="0" lang="en-US" altLang="en-US" sz="20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ξύ</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1"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Ινστιτούτου</a:t>
            </a:r>
            <a:r>
              <a:rPr kumimoji="0" lang="en-US" altLang="en-US" sz="20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1"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Πληροφορικής</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ΙΠ</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του</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ΕΚΕΚ (α</a:t>
            </a:r>
            <a:r>
              <a:rPr kumimoji="0" lang="en-US" altLang="en-US" sz="20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ργότερ</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α "</a:t>
            </a:r>
            <a:r>
              <a:rPr kumimoji="0" lang="en-US" altLang="en-US" sz="20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ΙΤΕ</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κ</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α</a:t>
            </a:r>
            <a:r>
              <a:rPr kumimoji="0" lang="en-US" altLang="en-US" sz="20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ι</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Αμερικής</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μέσω</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σύνδεσης</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20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UUCP</a:t>
            </a:r>
            <a:r>
              <a:rPr kumimoji="0" lang="en-US" altLang="en-US" sz="20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marL="0" marR="0" lvl="0" indent="0" eaLnBrk="1" fontAlgn="base" hangingPunct="1">
              <a:lnSpc>
                <a:spcPct val="150000"/>
              </a:lnSpc>
              <a:spcAft>
                <a:spcPts val="600"/>
              </a:spcAft>
              <a:buClrTx/>
              <a:buSzTx/>
              <a:tabLst/>
            </a:pPr>
            <a:endParaRPr kumimoji="0" lang="en-US" altLang="en-US" sz="3400" b="0" i="0" u="none" strike="noStrike" kern="1200" cap="none" normalizeH="0" baseline="0" dirty="0">
              <a:ln>
                <a:noFill/>
              </a:ln>
              <a:solidFill>
                <a:schemeClr val="tx1"/>
              </a:solidFill>
              <a:effectLst/>
              <a:latin typeface="+mj-lt"/>
              <a:ea typeface="+mj-ea"/>
              <a:cs typeface="+mj-cs"/>
            </a:endParaRPr>
          </a:p>
        </p:txBody>
      </p:sp>
      <p:sp>
        <p:nvSpPr>
          <p:cNvPr id="7" name="Rectangle 3">
            <a:extLst>
              <a:ext uri="{FF2B5EF4-FFF2-40B4-BE49-F238E27FC236}">
                <a16:creationId xmlns:a16="http://schemas.microsoft.com/office/drawing/2014/main" id="{3406C852-07EB-8F77-81E5-26645DAA3F6B}"/>
              </a:ext>
            </a:extLst>
          </p:cNvPr>
          <p:cNvSpPr>
            <a:spLocks noChangeArrowheads="1"/>
          </p:cNvSpPr>
          <p:nvPr/>
        </p:nvSpPr>
        <p:spPr bwMode="auto">
          <a:xfrm>
            <a:off x="5567590" y="5926278"/>
            <a:ext cx="3578141" cy="32087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fontAlgn="base">
              <a:lnSpc>
                <a:spcPct val="90000"/>
              </a:lnSpc>
              <a:spcBef>
                <a:spcPts val="1000"/>
              </a:spcBef>
              <a:spcAft>
                <a:spcPct val="0"/>
              </a:spcAft>
              <a:buClrTx/>
              <a:buSzTx/>
              <a:tabLst/>
            </a:pPr>
            <a:r>
              <a:rPr kumimoji="0" lang="en-US" altLang="en-US" sz="14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kumimoji="0" lang="en-US" altLang="en-US" sz="14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FORTHistory</a:t>
            </a:r>
            <a:r>
              <a:rPr kumimoji="0" lang="en-US" altLang="en-US" sz="14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p:txBody>
      </p:sp>
      <p:pic>
        <p:nvPicPr>
          <p:cNvPr id="1025" name="Picture 1" descr="A blue screen with white text&#10;&#10;AI-generated content may be incorrect.">
            <a:extLst>
              <a:ext uri="{FF2B5EF4-FFF2-40B4-BE49-F238E27FC236}">
                <a16:creationId xmlns:a16="http://schemas.microsoft.com/office/drawing/2014/main" id="{6F871CA3-7155-764B-B82F-29E3D284B3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56661" y="704196"/>
            <a:ext cx="4147081" cy="54746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584DCBE-A27C-5829-A790-5B05884D4C2D}"/>
              </a:ext>
            </a:extLst>
          </p:cNvPr>
          <p:cNvSpPr txBox="1"/>
          <p:nvPr/>
        </p:nvSpPr>
        <p:spPr>
          <a:xfrm>
            <a:off x="533535" y="704196"/>
            <a:ext cx="6097772" cy="580223"/>
          </a:xfrm>
          <a:prstGeom prst="rect">
            <a:avLst/>
          </a:prstGeom>
          <a:noFill/>
        </p:spPr>
        <p:txBody>
          <a:bodyPr wrap="square">
            <a:spAutoFit/>
          </a:bodyPr>
          <a:lstStyle/>
          <a:p>
            <a:pPr marL="0" marR="0" lvl="0" indent="0" eaLnBrk="1" fontAlgn="base" hangingPunct="1">
              <a:lnSpc>
                <a:spcPct val="90000"/>
              </a:lnSpc>
              <a:spcAft>
                <a:spcPts val="600"/>
              </a:spcAft>
              <a:buClrTx/>
              <a:buSzTx/>
              <a:tabLst/>
            </a:pPr>
            <a:r>
              <a:rPr kumimoji="0" lang="en-US" altLang="en-US" sz="350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1984</a:t>
            </a:r>
            <a:endParaRPr kumimoji="0" lang="en-US" altLang="en-US" sz="35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Slide Number Placeholder 9">
            <a:extLst>
              <a:ext uri="{FF2B5EF4-FFF2-40B4-BE49-F238E27FC236}">
                <a16:creationId xmlns:a16="http://schemas.microsoft.com/office/drawing/2014/main" id="{6EE43152-6DCC-087B-9E13-D72FCA938D28}"/>
              </a:ext>
            </a:extLst>
          </p:cNvPr>
          <p:cNvSpPr>
            <a:spLocks noGrp="1"/>
          </p:cNvSpPr>
          <p:nvPr>
            <p:ph type="sldNum" sz="quarter" idx="12"/>
          </p:nvPr>
        </p:nvSpPr>
        <p:spPr/>
        <p:txBody>
          <a:bodyPr/>
          <a:lstStyle/>
          <a:p>
            <a:fld id="{8A2F5506-18B4-094C-AA3D-07CC56184996}" type="slidenum">
              <a:rPr lang="en-US" smtClean="0"/>
              <a:t>2</a:t>
            </a:fld>
            <a:endParaRPr lang="en-US"/>
          </a:p>
        </p:txBody>
      </p:sp>
    </p:spTree>
    <p:extLst>
      <p:ext uri="{BB962C8B-B14F-4D97-AF65-F5344CB8AC3E}">
        <p14:creationId xmlns:p14="http://schemas.microsoft.com/office/powerpoint/2010/main" val="23439413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6623">
        <p159:morph option="byObject"/>
      </p:transition>
    </mc:Choice>
    <mc:Fallback>
      <p:transition spd="slow" advClick="0" advTm="6623">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DC37B9-AC3B-1E2E-5EB0-C63E1DD08397}"/>
              </a:ext>
            </a:extLst>
          </p:cNvPr>
          <p:cNvSpPr txBox="1"/>
          <p:nvPr/>
        </p:nvSpPr>
        <p:spPr>
          <a:xfrm>
            <a:off x="609601" y="1071808"/>
            <a:ext cx="10154093" cy="3380092"/>
          </a:xfrm>
          <a:prstGeom prst="rect">
            <a:avLst/>
          </a:prstGeom>
          <a:noFill/>
        </p:spPr>
        <p:txBody>
          <a:bodyPr wrap="square">
            <a:spAutoFit/>
          </a:bodyPr>
          <a:lstStyle/>
          <a:p>
            <a:pPr marL="0" marR="0" algn="just">
              <a:lnSpc>
                <a:spcPct val="115000"/>
              </a:lnSpc>
              <a:spcBef>
                <a:spcPts val="1200"/>
              </a:spcBef>
              <a:spcAft>
                <a:spcPts val="200"/>
              </a:spcAft>
              <a:buNone/>
            </a:pPr>
            <a:endParaRPr lang="en-US" sz="2000" b="1" dirty="0">
              <a:solidFill>
                <a:srgbClr val="666666"/>
              </a:solidFill>
              <a:effectLst/>
              <a:latin typeface="Arial" panose="020B0604020202020204" pitchFamily="34" charset="0"/>
            </a:endParaRPr>
          </a:p>
          <a:p>
            <a:pPr marL="342900" marR="0" lvl="0" indent="-342900" algn="just">
              <a:lnSpc>
                <a:spcPct val="115000"/>
              </a:lnSpc>
              <a:spcBef>
                <a:spcPts val="1200"/>
              </a:spcBef>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Το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Πανεπιστήμιο Κρήτης</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ΠΚ</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λειτουργεί τον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πρώτο ελληνικό κόμβο διεθνούς διασύνδεσης</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στο δίκτυο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European Academic and Research Network </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EARN</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Bitnet</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a:t>
            </a:r>
            <a:endPar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1200"/>
              </a:spcBef>
              <a:buFont typeface="Arial" panose="020B0604020202020204" pitchFamily="34" charset="0"/>
              <a:buChar char="●"/>
            </a:pPr>
            <a:endParaRPr lang="en-US" sz="2000" dirty="0">
              <a:latin typeface="Verdana" panose="020B060403050404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1200"/>
              </a:spcBef>
              <a:buFont typeface="Arial" panose="020B0604020202020204" pitchFamily="34" charset="0"/>
              <a:buChar char="●"/>
            </a:pPr>
            <a:endParaRPr lang="en-US" sz="2000" u="none" strike="noStrike" dirty="0">
              <a:effectLst/>
              <a:latin typeface="Arial" panose="020B0604020202020204" pitchFamily="34" charset="0"/>
              <a:ea typeface="Arial" panose="020B0604020202020204" pitchFamily="34" charset="0"/>
            </a:endParaRPr>
          </a:p>
          <a:p>
            <a:pPr marL="342900" marR="0" lvl="0" indent="-342900" algn="just">
              <a:lnSpc>
                <a:spcPct val="115000"/>
              </a:lnSpc>
              <a:spcAft>
                <a:spcPts val="1200"/>
              </a:spcAft>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Μέλος του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board</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του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EARN</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για την Ελλάδα είναι ο καθηγητής του τμήματος Επιστήμης Υπολογιστών, ΠΚ, Στέλιος </a:t>
            </a:r>
            <a:r>
              <a:rPr lang="el-GR" sz="2000" u="none" strike="noStrike" dirty="0" err="1">
                <a:effectLst/>
                <a:latin typeface="Verdana" panose="020B0604030504040204" pitchFamily="34" charset="0"/>
                <a:ea typeface="Arial" panose="020B0604020202020204" pitchFamily="34" charset="0"/>
                <a:cs typeface="Times New Roman" panose="02020603050405020304" pitchFamily="18" charset="0"/>
              </a:rPr>
              <a:t>Ορφανουδάκης</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a:t>
            </a:r>
            <a:endParaRPr lang="en-US" sz="2000" u="none" strike="noStrike" dirty="0">
              <a:effectLst/>
              <a:latin typeface="Arial" panose="020B0604020202020204" pitchFamily="34" charset="0"/>
              <a:ea typeface="Arial" panose="020B0604020202020204" pitchFamily="34" charset="0"/>
            </a:endParaRPr>
          </a:p>
        </p:txBody>
      </p:sp>
      <p:sp>
        <p:nvSpPr>
          <p:cNvPr id="7" name="TextBox 6">
            <a:extLst>
              <a:ext uri="{FF2B5EF4-FFF2-40B4-BE49-F238E27FC236}">
                <a16:creationId xmlns:a16="http://schemas.microsoft.com/office/drawing/2014/main" id="{01A3E344-2EA3-8E38-0A19-6783B28E3F19}"/>
              </a:ext>
            </a:extLst>
          </p:cNvPr>
          <p:cNvSpPr txBox="1"/>
          <p:nvPr/>
        </p:nvSpPr>
        <p:spPr>
          <a:xfrm>
            <a:off x="609601" y="608787"/>
            <a:ext cx="2232837" cy="649922"/>
          </a:xfrm>
          <a:prstGeom prst="rect">
            <a:avLst/>
          </a:prstGeom>
          <a:noFill/>
        </p:spPr>
        <p:txBody>
          <a:bodyPr wrap="square">
            <a:spAutoFit/>
          </a:bodyPr>
          <a:lstStyle/>
          <a:p>
            <a:pPr marL="0" marR="0" algn="just">
              <a:lnSpc>
                <a:spcPct val="115000"/>
              </a:lnSpc>
              <a:spcBef>
                <a:spcPts val="1200"/>
              </a:spcBef>
              <a:spcAft>
                <a:spcPts val="200"/>
              </a:spcAft>
              <a:buNone/>
            </a:pPr>
            <a:r>
              <a:rPr lang="en-US" sz="3500" b="1" dirty="0">
                <a:solidFill>
                  <a:srgbClr val="000000"/>
                </a:solidFill>
                <a:effectLst/>
                <a:latin typeface="Verdana" panose="020B0604030504040204" pitchFamily="34" charset="0"/>
                <a:cs typeface="Times New Roman" panose="02020603050405020304" pitchFamily="18" charset="0"/>
              </a:rPr>
              <a:t>1985</a:t>
            </a:r>
          </a:p>
        </p:txBody>
      </p:sp>
      <p:sp>
        <p:nvSpPr>
          <p:cNvPr id="8" name="Slide Number Placeholder 7">
            <a:extLst>
              <a:ext uri="{FF2B5EF4-FFF2-40B4-BE49-F238E27FC236}">
                <a16:creationId xmlns:a16="http://schemas.microsoft.com/office/drawing/2014/main" id="{500F7FAC-BE9E-CE98-4F14-E05FE6E7979F}"/>
              </a:ext>
            </a:extLst>
          </p:cNvPr>
          <p:cNvSpPr>
            <a:spLocks noGrp="1"/>
          </p:cNvSpPr>
          <p:nvPr>
            <p:ph type="sldNum" sz="quarter" idx="12"/>
          </p:nvPr>
        </p:nvSpPr>
        <p:spPr/>
        <p:txBody>
          <a:bodyPr/>
          <a:lstStyle/>
          <a:p>
            <a:fld id="{8A2F5506-18B4-094C-AA3D-07CC56184996}" type="slidenum">
              <a:rPr lang="en-US" smtClean="0"/>
              <a:t>3</a:t>
            </a:fld>
            <a:endParaRPr lang="en-US"/>
          </a:p>
        </p:txBody>
      </p:sp>
    </p:spTree>
    <p:extLst>
      <p:ext uri="{BB962C8B-B14F-4D97-AF65-F5344CB8AC3E}">
        <p14:creationId xmlns:p14="http://schemas.microsoft.com/office/powerpoint/2010/main" val="8469261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7905">
        <p159:morph option="byObject"/>
      </p:transition>
    </mc:Choice>
    <mc:Fallback>
      <p:transition spd="slow" advClick="0" advTm="7905">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94714BA-DC1E-85C2-646F-8A10C2E0093B}"/>
              </a:ext>
            </a:extLst>
          </p:cNvPr>
          <p:cNvSpPr>
            <a:spLocks noChangeArrowheads="1"/>
          </p:cNvSpPr>
          <p:nvPr/>
        </p:nvSpPr>
        <p:spPr bwMode="auto">
          <a:xfrm>
            <a:off x="369508" y="1371284"/>
            <a:ext cx="10398292" cy="124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2539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3400" b="1" i="0" u="none" strike="noStrike" cap="none" normalizeH="0" baseline="0" dirty="0">
                <a:ln>
                  <a:noFill/>
                </a:ln>
                <a:solidFill>
                  <a:srgbClr val="000000"/>
                </a:solidFill>
                <a:effectLst/>
                <a:latin typeface="Verdana" panose="020B0604030504040204" pitchFamily="34" charset="0"/>
                <a:cs typeface="Times New Roman" panose="02020603050405020304" pitchFamily="18" charset="0"/>
              </a:rPr>
            </a:br>
            <a:endParaRPr kumimoji="0" lang="en-US" altLang="en-US" sz="1700" b="0"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image1.jpg">
            <a:extLst>
              <a:ext uri="{FF2B5EF4-FFF2-40B4-BE49-F238E27FC236}">
                <a16:creationId xmlns:a16="http://schemas.microsoft.com/office/drawing/2014/main" id="{B22095EF-9B39-F2BB-96AC-C090B60D8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922" y="1578834"/>
            <a:ext cx="5188217" cy="41809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28CDE2AB-B543-59C8-73D2-14CB955434E3}"/>
              </a:ext>
            </a:extLst>
          </p:cNvPr>
          <p:cNvSpPr>
            <a:spLocks noChangeArrowheads="1"/>
          </p:cNvSpPr>
          <p:nvPr/>
        </p:nvSpPr>
        <p:spPr bwMode="auto">
          <a:xfrm>
            <a:off x="572861" y="1236484"/>
            <a:ext cx="5729615"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endParaRPr lang="el-GR" dirty="0">
              <a:latin typeface="Verdana" panose="020B0604030504040204" pitchFamily="34" charset="0"/>
              <a:ea typeface="Arial" panose="020B0604020202020204" pitchFamily="34" charset="0"/>
              <a:cs typeface="Times New Roman" panose="02020603050405020304" pitchFamily="18" charset="0"/>
            </a:endParaRPr>
          </a:p>
          <a:p>
            <a:pPr marL="342900" indent="-342900" algn="just">
              <a:lnSpc>
                <a:spcPct val="115000"/>
              </a:lnSpc>
              <a:spcBef>
                <a:spcPts val="1200"/>
              </a:spcBef>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Το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ΙΠ-ΙΤΕ</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συνδέεται στο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Internet</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μέσω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X</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.25</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σύνδεσης με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INRIA</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n-US" sz="2000" b="1" u="none" strike="noStrike" dirty="0" err="1">
                <a:effectLst/>
                <a:latin typeface="Verdana" panose="020B0604030504040204" pitchFamily="34" charset="0"/>
                <a:ea typeface="Arial" panose="020B0604020202020204" pitchFamily="34" charset="0"/>
                <a:cs typeface="Times New Roman" panose="02020603050405020304" pitchFamily="18" charset="0"/>
              </a:rPr>
              <a:t>EUnet</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Arpanet</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(Σοφία-</a:t>
            </a:r>
            <a:r>
              <a:rPr lang="el-GR" sz="2000" u="none" strike="noStrike" dirty="0" err="1">
                <a:effectLst/>
                <a:latin typeface="Verdana" panose="020B0604030504040204" pitchFamily="34" charset="0"/>
                <a:ea typeface="Arial" panose="020B0604020202020204" pitchFamily="34" charset="0"/>
                <a:cs typeface="Times New Roman" panose="02020603050405020304" pitchFamily="18" charset="0"/>
              </a:rPr>
              <a:t>Αντίπολις</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Γαλλία).</a:t>
            </a:r>
          </a:p>
          <a:p>
            <a:pPr marL="342900" indent="-342900" algn="just">
              <a:lnSpc>
                <a:spcPct val="115000"/>
              </a:lnSpc>
              <a:spcBef>
                <a:spcPts val="1200"/>
              </a:spcBef>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19 Φεβρουαρίου 1989 παγκόσμια καθιέρωση του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domain</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GR</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(30-οστό παγκόσμια, 15ο στην Ευρώπη).</a:t>
            </a:r>
            <a:endParaRPr lang="en-US" sz="2000" u="none" strike="noStrike" dirty="0">
              <a:effectLst/>
              <a:latin typeface="Arial" panose="020B0604020202020204" pitchFamily="34" charset="0"/>
              <a:ea typeface="Arial" panose="020B0604020202020204" pitchFamily="34" charset="0"/>
            </a:endParaRPr>
          </a:p>
          <a:p>
            <a:pPr marL="342900" marR="0" lvl="0" indent="-342900" algn="just">
              <a:lnSpc>
                <a:spcPct val="115000"/>
              </a:lnSpc>
              <a:spcBef>
                <a:spcPts val="1200"/>
              </a:spcBef>
              <a:spcAft>
                <a:spcPts val="1200"/>
              </a:spcAft>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Ο Στέλιος </a:t>
            </a:r>
            <a:r>
              <a:rPr lang="el-GR" sz="2000" u="none" strike="noStrike" dirty="0" err="1">
                <a:effectLst/>
                <a:latin typeface="Verdana" panose="020B0604030504040204" pitchFamily="34" charset="0"/>
                <a:ea typeface="Arial" panose="020B0604020202020204" pitchFamily="34" charset="0"/>
                <a:cs typeface="Times New Roman" panose="02020603050405020304" pitchFamily="18" charset="0"/>
              </a:rPr>
              <a:t>Ορφανουδάκης</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γίνεται μέλος του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Executive Committee</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του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EARN</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Το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ΠΚ</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φιλοξενεί και διοργανώνει το τρίτο Διεθνές Συνέδριο του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EARN</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a:t>
            </a:r>
            <a:endParaRPr lang="en-US" sz="2000" u="none" strike="noStrike" dirty="0">
              <a:effectLst/>
              <a:latin typeface="Arial" panose="020B0604020202020204" pitchFamily="34" charset="0"/>
              <a:ea typeface="Arial" panose="020B0604020202020204" pitchFamily="34" charset="0"/>
            </a:endParaRPr>
          </a:p>
          <a:p>
            <a:pPr algn="just"/>
            <a:endParaRPr lang="en-US" sz="1800" u="none" strike="noStrike" dirty="0">
              <a:effectLst/>
              <a:latin typeface="Arial" panose="020B0604020202020204" pitchFamily="34" charset="0"/>
              <a:ea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l-GR" altLang="en-US" sz="20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2574A7BB-D2F7-AE50-4724-B2B9423281D4}"/>
              </a:ext>
            </a:extLst>
          </p:cNvPr>
          <p:cNvSpPr txBox="1"/>
          <p:nvPr/>
        </p:nvSpPr>
        <p:spPr>
          <a:xfrm>
            <a:off x="572862" y="674792"/>
            <a:ext cx="6118788" cy="630942"/>
          </a:xfrm>
          <a:prstGeom prst="rect">
            <a:avLst/>
          </a:prstGeom>
          <a:noFill/>
        </p:spPr>
        <p:txBody>
          <a:bodyPr wrap="square">
            <a:spAutoFit/>
          </a:bodyPr>
          <a:lstStyle/>
          <a:p>
            <a:r>
              <a:rPr kumimoji="0" lang="en-US" altLang="en-US" sz="3500" b="1" i="0" u="none" strike="noStrike" cap="none" normalizeH="0" baseline="0" dirty="0">
                <a:ln>
                  <a:noFill/>
                </a:ln>
                <a:solidFill>
                  <a:srgbClr val="000000"/>
                </a:solidFill>
                <a:effectLst/>
                <a:latin typeface="Verdana" panose="020B0604030504040204" pitchFamily="34" charset="0"/>
                <a:cs typeface="Times New Roman" panose="02020603050405020304" pitchFamily="18" charset="0"/>
              </a:rPr>
              <a:t>1989</a:t>
            </a:r>
            <a:endParaRPr lang="en-US" sz="3500" dirty="0"/>
          </a:p>
        </p:txBody>
      </p:sp>
      <p:sp>
        <p:nvSpPr>
          <p:cNvPr id="8" name="Slide Number Placeholder 7">
            <a:extLst>
              <a:ext uri="{FF2B5EF4-FFF2-40B4-BE49-F238E27FC236}">
                <a16:creationId xmlns:a16="http://schemas.microsoft.com/office/drawing/2014/main" id="{65F13973-BEBD-9D89-A787-6BEBA4CDEA2E}"/>
              </a:ext>
            </a:extLst>
          </p:cNvPr>
          <p:cNvSpPr>
            <a:spLocks noGrp="1"/>
          </p:cNvSpPr>
          <p:nvPr>
            <p:ph type="sldNum" sz="quarter" idx="12"/>
          </p:nvPr>
        </p:nvSpPr>
        <p:spPr/>
        <p:txBody>
          <a:bodyPr/>
          <a:lstStyle/>
          <a:p>
            <a:fld id="{8A2F5506-18B4-094C-AA3D-07CC56184996}" type="slidenum">
              <a:rPr lang="en-US" smtClean="0"/>
              <a:t>4</a:t>
            </a:fld>
            <a:endParaRPr lang="en-US"/>
          </a:p>
        </p:txBody>
      </p:sp>
    </p:spTree>
    <p:extLst>
      <p:ext uri="{BB962C8B-B14F-4D97-AF65-F5344CB8AC3E}">
        <p14:creationId xmlns:p14="http://schemas.microsoft.com/office/powerpoint/2010/main" val="9571807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3515">
        <p159:morph option="byObject"/>
      </p:transition>
    </mc:Choice>
    <mc:Fallback>
      <p:transition spd="slow" advClick="0" advTm="1351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521BDE-DF6B-501A-2C0D-F95EC8994A4B}"/>
              </a:ext>
            </a:extLst>
          </p:cNvPr>
          <p:cNvSpPr txBox="1"/>
          <p:nvPr/>
        </p:nvSpPr>
        <p:spPr>
          <a:xfrm>
            <a:off x="544518" y="583224"/>
            <a:ext cx="10123482" cy="3808415"/>
          </a:xfrm>
          <a:prstGeom prst="rect">
            <a:avLst/>
          </a:prstGeom>
          <a:noFill/>
        </p:spPr>
        <p:txBody>
          <a:bodyPr wrap="square">
            <a:spAutoFit/>
          </a:bodyPr>
          <a:lstStyle/>
          <a:p>
            <a:pPr marL="0" marR="0" algn="just">
              <a:lnSpc>
                <a:spcPct val="115000"/>
              </a:lnSpc>
              <a:spcBef>
                <a:spcPts val="1200"/>
              </a:spcBef>
              <a:spcAft>
                <a:spcPts val="200"/>
              </a:spcAft>
              <a:buNone/>
            </a:pPr>
            <a:r>
              <a:rPr lang="el-GR" sz="3500" b="1" dirty="0">
                <a:solidFill>
                  <a:srgbClr val="000000"/>
                </a:solidFill>
                <a:effectLst/>
                <a:latin typeface="Verdana" panose="020B0604030504040204" pitchFamily="34" charset="0"/>
                <a:cs typeface="Times New Roman" panose="02020603050405020304" pitchFamily="18" charset="0"/>
              </a:rPr>
              <a:t>1990</a:t>
            </a:r>
            <a:endParaRPr lang="en-US" sz="3500" b="1" dirty="0">
              <a:solidFill>
                <a:srgbClr val="000000"/>
              </a:solidFill>
              <a:effectLst/>
              <a:latin typeface="Verdana" panose="020B0604030504040204" pitchFamily="34" charset="0"/>
              <a:cs typeface="Times New Roman" panose="02020603050405020304" pitchFamily="18" charset="0"/>
            </a:endParaRPr>
          </a:p>
          <a:p>
            <a:pPr marL="0" marR="0" algn="just">
              <a:lnSpc>
                <a:spcPct val="115000"/>
              </a:lnSpc>
              <a:spcBef>
                <a:spcPts val="1200"/>
              </a:spcBef>
              <a:spcAft>
                <a:spcPts val="200"/>
              </a:spcAft>
              <a:buNone/>
            </a:pPr>
            <a:endParaRPr lang="en-US" sz="3500" b="1" dirty="0">
              <a:solidFill>
                <a:srgbClr val="000000"/>
              </a:solidFill>
              <a:latin typeface="Verdana" panose="020B0604030504040204" pitchFamily="34" charset="0"/>
              <a:cs typeface="Times New Roman" panose="02020603050405020304" pitchFamily="18" charset="0"/>
            </a:endParaRPr>
          </a:p>
          <a:p>
            <a:pPr marL="0" marR="0" algn="just">
              <a:lnSpc>
                <a:spcPct val="115000"/>
              </a:lnSpc>
              <a:spcBef>
                <a:spcPts val="1200"/>
              </a:spcBef>
              <a:spcAft>
                <a:spcPts val="200"/>
              </a:spcAft>
              <a:buNone/>
            </a:pPr>
            <a:endParaRPr lang="en-US" sz="2000" b="1" dirty="0">
              <a:solidFill>
                <a:srgbClr val="666666"/>
              </a:solidFill>
              <a:effectLst/>
              <a:latin typeface="Arial" panose="020B0604020202020204" pitchFamily="34" charset="0"/>
            </a:endParaRPr>
          </a:p>
          <a:p>
            <a:pPr marL="228600" marR="0">
              <a:lnSpc>
                <a:spcPct val="115000"/>
              </a:lnSpc>
            </a:pPr>
            <a:r>
              <a:rPr lang="el-GR" sz="2000" dirty="0">
                <a:effectLst/>
                <a:latin typeface="Verdana" panose="020B0604030504040204" pitchFamily="34" charset="0"/>
                <a:ea typeface="Arial" panose="020B0604020202020204" pitchFamily="34" charset="0"/>
                <a:cs typeface="Times New Roman" panose="02020603050405020304" pitchFamily="18" charset="0"/>
              </a:rPr>
              <a:t>2 Μαρτίου 1990 </a:t>
            </a:r>
            <a:br>
              <a:rPr lang="en-US" sz="2000" dirty="0">
                <a:effectLst/>
                <a:latin typeface="Verdana" panose="020B0604030504040204" pitchFamily="34" charset="0"/>
                <a:ea typeface="Arial" panose="020B0604020202020204" pitchFamily="34" charset="0"/>
                <a:cs typeface="Times New Roman" panose="02020603050405020304" pitchFamily="18" charset="0"/>
              </a:rPr>
            </a:br>
            <a:br>
              <a:rPr lang="en-US" sz="2000" dirty="0">
                <a:effectLst/>
                <a:latin typeface="Verdana" panose="020B0604030504040204" pitchFamily="34" charset="0"/>
                <a:ea typeface="Arial" panose="020B0604020202020204" pitchFamily="34" charset="0"/>
                <a:cs typeface="Times New Roman" panose="02020603050405020304" pitchFamily="18" charset="0"/>
              </a:rPr>
            </a:br>
            <a:r>
              <a:rPr lang="el-GR" sz="2000" dirty="0">
                <a:effectLst/>
                <a:latin typeface="Verdana" panose="020B0604030504040204" pitchFamily="34" charset="0"/>
                <a:ea typeface="Arial" panose="020B0604020202020204" pitchFamily="34" charset="0"/>
                <a:cs typeface="Times New Roman" panose="02020603050405020304" pitchFamily="18" charset="0"/>
              </a:rPr>
              <a:t>Το </a:t>
            </a:r>
            <a:r>
              <a:rPr lang="el-GR" sz="2000" b="1" dirty="0">
                <a:effectLst/>
                <a:latin typeface="Verdana" panose="020B0604030504040204" pitchFamily="34" charset="0"/>
                <a:ea typeface="Arial" panose="020B0604020202020204" pitchFamily="34" charset="0"/>
                <a:cs typeface="Times New Roman" panose="02020603050405020304" pitchFamily="18" charset="0"/>
              </a:rPr>
              <a:t>ΙΠ-ΙΤΕ συνδέεται στο </a:t>
            </a:r>
            <a:r>
              <a:rPr lang="en-US" sz="2000" b="1" dirty="0">
                <a:effectLst/>
                <a:latin typeface="Verdana" panose="020B0604030504040204" pitchFamily="34" charset="0"/>
                <a:ea typeface="Arial" panose="020B0604020202020204" pitchFamily="34" charset="0"/>
                <a:cs typeface="Times New Roman" panose="02020603050405020304" pitchFamily="18" charset="0"/>
              </a:rPr>
              <a:t>Internet</a:t>
            </a:r>
            <a:r>
              <a:rPr lang="el-GR" sz="2000" b="1" dirty="0">
                <a:effectLst/>
                <a:latin typeface="Verdana" panose="020B0604030504040204" pitchFamily="34" charset="0"/>
                <a:ea typeface="Arial" panose="020B0604020202020204" pitchFamily="34" charset="0"/>
                <a:cs typeface="Times New Roman" panose="02020603050405020304" pitchFamily="18" charset="0"/>
              </a:rPr>
              <a:t> (</a:t>
            </a:r>
            <a:r>
              <a:rPr lang="en-US" sz="2000" b="1" dirty="0" err="1">
                <a:effectLst/>
                <a:latin typeface="Verdana" panose="020B0604030504040204" pitchFamily="34" charset="0"/>
                <a:ea typeface="Arial" panose="020B0604020202020204" pitchFamily="34" charset="0"/>
                <a:cs typeface="Times New Roman" panose="02020603050405020304" pitchFamily="18" charset="0"/>
              </a:rPr>
              <a:t>EUnet</a:t>
            </a:r>
            <a:r>
              <a:rPr lang="el-GR" sz="2000" b="1" dirty="0">
                <a:effectLst/>
                <a:latin typeface="Verdana" panose="020B0604030504040204" pitchFamily="34" charset="0"/>
                <a:ea typeface="Arial" panose="020B0604020202020204" pitchFamily="34" charset="0"/>
                <a:cs typeface="Times New Roman" panose="02020603050405020304" pitchFamily="18" charset="0"/>
              </a:rPr>
              <a:t>)</a:t>
            </a:r>
            <a:r>
              <a:rPr lang="el-GR" sz="2000" dirty="0">
                <a:effectLst/>
                <a:latin typeface="Verdana" panose="020B0604030504040204" pitchFamily="34" charset="0"/>
                <a:ea typeface="Arial" panose="020B0604020202020204" pitchFamily="34" charset="0"/>
                <a:cs typeface="Times New Roman" panose="02020603050405020304" pitchFamily="18" charset="0"/>
              </a:rPr>
              <a:t> μέσω μισθωμένης γραμμής Μ.1025 ταχύτητας </a:t>
            </a:r>
            <a:r>
              <a:rPr lang="el-GR" sz="2000" b="1" dirty="0">
                <a:effectLst/>
                <a:latin typeface="Verdana" panose="020B0604030504040204" pitchFamily="34" charset="0"/>
                <a:ea typeface="Arial" panose="020B0604020202020204" pitchFamily="34" charset="0"/>
                <a:cs typeface="Times New Roman" panose="02020603050405020304" pitchFamily="18" charset="0"/>
              </a:rPr>
              <a:t>19200 </a:t>
            </a:r>
            <a:r>
              <a:rPr lang="en-US" sz="2000" b="1" dirty="0">
                <a:effectLst/>
                <a:latin typeface="Verdana" panose="020B0604030504040204" pitchFamily="34" charset="0"/>
                <a:ea typeface="Arial" panose="020B0604020202020204" pitchFamily="34" charset="0"/>
                <a:cs typeface="Times New Roman" panose="02020603050405020304" pitchFamily="18" charset="0"/>
              </a:rPr>
              <a:t>bps</a:t>
            </a:r>
            <a:r>
              <a:rPr lang="el-GR" sz="2000" dirty="0">
                <a:effectLst/>
                <a:latin typeface="Verdana" panose="020B0604030504040204" pitchFamily="34" charset="0"/>
                <a:ea typeface="Arial" panose="020B0604020202020204" pitchFamily="34" charset="0"/>
                <a:cs typeface="Times New Roman" panose="02020603050405020304" pitchFamily="18" charset="0"/>
              </a:rPr>
              <a:t> (μέσω Δαιδάλου 36 Ηράκλειο – Σοφία </a:t>
            </a:r>
            <a:r>
              <a:rPr lang="el-GR" sz="2000" dirty="0" err="1">
                <a:effectLst/>
                <a:latin typeface="Verdana" panose="020B0604030504040204" pitchFamily="34" charset="0"/>
                <a:ea typeface="Arial" panose="020B0604020202020204" pitchFamily="34" charset="0"/>
                <a:cs typeface="Times New Roman" panose="02020603050405020304" pitchFamily="18" charset="0"/>
              </a:rPr>
              <a:t>Αντίπολις</a:t>
            </a:r>
            <a:r>
              <a:rPr lang="el-GR" sz="2000" dirty="0">
                <a:effectLst/>
                <a:latin typeface="Verdana" panose="020B0604030504040204" pitchFamily="34" charset="0"/>
                <a:ea typeface="Arial" panose="020B0604020202020204" pitchFamily="34" charset="0"/>
                <a:cs typeface="Times New Roman" panose="02020603050405020304" pitchFamily="18" charset="0"/>
              </a:rPr>
              <a:t>, </a:t>
            </a:r>
            <a:r>
              <a:rPr lang="en-US" sz="2000" dirty="0">
                <a:effectLst/>
                <a:latin typeface="Verdana" panose="020B0604030504040204" pitchFamily="34" charset="0"/>
                <a:ea typeface="Arial" panose="020B0604020202020204" pitchFamily="34" charset="0"/>
                <a:cs typeface="Times New Roman" panose="02020603050405020304" pitchFamily="18" charset="0"/>
              </a:rPr>
              <a:t>INRIA</a:t>
            </a:r>
            <a:r>
              <a:rPr lang="el-GR" sz="2000" dirty="0">
                <a:effectLst/>
                <a:latin typeface="Verdana" panose="020B0604030504040204" pitchFamily="34" charset="0"/>
                <a:ea typeface="Arial" panose="020B0604020202020204" pitchFamily="34" charset="0"/>
                <a:cs typeface="Times New Roman" panose="02020603050405020304" pitchFamily="18" charset="0"/>
              </a:rPr>
              <a:t>) με απόφαση του διευθυντή Γιάννη Βασιλείου.</a:t>
            </a:r>
            <a:endParaRPr lang="en-US" sz="2000" dirty="0">
              <a:effectLst/>
              <a:latin typeface="Arial" panose="020B0604020202020204" pitchFamily="34" charset="0"/>
              <a:ea typeface="Arial" panose="020B0604020202020204" pitchFamily="34" charset="0"/>
            </a:endParaRPr>
          </a:p>
        </p:txBody>
      </p:sp>
      <p:sp>
        <p:nvSpPr>
          <p:cNvPr id="6" name="Slide Number Placeholder 5">
            <a:extLst>
              <a:ext uri="{FF2B5EF4-FFF2-40B4-BE49-F238E27FC236}">
                <a16:creationId xmlns:a16="http://schemas.microsoft.com/office/drawing/2014/main" id="{3F10F083-B9BA-3E45-EF2A-BA6D9736C77E}"/>
              </a:ext>
            </a:extLst>
          </p:cNvPr>
          <p:cNvSpPr>
            <a:spLocks noGrp="1"/>
          </p:cNvSpPr>
          <p:nvPr>
            <p:ph type="sldNum" sz="quarter" idx="12"/>
          </p:nvPr>
        </p:nvSpPr>
        <p:spPr/>
        <p:txBody>
          <a:bodyPr/>
          <a:lstStyle/>
          <a:p>
            <a:fld id="{8A2F5506-18B4-094C-AA3D-07CC56184996}" type="slidenum">
              <a:rPr lang="en-US" smtClean="0"/>
              <a:t>5</a:t>
            </a:fld>
            <a:endParaRPr lang="en-US"/>
          </a:p>
        </p:txBody>
      </p:sp>
    </p:spTree>
    <p:extLst>
      <p:ext uri="{BB962C8B-B14F-4D97-AF65-F5344CB8AC3E}">
        <p14:creationId xmlns:p14="http://schemas.microsoft.com/office/powerpoint/2010/main" val="10657270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6617">
        <p159:morph option="byObject"/>
      </p:transition>
    </mc:Choice>
    <mc:Fallback>
      <p:transition spd="slow" advClick="0" advTm="6617">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8154888-3976-C676-0CD2-7AC0586234C4}"/>
              </a:ext>
            </a:extLst>
          </p:cNvPr>
          <p:cNvSpPr>
            <a:spLocks noChangeArrowheads="1"/>
          </p:cNvSpPr>
          <p:nvPr/>
        </p:nvSpPr>
        <p:spPr bwMode="auto">
          <a:xfrm>
            <a:off x="705587" y="1144723"/>
            <a:ext cx="5751628" cy="521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2539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p>
            <a:pPr marL="342900" marR="0" lvl="0" indent="-342900">
              <a:lnSpc>
                <a:spcPct val="115000"/>
              </a:lnSpc>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Δημιουργείται, υπό την ομπρέλα του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EARN</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το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διεθνές δίκτυο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EBONE</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με σκοπό την μετάβαση σε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υπηρεσίες δικτύου πολλαπλών πρωτοκόλλων</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μεταξύ αυτών και του</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Internetworking Protocol</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IP</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a:t>
            </a:r>
            <a:b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br>
            <a:endParaRPr lang="en-US" sz="2000" u="none" strike="noStrike" dirty="0">
              <a:effectLst/>
              <a:latin typeface="Arial" panose="020B0604020202020204" pitchFamily="34" charset="0"/>
              <a:ea typeface="Arial" panose="020B0604020202020204" pitchFamily="34" charset="0"/>
            </a:endParaRPr>
          </a:p>
          <a:p>
            <a:pPr marL="342900" marR="0" lvl="0" indent="-342900">
              <a:lnSpc>
                <a:spcPct val="115000"/>
              </a:lnSpc>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Εθνικός Κόμβος του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EARN</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στην Ελλάδα</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συνδέεται μέσω του κόμβου στο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Montpellier </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μέσω της ίδιας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μισθωμένης γραμμής 19200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bps</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a:t>
            </a:r>
            <a:endParaRPr lang="en-US" sz="2000" u="none" strike="noStrike" dirty="0">
              <a:effectLst/>
              <a:latin typeface="Arial" panose="020B0604020202020204" pitchFamily="34" charset="0"/>
              <a:ea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l-GR" altLang="en-US"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l-GR"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31A70FEE-E491-7A44-F461-F336AD374D11}"/>
              </a:ext>
            </a:extLst>
          </p:cNvPr>
          <p:cNvSpPr txBox="1"/>
          <p:nvPr/>
        </p:nvSpPr>
        <p:spPr>
          <a:xfrm>
            <a:off x="580103" y="565921"/>
            <a:ext cx="6156250" cy="63094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1" i="0" u="none" strike="noStrike" cap="none" normalizeH="0" baseline="0" dirty="0">
                <a:ln>
                  <a:noFill/>
                </a:ln>
                <a:solidFill>
                  <a:srgbClr val="000000"/>
                </a:solidFill>
                <a:effectLst/>
                <a:latin typeface="Verdana" panose="020B0604030504040204" pitchFamily="34" charset="0"/>
                <a:cs typeface="Times New Roman" panose="02020603050405020304" pitchFamily="18" charset="0"/>
              </a:rPr>
              <a:t>1991</a:t>
            </a:r>
          </a:p>
        </p:txBody>
      </p:sp>
      <p:sp>
        <p:nvSpPr>
          <p:cNvPr id="8" name="Slide Number Placeholder 7">
            <a:extLst>
              <a:ext uri="{FF2B5EF4-FFF2-40B4-BE49-F238E27FC236}">
                <a16:creationId xmlns:a16="http://schemas.microsoft.com/office/drawing/2014/main" id="{27D496F0-083C-56CE-6B47-F03F81DDA015}"/>
              </a:ext>
            </a:extLst>
          </p:cNvPr>
          <p:cNvSpPr>
            <a:spLocks noGrp="1"/>
          </p:cNvSpPr>
          <p:nvPr>
            <p:ph type="sldNum" sz="quarter" idx="12"/>
          </p:nvPr>
        </p:nvSpPr>
        <p:spPr/>
        <p:txBody>
          <a:bodyPr/>
          <a:lstStyle/>
          <a:p>
            <a:fld id="{8A2F5506-18B4-094C-AA3D-07CC56184996}" type="slidenum">
              <a:rPr lang="en-US" smtClean="0"/>
              <a:t>6</a:t>
            </a:fld>
            <a:endParaRPr lang="en-US"/>
          </a:p>
        </p:txBody>
      </p:sp>
      <p:pic>
        <p:nvPicPr>
          <p:cNvPr id="9" name="Picture 1" descr="A diagram of a computer system&#10;&#10;AI-generated content may be incorrect.">
            <a:extLst>
              <a:ext uri="{FF2B5EF4-FFF2-40B4-BE49-F238E27FC236}">
                <a16:creationId xmlns:a16="http://schemas.microsoft.com/office/drawing/2014/main" id="{7CF1634C-1624-9D8F-4484-185E9AAEC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544" y="1620729"/>
            <a:ext cx="4929566" cy="380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5609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4648">
        <p159:morph option="byObject"/>
      </p:transition>
    </mc:Choice>
    <mc:Fallback>
      <p:transition spd="slow" advClick="0" advTm="14648">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907DD-6743-310F-B09A-02E4C2D49D1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E1C76B3-BDD3-62B1-3A29-C8F8D647CCD8}"/>
              </a:ext>
            </a:extLst>
          </p:cNvPr>
          <p:cNvSpPr>
            <a:spLocks noChangeArrowheads="1"/>
          </p:cNvSpPr>
          <p:nvPr/>
        </p:nvSpPr>
        <p:spPr bwMode="auto">
          <a:xfrm>
            <a:off x="656933" y="508550"/>
            <a:ext cx="12085674" cy="99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2539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1" i="0" u="none" strike="noStrike" cap="none" normalizeH="0" baseline="0" dirty="0">
                <a:ln>
                  <a:noFill/>
                </a:ln>
                <a:solidFill>
                  <a:srgbClr val="000000"/>
                </a:solidFill>
                <a:effectLst/>
                <a:latin typeface="Verdana" panose="020B0604030504040204" pitchFamily="34" charset="0"/>
                <a:cs typeface="Times New Roman" panose="02020603050405020304" pitchFamily="18" charset="0"/>
              </a:rPr>
              <a:t>1991</a:t>
            </a:r>
            <a:endParaRPr kumimoji="0" lang="en-US" altLang="en-US" sz="3500" b="0"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39139839-7325-D655-7A17-E9A5716633D2}"/>
              </a:ext>
            </a:extLst>
          </p:cNvPr>
          <p:cNvSpPr>
            <a:spLocks noChangeArrowheads="1"/>
          </p:cNvSpPr>
          <p:nvPr/>
        </p:nvSpPr>
        <p:spPr bwMode="auto">
          <a:xfrm>
            <a:off x="588106" y="3595927"/>
            <a:ext cx="5832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tabLst/>
            </a:pPr>
            <a:br>
              <a:rPr kumimoji="0" lang="en-US" altLang="en-US" sz="1600" b="0" i="0" u="none" strike="noStrike" cap="none" normalizeH="0" baseline="0" dirty="0">
                <a:ln>
                  <a:noFill/>
                </a:ln>
                <a:solidFill>
                  <a:schemeClr val="tx1"/>
                </a:solidFill>
                <a:effectLst/>
                <a:latin typeface="Verdana" panose="020B0604030504040204" pitchFamily="34" charset="0"/>
                <a:ea typeface="Arial" panose="020B0604020202020204" pitchFamily="34" charset="0"/>
                <a:cs typeface="Times New Roman" panose="02020603050405020304" pitchFamily="18" charset="0"/>
              </a:rPr>
            </a:br>
            <a:endParaRPr kumimoji="0" lang="el-GR" altLang="en-US" sz="16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229DBA5B-7019-AB15-4634-E8C474234F93}"/>
              </a:ext>
            </a:extLst>
          </p:cNvPr>
          <p:cNvSpPr>
            <a:spLocks noGrp="1"/>
          </p:cNvSpPr>
          <p:nvPr>
            <p:ph type="sldNum" sz="quarter" idx="12"/>
          </p:nvPr>
        </p:nvSpPr>
        <p:spPr/>
        <p:txBody>
          <a:bodyPr/>
          <a:lstStyle/>
          <a:p>
            <a:fld id="{8A2F5506-18B4-094C-AA3D-07CC56184996}" type="slidenum">
              <a:rPr lang="en-US" smtClean="0"/>
              <a:t>7</a:t>
            </a:fld>
            <a:endParaRPr lang="en-US"/>
          </a:p>
        </p:txBody>
      </p:sp>
      <p:pic>
        <p:nvPicPr>
          <p:cNvPr id="3" name="Picture 1" descr="A diagram of a computer system&#10;&#10;AI-generated content may be incorrect.">
            <a:extLst>
              <a:ext uri="{FF2B5EF4-FFF2-40B4-BE49-F238E27FC236}">
                <a16:creationId xmlns:a16="http://schemas.microsoft.com/office/drawing/2014/main" id="{F4E79174-CA07-A6B7-4FC0-37B8AE674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073" y="1615893"/>
            <a:ext cx="4702993" cy="36262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2AE8210-4898-6805-879D-550EEF83DF40}"/>
              </a:ext>
            </a:extLst>
          </p:cNvPr>
          <p:cNvSpPr txBox="1"/>
          <p:nvPr/>
        </p:nvSpPr>
        <p:spPr>
          <a:xfrm>
            <a:off x="656934" y="1164586"/>
            <a:ext cx="6096204" cy="5016438"/>
          </a:xfrm>
          <a:prstGeom prst="rect">
            <a:avLst/>
          </a:prstGeom>
          <a:noFill/>
        </p:spPr>
        <p:txBody>
          <a:bodyPr wrap="square">
            <a:spAutoFit/>
          </a:bodyPr>
          <a:lstStyle/>
          <a:p>
            <a:pPr marL="342900" marR="0" lvl="0" indent="-342900" algn="just">
              <a:lnSpc>
                <a:spcPct val="115000"/>
              </a:lnSpc>
              <a:buFont typeface="Arial" panose="020B0604020202020204" pitchFamily="34" charset="0"/>
              <a:buChar char="●"/>
            </a:pPr>
            <a:endParaRPr lang="en-US" sz="2000" u="none" strike="noStrike" dirty="0">
              <a:effectLst/>
              <a:latin typeface="Arial" panose="020B0604020202020204" pitchFamily="34" charset="0"/>
              <a:ea typeface="Arial" panose="020B0604020202020204" pitchFamily="34" charset="0"/>
            </a:endParaRPr>
          </a:p>
          <a:p>
            <a:pPr marL="342900" marR="0" lvl="0" indent="-342900" algn="just">
              <a:lnSpc>
                <a:spcPct val="115000"/>
              </a:lnSpc>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Επεκτείνεται η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ομάδα δικτύων του ΙΠ-ΙΤΕ</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με συντονισμό του Στέλιου Σαρτζετάκη και χρηματοδότηση από ευρωπαϊκά ερευνητικά έργα και την συμβολή μεταπτυχιακών φοιτητών του καθηγητή του τμήματος Κώστα </a:t>
            </a:r>
            <a:r>
              <a:rPr lang="el-GR" sz="2000" u="none" strike="noStrike" dirty="0" err="1">
                <a:effectLst/>
                <a:latin typeface="Verdana" panose="020B0604030504040204" pitchFamily="34" charset="0"/>
                <a:ea typeface="Arial" panose="020B0604020202020204" pitchFamily="34" charset="0"/>
                <a:cs typeface="Times New Roman" panose="02020603050405020304" pitchFamily="18" charset="0"/>
              </a:rPr>
              <a:t>Κουρκουμπέτη</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a:t>
            </a:r>
            <a:endParaRPr lang="en-US" sz="2000" u="none" strike="noStrike" dirty="0">
              <a:effectLst/>
              <a:latin typeface="Arial" panose="020B0604020202020204" pitchFamily="34" charset="0"/>
              <a:ea typeface="Arial" panose="020B0604020202020204" pitchFamily="34" charset="0"/>
            </a:endParaRPr>
          </a:p>
          <a:p>
            <a:pPr marL="342900" marR="0" lvl="0" indent="-342900" algn="just">
              <a:lnSpc>
                <a:spcPct val="115000"/>
              </a:lnSpc>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Γίνεται η εγκατάσταση των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πρώτων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IP router CISCO AGS</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στο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ΠΚ</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n-US" sz="2000" u="none" strike="noStrike" dirty="0" err="1">
                <a:effectLst/>
                <a:latin typeface="Verdana" panose="020B0604030504040204" pitchFamily="34" charset="0"/>
                <a:ea typeface="Arial" panose="020B0604020202020204" pitchFamily="34" charset="0"/>
                <a:cs typeface="Times New Roman" panose="02020603050405020304" pitchFamily="18" charset="0"/>
              </a:rPr>
              <a:t>skylla</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και στο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ΙΠ-ΙΤΕ</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n-US" sz="2000" u="none" strike="noStrike" dirty="0" err="1">
                <a:effectLst/>
                <a:latin typeface="Verdana" panose="020B0604030504040204" pitchFamily="34" charset="0"/>
                <a:ea typeface="Arial" panose="020B0604020202020204" pitchFamily="34" charset="0"/>
                <a:cs typeface="Times New Roman" panose="02020603050405020304" pitchFamily="18" charset="0"/>
              </a:rPr>
              <a:t>charybde</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με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μόνιμη γραμμή διεθνούς διασύνδεσης του ΠΚ </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με τον κόμβο στο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Montpellier</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και με παράλληλη δεύτερη</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σύνδεση με το </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Sophia</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a:t>
            </a:r>
            <a: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t>Antipolis</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a:t>
            </a:r>
            <a:endParaRPr lang="en-US" sz="2000" u="none" strike="noStrike"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799490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3763">
        <p159:morph option="byObject"/>
      </p:transition>
    </mc:Choice>
    <mc:Fallback>
      <p:transition spd="slow" advClick="0" advTm="1376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57DFA-22BC-2095-5CCC-02199BDCD2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ADA5D18-0126-F9F7-C0AC-67AA389AE971}"/>
              </a:ext>
            </a:extLst>
          </p:cNvPr>
          <p:cNvSpPr>
            <a:spLocks noChangeArrowheads="1"/>
          </p:cNvSpPr>
          <p:nvPr/>
        </p:nvSpPr>
        <p:spPr bwMode="auto">
          <a:xfrm>
            <a:off x="597939" y="586312"/>
            <a:ext cx="12085674" cy="99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2539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1" i="0" u="none" strike="noStrike" cap="none" normalizeH="0" baseline="0" dirty="0">
                <a:ln>
                  <a:noFill/>
                </a:ln>
                <a:solidFill>
                  <a:srgbClr val="000000"/>
                </a:solidFill>
                <a:effectLst/>
                <a:latin typeface="Verdana" panose="020B0604030504040204" pitchFamily="34" charset="0"/>
                <a:cs typeface="Times New Roman" panose="02020603050405020304" pitchFamily="18" charset="0"/>
              </a:rPr>
              <a:t>1991</a:t>
            </a:r>
            <a:endParaRPr kumimoji="0" lang="en-US" altLang="en-US" sz="3500" b="0"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1" descr="A diagram of a computer system&#10;&#10;AI-generated content may be incorrect.">
            <a:extLst>
              <a:ext uri="{FF2B5EF4-FFF2-40B4-BE49-F238E27FC236}">
                <a16:creationId xmlns:a16="http://schemas.microsoft.com/office/drawing/2014/main" id="{10F4C738-C610-BEE2-7957-726AECA1E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776" y="1581400"/>
            <a:ext cx="4929566" cy="38009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DE680BF-6B81-D7DD-0BAE-8796ADEEA898}"/>
              </a:ext>
            </a:extLst>
          </p:cNvPr>
          <p:cNvSpPr>
            <a:spLocks noChangeArrowheads="1"/>
          </p:cNvSpPr>
          <p:nvPr/>
        </p:nvSpPr>
        <p:spPr bwMode="auto">
          <a:xfrm>
            <a:off x="597939" y="1083856"/>
            <a:ext cx="5832358" cy="690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endParaRPr kumimoji="0" lang="en-US" altLang="en-US" sz="1600" b="0" i="0" u="none" strike="noStrike" cap="none" normalizeH="0" baseline="0" dirty="0">
              <a:ln>
                <a:noFill/>
              </a:ln>
              <a:solidFill>
                <a:schemeClr val="tx1"/>
              </a:solidFill>
              <a:effectLst/>
              <a:latin typeface="Verdana" panose="020B0604030504040204" pitchFamily="34" charset="0"/>
              <a:ea typeface="Arial" panose="020B0604020202020204" pitchFamily="34" charset="0"/>
              <a:cs typeface="Times New Roman" panose="02020603050405020304" pitchFamily="18" charset="0"/>
            </a:endParaRPr>
          </a:p>
          <a:p>
            <a:pPr algn="just"/>
            <a:endParaRPr lang="en-US" altLang="en-US" sz="1600" dirty="0">
              <a:latin typeface="Verdana" panose="020B0604030504040204" pitchFamily="34" charset="0"/>
              <a:ea typeface="Arial" panose="020B0604020202020204" pitchFamily="34" charset="0"/>
              <a:cs typeface="Times New Roman" panose="02020603050405020304" pitchFamily="18" charset="0"/>
            </a:endParaRPr>
          </a:p>
          <a:p>
            <a:pPr marL="342900" marR="0" lvl="0" indent="-342900">
              <a:lnSpc>
                <a:spcPct val="115000"/>
              </a:lnSpc>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Δημιουργήθηκε το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πρώτο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Autonomous System </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με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BGP</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στην Ελλάδα.</a:t>
            </a:r>
            <a:br>
              <a:rPr lang="en-US" sz="2000" dirty="0">
                <a:latin typeface="Verdana" panose="020B0604030504040204" pitchFamily="34" charset="0"/>
                <a:ea typeface="Arial" panose="020B0604020202020204" pitchFamily="34" charset="0"/>
                <a:cs typeface="Times New Roman" panose="02020603050405020304" pitchFamily="18" charset="0"/>
              </a:rPr>
            </a:br>
            <a:endParaRPr lang="en-US" sz="2000" u="none" strike="noStrike" dirty="0">
              <a:effectLst/>
              <a:latin typeface="Arial" panose="020B0604020202020204" pitchFamily="34" charset="0"/>
              <a:ea typeface="Arial" panose="020B0604020202020204" pitchFamily="34" charset="0"/>
            </a:endParaRPr>
          </a:p>
          <a:p>
            <a:pPr marL="342900" marR="0" lvl="0" indent="-342900">
              <a:lnSpc>
                <a:spcPct val="115000"/>
              </a:lnSpc>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Η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πρώτη οπτική ίνα Ε</a:t>
            </a:r>
            <a:r>
              <a:rPr lang="en-US" sz="2000" b="1" u="none" strike="noStrike" dirty="0" err="1">
                <a:effectLst/>
                <a:latin typeface="Verdana" panose="020B0604030504040204" pitchFamily="34" charset="0"/>
                <a:ea typeface="Arial" panose="020B0604020202020204" pitchFamily="34" charset="0"/>
                <a:cs typeface="Times New Roman" panose="02020603050405020304" pitchFamily="18" charset="0"/>
              </a:rPr>
              <a:t>thernet</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στην Ελλάδα</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εγκαταστάθηκε στη Δαιδάλου 36 με 22 για να συνδέσει τα γραφεία ΙΠ-ΙΤΕ μεταξύ τους.</a:t>
            </a:r>
            <a:br>
              <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rPr>
            </a:br>
            <a:endParaRPr lang="en-US" sz="2000" u="none" strike="noStrike" dirty="0">
              <a:effectLst/>
              <a:latin typeface="Verdana" panose="020B0604030504040204" pitchFamily="34" charset="0"/>
              <a:ea typeface="Arial" panose="020B060402020202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l-GR" sz="1800" u="none" strike="noStrike" dirty="0">
                <a:effectLst/>
                <a:latin typeface="Verdana" panose="020B0604030504040204" pitchFamily="34" charset="0"/>
                <a:ea typeface="Arial" panose="020B0604020202020204" pitchFamily="34" charset="0"/>
                <a:cs typeface="Times New Roman" panose="02020603050405020304" pitchFamily="18" charset="0"/>
              </a:rPr>
              <a:t>Η </a:t>
            </a:r>
            <a:r>
              <a:rPr lang="el-GR" sz="1800" b="1" u="none" strike="noStrike" dirty="0">
                <a:effectLst/>
                <a:latin typeface="Verdana" panose="020B0604030504040204" pitchFamily="34" charset="0"/>
                <a:ea typeface="Arial" panose="020B0604020202020204" pitchFamily="34" charset="0"/>
                <a:cs typeface="Times New Roman" panose="02020603050405020304" pitchFamily="18" charset="0"/>
              </a:rPr>
              <a:t>πρώτη (“πειραματική”) </a:t>
            </a:r>
            <a:r>
              <a:rPr lang="en-US" sz="1800" b="1" u="none" strike="noStrike" dirty="0">
                <a:effectLst/>
                <a:latin typeface="Verdana" panose="020B0604030504040204" pitchFamily="34" charset="0"/>
                <a:ea typeface="Arial" panose="020B0604020202020204" pitchFamily="34" charset="0"/>
                <a:cs typeface="Times New Roman" panose="02020603050405020304" pitchFamily="18" charset="0"/>
              </a:rPr>
              <a:t>web page</a:t>
            </a:r>
            <a:r>
              <a:rPr lang="el-GR" sz="1800" b="1" u="none" strike="noStrike" dirty="0">
                <a:effectLst/>
                <a:latin typeface="Verdana" panose="020B0604030504040204" pitchFamily="34" charset="0"/>
                <a:ea typeface="Arial" panose="020B0604020202020204" pitchFamily="34" charset="0"/>
                <a:cs typeface="Times New Roman" panose="02020603050405020304" pitchFamily="18" charset="0"/>
              </a:rPr>
              <a:t> στην Ελλάδα</a:t>
            </a:r>
            <a:r>
              <a:rPr lang="el-GR" sz="1800" u="none" strike="noStrike" dirty="0">
                <a:effectLst/>
                <a:latin typeface="Verdana" panose="020B0604030504040204" pitchFamily="34" charset="0"/>
                <a:ea typeface="Arial" panose="020B0604020202020204" pitchFamily="34" charset="0"/>
                <a:cs typeface="Times New Roman" panose="02020603050405020304" pitchFamily="18" charset="0"/>
              </a:rPr>
              <a:t> είναι του </a:t>
            </a:r>
            <a:r>
              <a:rPr lang="el-GR" sz="1800" b="1" u="none" strike="noStrike" dirty="0">
                <a:effectLst/>
                <a:latin typeface="Verdana" panose="020B0604030504040204" pitchFamily="34" charset="0"/>
                <a:ea typeface="Arial" panose="020B0604020202020204" pitchFamily="34" charset="0"/>
                <a:cs typeface="Times New Roman" panose="02020603050405020304" pitchFamily="18" charset="0"/>
              </a:rPr>
              <a:t>ΙΠ-ΙΤΕ</a:t>
            </a:r>
            <a:r>
              <a:rPr lang="el-GR" sz="1800" u="none" strike="noStrike" dirty="0">
                <a:effectLst/>
                <a:latin typeface="Verdana" panose="020B0604030504040204" pitchFamily="34" charset="0"/>
                <a:ea typeface="Arial" panose="020B0604020202020204" pitchFamily="34" charset="0"/>
                <a:cs typeface="Times New Roman" panose="02020603050405020304" pitchFamily="18" charset="0"/>
              </a:rPr>
              <a:t>. Στη διεύθυνση </a:t>
            </a:r>
            <a:r>
              <a:rPr lang="en-US" sz="1800" u="none" strike="noStrike" dirty="0">
                <a:effectLst/>
                <a:latin typeface="Verdana" panose="020B0604030504040204" pitchFamily="34" charset="0"/>
                <a:ea typeface="Arial" panose="020B0604020202020204" pitchFamily="34" charset="0"/>
                <a:cs typeface="Times New Roman" panose="02020603050405020304" pitchFamily="18" charset="0"/>
              </a:rPr>
              <a:t>www</a:t>
            </a:r>
            <a:r>
              <a:rPr lang="el-GR" sz="1800" u="none" strike="noStrike" dirty="0">
                <a:effectLst/>
                <a:latin typeface="Verdana" panose="020B0604030504040204" pitchFamily="34" charset="0"/>
                <a:ea typeface="Arial" panose="020B0604020202020204" pitchFamily="34" charset="0"/>
                <a:cs typeface="Times New Roman" panose="02020603050405020304" pitchFamily="18" charset="0"/>
              </a:rPr>
              <a:t>.</a:t>
            </a:r>
            <a:r>
              <a:rPr lang="en-US" sz="1800" u="none" strike="noStrike" dirty="0" err="1">
                <a:effectLst/>
                <a:latin typeface="Verdana" panose="020B0604030504040204" pitchFamily="34" charset="0"/>
                <a:ea typeface="Arial" panose="020B0604020202020204" pitchFamily="34" charset="0"/>
                <a:cs typeface="Times New Roman" panose="02020603050405020304" pitchFamily="18" charset="0"/>
              </a:rPr>
              <a:t>csi</a:t>
            </a:r>
            <a:r>
              <a:rPr lang="el-GR" sz="1800" u="none" strike="noStrike" dirty="0">
                <a:effectLst/>
                <a:latin typeface="Verdana" panose="020B0604030504040204" pitchFamily="34" charset="0"/>
                <a:ea typeface="Arial" panose="020B0604020202020204" pitchFamily="34" charset="0"/>
                <a:cs typeface="Times New Roman" panose="02020603050405020304" pitchFamily="18" charset="0"/>
              </a:rPr>
              <a:t>.</a:t>
            </a:r>
            <a:r>
              <a:rPr lang="en-US" sz="1800" u="none" strike="noStrike" dirty="0">
                <a:effectLst/>
                <a:latin typeface="Verdana" panose="020B0604030504040204" pitchFamily="34" charset="0"/>
                <a:ea typeface="Arial" panose="020B0604020202020204" pitchFamily="34" charset="0"/>
                <a:cs typeface="Times New Roman" panose="02020603050405020304" pitchFamily="18" charset="0"/>
              </a:rPr>
              <a:t>forth</a:t>
            </a:r>
            <a:r>
              <a:rPr lang="el-GR" sz="1800" u="none" strike="noStrike" dirty="0">
                <a:effectLst/>
                <a:latin typeface="Verdana" panose="020B0604030504040204" pitchFamily="34" charset="0"/>
                <a:ea typeface="Arial" panose="020B0604020202020204" pitchFamily="34" charset="0"/>
                <a:cs typeface="Times New Roman" panose="02020603050405020304" pitchFamily="18" charset="0"/>
              </a:rPr>
              <a:t>.</a:t>
            </a:r>
            <a:r>
              <a:rPr lang="en-US" sz="1800" u="none" strike="noStrike" dirty="0">
                <a:effectLst/>
                <a:latin typeface="Verdana" panose="020B0604030504040204" pitchFamily="34" charset="0"/>
                <a:ea typeface="Arial" panose="020B0604020202020204" pitchFamily="34" charset="0"/>
                <a:cs typeface="Times New Roman" panose="02020603050405020304" pitchFamily="18" charset="0"/>
              </a:rPr>
              <a:t>gr </a:t>
            </a:r>
            <a:r>
              <a:rPr lang="el-GR" sz="1800" u="none" strike="noStrike" dirty="0">
                <a:effectLst/>
                <a:latin typeface="Verdana" panose="020B0604030504040204" pitchFamily="34" charset="0"/>
                <a:ea typeface="Arial" panose="020B0604020202020204" pitchFamily="34" charset="0"/>
                <a:cs typeface="Times New Roman" panose="02020603050405020304" pitchFamily="18" charset="0"/>
              </a:rPr>
              <a:t> με πληροφορίες για το Ινστιτούτο (πιλοτικός </a:t>
            </a:r>
            <a:r>
              <a:rPr lang="en-US" sz="1800" b="1" u="none" strike="noStrike" dirty="0">
                <a:effectLst/>
                <a:latin typeface="Verdana" panose="020B0604030504040204" pitchFamily="34" charset="0"/>
                <a:ea typeface="Arial" panose="020B0604020202020204" pitchFamily="34" charset="0"/>
                <a:cs typeface="Times New Roman" panose="02020603050405020304" pitchFamily="18" charset="0"/>
              </a:rPr>
              <a:t>web server</a:t>
            </a:r>
            <a:r>
              <a:rPr lang="el-GR" sz="1800" b="1" u="none" strike="noStrike" dirty="0">
                <a:effectLst/>
                <a:latin typeface="Verdana" panose="020B0604030504040204" pitchFamily="34" charset="0"/>
                <a:ea typeface="Arial" panose="020B0604020202020204" pitchFamily="34" charset="0"/>
                <a:cs typeface="Times New Roman" panose="02020603050405020304" pitchFamily="18" charset="0"/>
              </a:rPr>
              <a:t>/</a:t>
            </a:r>
            <a:r>
              <a:rPr lang="en-US" sz="1800" b="1" u="none" strike="noStrike" dirty="0">
                <a:effectLst/>
                <a:latin typeface="Verdana" panose="020B0604030504040204" pitchFamily="34" charset="0"/>
                <a:ea typeface="Arial" panose="020B0604020202020204" pitchFamily="34" charset="0"/>
                <a:cs typeface="Times New Roman" panose="02020603050405020304" pitchFamily="18" charset="0"/>
              </a:rPr>
              <a:t>httpd </a:t>
            </a:r>
            <a:r>
              <a:rPr lang="el-GR" sz="1800" u="none" strike="noStrike" dirty="0">
                <a:effectLst/>
                <a:latin typeface="Verdana" panose="020B0604030504040204" pitchFamily="34" charset="0"/>
                <a:ea typeface="Arial" panose="020B0604020202020204" pitchFamily="34" charset="0"/>
                <a:cs typeface="Times New Roman" panose="02020603050405020304" pitchFamily="18" charset="0"/>
              </a:rPr>
              <a:t>σε ένα</a:t>
            </a:r>
            <a:r>
              <a:rPr lang="el-GR" sz="1800" b="1"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n-US" sz="1800" b="1" u="none" strike="noStrike" dirty="0">
                <a:effectLst/>
                <a:latin typeface="Verdana" panose="020B0604030504040204" pitchFamily="34" charset="0"/>
                <a:ea typeface="Arial" panose="020B0604020202020204" pitchFamily="34" charset="0"/>
                <a:cs typeface="Times New Roman" panose="02020603050405020304" pitchFamily="18" charset="0"/>
              </a:rPr>
              <a:t>SUN</a:t>
            </a:r>
            <a:r>
              <a:rPr lang="el-GR" sz="1800" b="1" u="none" strike="noStrike" dirty="0">
                <a:effectLst/>
                <a:latin typeface="Verdana" panose="020B0604030504040204" pitchFamily="34" charset="0"/>
                <a:ea typeface="Arial" panose="020B0604020202020204" pitchFamily="34" charset="0"/>
                <a:cs typeface="Times New Roman" panose="02020603050405020304" pitchFamily="18" charset="0"/>
              </a:rPr>
              <a:t>2 </a:t>
            </a:r>
            <a:r>
              <a:rPr lang="en-US" sz="1800" b="1" u="none" strike="noStrike" dirty="0">
                <a:effectLst/>
                <a:latin typeface="Verdana" panose="020B0604030504040204" pitchFamily="34" charset="0"/>
                <a:ea typeface="Arial" panose="020B0604020202020204" pitchFamily="34" charset="0"/>
                <a:cs typeface="Times New Roman" panose="02020603050405020304" pitchFamily="18" charset="0"/>
              </a:rPr>
              <a:t>workstation</a:t>
            </a:r>
            <a:r>
              <a:rPr lang="en-US" sz="1800"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l-GR" sz="1800" u="none" strike="noStrike" dirty="0">
                <a:effectLst/>
                <a:latin typeface="Verdana" panose="020B0604030504040204" pitchFamily="34" charset="0"/>
                <a:ea typeface="Arial" panose="020B0604020202020204" pitchFamily="34" charset="0"/>
                <a:cs typeface="Times New Roman" panose="02020603050405020304" pitchFamily="18" charset="0"/>
              </a:rPr>
              <a:t>στη Δαιδάλου 22). </a:t>
            </a:r>
            <a:endParaRPr lang="en-US" sz="1800" u="none" strike="noStrike" dirty="0">
              <a:effectLst/>
              <a:latin typeface="Arial" panose="020B0604020202020204" pitchFamily="34" charset="0"/>
              <a:ea typeface="Arial" panose="020B0604020202020204" pitchFamily="34" charset="0"/>
            </a:endParaRPr>
          </a:p>
          <a:p>
            <a:pPr marL="342900" marR="0" lvl="0" indent="-342900" algn="just">
              <a:lnSpc>
                <a:spcPct val="115000"/>
              </a:lnSpc>
              <a:buFont typeface="Arial" panose="020B0604020202020204" pitchFamily="34" charset="0"/>
              <a:buChar char="●"/>
            </a:pPr>
            <a:endParaRPr lang="en-US" sz="2000" u="none" strike="noStrike" dirty="0">
              <a:effectLst/>
              <a:latin typeface="Arial" panose="020B0604020202020204" pitchFamily="34" charset="0"/>
              <a:ea typeface="Arial" panose="020B0604020202020204" pitchFamily="34" charset="0"/>
            </a:endParaRPr>
          </a:p>
          <a:p>
            <a:pPr algn="just"/>
            <a:endParaRPr kumimoji="0" lang="en-US" altLang="en-US" sz="2000" b="0" i="0" u="none" strike="noStrike" cap="none" normalizeH="0" baseline="0" dirty="0">
              <a:ln>
                <a:noFill/>
              </a:ln>
              <a:solidFill>
                <a:schemeClr val="tx1"/>
              </a:solidFill>
              <a:effectLst/>
              <a:latin typeface="Verdana" panose="020B0604030504040204" pitchFamily="34" charset="0"/>
              <a:ea typeface="Arial" panose="020B0604020202020204" pitchFamily="34" charset="0"/>
              <a:cs typeface="Times New Roman" panose="02020603050405020304" pitchFamily="18" charset="0"/>
            </a:endParaRPr>
          </a:p>
          <a:p>
            <a:pPr algn="just"/>
            <a:br>
              <a:rPr kumimoji="0" lang="en-US" altLang="en-US" sz="2000" b="0" i="0" u="none" strike="noStrike" cap="none" normalizeH="0" baseline="0" dirty="0">
                <a:ln>
                  <a:noFill/>
                </a:ln>
                <a:solidFill>
                  <a:schemeClr val="tx1"/>
                </a:solidFill>
                <a:effectLst/>
                <a:latin typeface="Verdana" panose="020B0604030504040204" pitchFamily="34" charset="0"/>
                <a:ea typeface="Arial" panose="020B0604020202020204" pitchFamily="34" charset="0"/>
                <a:cs typeface="Times New Roman" panose="02020603050405020304" pitchFamily="18" charset="0"/>
              </a:rPr>
            </a:br>
            <a:endParaRPr kumimoji="0" lang="el-GR" altLang="en-US" sz="20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tabLst/>
            </a:pPr>
            <a:br>
              <a:rPr kumimoji="0" lang="en-US" altLang="en-US" sz="2000" b="0" i="0" u="none" strike="noStrike" cap="none" normalizeH="0" baseline="0" dirty="0">
                <a:ln>
                  <a:noFill/>
                </a:ln>
                <a:solidFill>
                  <a:schemeClr val="tx1"/>
                </a:solidFill>
                <a:effectLst/>
                <a:latin typeface="Verdana" panose="020B0604030504040204" pitchFamily="34" charset="0"/>
                <a:ea typeface="Arial" panose="020B0604020202020204" pitchFamily="34" charset="0"/>
                <a:cs typeface="Times New Roman" panose="02020603050405020304" pitchFamily="18" charset="0"/>
              </a:rPr>
            </a:br>
            <a:endParaRPr kumimoji="0" lang="el-GR" altLang="en-US" sz="2000" b="0" i="0" u="none" strike="noStrike" cap="none" normalizeH="0" baseline="0" dirty="0">
              <a:ln>
                <a:noFill/>
              </a:ln>
              <a:solidFill>
                <a:schemeClr val="tx1"/>
              </a:solidFill>
              <a:effectLst/>
            </a:endParaRPr>
          </a:p>
        </p:txBody>
      </p:sp>
      <p:sp>
        <p:nvSpPr>
          <p:cNvPr id="2" name="Slide Number Placeholder 1">
            <a:extLst>
              <a:ext uri="{FF2B5EF4-FFF2-40B4-BE49-F238E27FC236}">
                <a16:creationId xmlns:a16="http://schemas.microsoft.com/office/drawing/2014/main" id="{9D8D579F-8FB7-27B6-655D-D7DA8E0A3672}"/>
              </a:ext>
            </a:extLst>
          </p:cNvPr>
          <p:cNvSpPr>
            <a:spLocks noGrp="1"/>
          </p:cNvSpPr>
          <p:nvPr>
            <p:ph type="sldNum" sz="quarter" idx="12"/>
          </p:nvPr>
        </p:nvSpPr>
        <p:spPr/>
        <p:txBody>
          <a:bodyPr/>
          <a:lstStyle/>
          <a:p>
            <a:fld id="{8A2F5506-18B4-094C-AA3D-07CC56184996}" type="slidenum">
              <a:rPr lang="en-US" smtClean="0"/>
              <a:t>8</a:t>
            </a:fld>
            <a:endParaRPr lang="en-US"/>
          </a:p>
        </p:txBody>
      </p:sp>
    </p:spTree>
    <p:extLst>
      <p:ext uri="{BB962C8B-B14F-4D97-AF65-F5344CB8AC3E}">
        <p14:creationId xmlns:p14="http://schemas.microsoft.com/office/powerpoint/2010/main" val="174227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0324">
        <p159:morph option="byObject"/>
      </p:transition>
    </mc:Choice>
    <mc:Fallback>
      <p:transition spd="slow" advClick="0" advTm="1032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16EE9-E98E-9E93-DD09-F25AF3A870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A3223A2-4701-9DA5-ABFA-6C4D87DA953D}"/>
              </a:ext>
            </a:extLst>
          </p:cNvPr>
          <p:cNvSpPr>
            <a:spLocks noChangeArrowheads="1"/>
          </p:cNvSpPr>
          <p:nvPr/>
        </p:nvSpPr>
        <p:spPr bwMode="auto">
          <a:xfrm>
            <a:off x="597939" y="586312"/>
            <a:ext cx="12085674" cy="99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2539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1" i="0" u="none" strike="noStrike" cap="none" normalizeH="0" baseline="0" dirty="0">
                <a:ln>
                  <a:noFill/>
                </a:ln>
                <a:solidFill>
                  <a:srgbClr val="000000"/>
                </a:solidFill>
                <a:effectLst/>
                <a:latin typeface="Verdana" panose="020B0604030504040204" pitchFamily="34" charset="0"/>
                <a:cs typeface="Times New Roman" panose="02020603050405020304" pitchFamily="18" charset="0"/>
              </a:rPr>
              <a:t>1991</a:t>
            </a:r>
            <a:endParaRPr kumimoji="0" lang="en-US" altLang="en-US" sz="3500" b="0" i="0" u="none" strike="noStrike" cap="none" normalizeH="0" baseline="0" dirty="0">
              <a:ln>
                <a:noFill/>
              </a:ln>
              <a:solidFill>
                <a:srgbClr val="666666"/>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935CBEE9-58F6-366B-5297-7649038C3924}"/>
              </a:ext>
            </a:extLst>
          </p:cNvPr>
          <p:cNvSpPr>
            <a:spLocks noChangeArrowheads="1"/>
          </p:cNvSpPr>
          <p:nvPr/>
        </p:nvSpPr>
        <p:spPr bwMode="auto">
          <a:xfrm>
            <a:off x="597939" y="1614487"/>
            <a:ext cx="5832358" cy="404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a:lnSpc>
                <a:spcPct val="115000"/>
              </a:lnSpc>
              <a:spcBef>
                <a:spcPts val="1200"/>
              </a:spcBef>
              <a:spcAft>
                <a:spcPts val="1200"/>
              </a:spcAft>
              <a:buFont typeface="Arial" panose="020B0604020202020204" pitchFamily="34" charset="0"/>
              <a:buChar char="●"/>
            </a:pP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Δημιουργείται το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πρώτο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Network Operation Center</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 (</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NOC</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στο Ηράκλειο με βάση τις εγκαταστάσεις του </a:t>
            </a: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ΙΠ-ΙΤΕ</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στη Δαιδάλου 36.</a:t>
            </a:r>
            <a:endParaRPr lang="en-US" sz="2000" u="none" strike="noStrike" dirty="0">
              <a:effectLst/>
              <a:latin typeface="Arial" panose="020B0604020202020204" pitchFamily="34" charset="0"/>
              <a:ea typeface="Arial" panose="020B0604020202020204" pitchFamily="34" charset="0"/>
            </a:endParaRPr>
          </a:p>
          <a:p>
            <a:pPr marL="342900" marR="0" lvl="0" indent="-342900" algn="just">
              <a:lnSpc>
                <a:spcPct val="115000"/>
              </a:lnSpc>
              <a:spcBef>
                <a:spcPts val="1200"/>
              </a:spcBef>
              <a:spcAft>
                <a:spcPts val="1200"/>
              </a:spcAft>
              <a:buFont typeface="Arial" panose="020B0604020202020204" pitchFamily="34" charset="0"/>
              <a:buChar char="●"/>
            </a:pPr>
            <a:r>
              <a:rPr lang="el-GR" sz="2000" b="1" u="none" strike="noStrike" dirty="0">
                <a:effectLst/>
                <a:latin typeface="Verdana" panose="020B0604030504040204" pitchFamily="34" charset="0"/>
                <a:ea typeface="Arial" panose="020B0604020202020204" pitchFamily="34" charset="0"/>
                <a:cs typeface="Times New Roman" panose="02020603050405020304" pitchFamily="18" charset="0"/>
              </a:rPr>
              <a:t>Διασυνδέεται το Π</a:t>
            </a:r>
            <a:r>
              <a:rPr lang="en-US" sz="2000" b="1" u="none" strike="noStrike" dirty="0">
                <a:effectLst/>
                <a:latin typeface="Verdana" panose="020B0604030504040204" pitchFamily="34" charset="0"/>
                <a:ea typeface="Arial" panose="020B0604020202020204" pitchFamily="34" charset="0"/>
                <a:cs typeface="Times New Roman" panose="02020603050405020304" pitchFamily="18" charset="0"/>
              </a:rPr>
              <a:t>K</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στην Κνωσσό με το Ινστιτούτο Ηλεκτρονικής Δομής και Λέιζερ του ΙΤΕ και τις σχολές στο Ρέθυμνο με </a:t>
            </a:r>
            <a:r>
              <a:rPr lang="el-GR" sz="2000" u="none" strike="noStrike" dirty="0" err="1">
                <a:effectLst/>
                <a:latin typeface="Verdana" panose="020B0604030504040204" pitchFamily="34" charset="0"/>
                <a:ea typeface="Arial" panose="020B0604020202020204" pitchFamily="34" charset="0"/>
                <a:cs typeface="Times New Roman" panose="02020603050405020304" pitchFamily="18" charset="0"/>
              </a:rPr>
              <a:t>DECnet</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 από την ομάδα ΙΤ του Γιάννη </a:t>
            </a:r>
            <a:r>
              <a:rPr lang="el-GR" sz="2000" u="none" strike="noStrike" dirty="0" err="1">
                <a:effectLst/>
                <a:latin typeface="Verdana" panose="020B0604030504040204" pitchFamily="34" charset="0"/>
                <a:ea typeface="Arial" panose="020B0604020202020204" pitchFamily="34" charset="0"/>
                <a:cs typeface="Times New Roman" panose="02020603050405020304" pitchFamily="18" charset="0"/>
              </a:rPr>
              <a:t>Φραγκιαδάκη</a:t>
            </a:r>
            <a:r>
              <a:rPr lang="el-GR" sz="2000" u="none" strike="noStrike" dirty="0">
                <a:effectLst/>
                <a:latin typeface="Verdana" panose="020B0604030504040204" pitchFamily="34" charset="0"/>
                <a:ea typeface="Arial" panose="020B0604020202020204" pitchFamily="34" charset="0"/>
                <a:cs typeface="Times New Roman" panose="02020603050405020304" pitchFamily="18" charset="0"/>
              </a:rPr>
              <a:t>.</a:t>
            </a:r>
            <a:endParaRPr lang="en-US" sz="2000" u="none" strike="noStrike" dirty="0">
              <a:effectLst/>
              <a:latin typeface="Arial" panose="020B0604020202020204" pitchFamily="34" charset="0"/>
              <a:ea typeface="Arial" panose="020B0604020202020204" pitchFamily="34" charset="0"/>
            </a:endParaRPr>
          </a:p>
          <a:p>
            <a:pPr algn="just"/>
            <a:endParaRPr kumimoji="0" lang="el-GR" altLang="en-US" sz="2000" b="0" i="0" u="none" strike="noStrike" cap="none" normalizeH="0" baseline="0" dirty="0">
              <a:ln>
                <a:noFill/>
              </a:ln>
              <a:solidFill>
                <a:schemeClr val="tx1"/>
              </a:solidFill>
              <a:effectLst/>
            </a:endParaRPr>
          </a:p>
        </p:txBody>
      </p:sp>
      <p:sp>
        <p:nvSpPr>
          <p:cNvPr id="2" name="Slide Number Placeholder 1">
            <a:extLst>
              <a:ext uri="{FF2B5EF4-FFF2-40B4-BE49-F238E27FC236}">
                <a16:creationId xmlns:a16="http://schemas.microsoft.com/office/drawing/2014/main" id="{5BA37561-E694-6600-F3A6-C37BE6BED92D}"/>
              </a:ext>
            </a:extLst>
          </p:cNvPr>
          <p:cNvSpPr>
            <a:spLocks noGrp="1"/>
          </p:cNvSpPr>
          <p:nvPr>
            <p:ph type="sldNum" sz="quarter" idx="12"/>
          </p:nvPr>
        </p:nvSpPr>
        <p:spPr/>
        <p:txBody>
          <a:bodyPr/>
          <a:lstStyle/>
          <a:p>
            <a:fld id="{8A2F5506-18B4-094C-AA3D-07CC56184996}" type="slidenum">
              <a:rPr lang="en-US" smtClean="0"/>
              <a:t>9</a:t>
            </a:fld>
            <a:endParaRPr lang="en-US"/>
          </a:p>
        </p:txBody>
      </p:sp>
      <p:pic>
        <p:nvPicPr>
          <p:cNvPr id="3" name="Picture 1" descr="A diagram of a computer system&#10;&#10;AI-generated content may be incorrect.">
            <a:extLst>
              <a:ext uri="{FF2B5EF4-FFF2-40B4-BE49-F238E27FC236}">
                <a16:creationId xmlns:a16="http://schemas.microsoft.com/office/drawing/2014/main" id="{8070FA7E-3BA3-B80E-3B50-567A5281E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495" y="1581400"/>
            <a:ext cx="4929566" cy="3800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2453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10694">
        <p159:morph option="byObject"/>
      </p:transition>
    </mc:Choice>
    <mc:Fallback>
      <p:transition spd="slow" advClick="0" advTm="10694">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TotalTime>
  <Words>1026</Words>
  <Application>Microsoft Macintosh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Aptos Display</vt:lpstr>
      <vt:lpstr>Arial</vt:lpstr>
      <vt:lpstr>Verdana</vt:lpstr>
      <vt:lpstr>Office Theme</vt:lpstr>
      <vt:lpstr>Η Είσοδος του Διαδικτύου στην Ελλάδα μέσα από το τμήμα Επιστήμης Υπολογιστών του Πανεπιστημίου Κρήτης και το Ινστιτούτο Πληροφορικής του ΙΤΕ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Nikolaos Tzanakis</dc:creator>
  <cp:lastModifiedBy>Nikolaos Tzanakis</cp:lastModifiedBy>
  <cp:revision>6</cp:revision>
  <dcterms:created xsi:type="dcterms:W3CDTF">2025-05-20T09:10:03Z</dcterms:created>
  <dcterms:modified xsi:type="dcterms:W3CDTF">2025-09-25T13:26:07Z</dcterms:modified>
</cp:coreProperties>
</file>