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commentAuthors.xml" ContentType="application/vnd.openxmlformats-officedocument.presentationml.commentAuthors+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98" r:id="rId4"/>
    <p:sldMasterId id="2147483712" r:id="rId5"/>
  </p:sldMasterIdLst>
  <p:sldIdLst>
    <p:sldId id="256" r:id="rId6"/>
    <p:sldId id="257" r:id="rId7"/>
    <p:sldId id="258" r:id="rId8"/>
    <p:sldId id="260" r:id="rId9"/>
    <p:sldId id="262" r:id="rId10"/>
    <p:sldId id="263" r:id="rId11"/>
    <p:sldId id="265" r:id="rId12"/>
    <p:sldId id="266" r:id="rId13"/>
    <p:sldId id="267" r:id="rId14"/>
    <p:sldId id="268" r:id="rId15"/>
    <p:sldId id="269" r:id="rId16"/>
    <p:sldId id="275" r:id="rId17"/>
    <p:sldId id="274" r:id="rId18"/>
    <p:sldId id="276" r:id="rId19"/>
    <p:sldId id="270" r:id="rId20"/>
    <p:sldId id="271" r:id="rId21"/>
    <p:sldId id="272" r:id="rId22"/>
    <p:sldId id="273" r:id="rId23"/>
    <p:sldId id="294" r:id="rId24"/>
    <p:sldId id="277" r:id="rId25"/>
    <p:sldId id="278" r:id="rId26"/>
    <p:sldId id="279" r:id="rId27"/>
    <p:sldId id="291" r:id="rId28"/>
    <p:sldId id="281" r:id="rId29"/>
    <p:sldId id="282" r:id="rId30"/>
    <p:sldId id="283" r:id="rId31"/>
    <p:sldId id="284" r:id="rId32"/>
    <p:sldId id="285" r:id="rId33"/>
    <p:sldId id="286" r:id="rId34"/>
    <p:sldId id="287" r:id="rId35"/>
    <p:sldId id="292" r:id="rId36"/>
    <p:sldId id="288" r:id="rId37"/>
    <p:sldId id="289" r:id="rId38"/>
    <p:sldId id="293" r:id="rId39"/>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alis" initials="M"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9EDF4"/>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commentAuthors" Target="commentAuthor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lvl1pPr>
              <a:defRPr/>
            </a:lvl1pPr>
          </a:lstStyle>
          <a:p>
            <a:pPr>
              <a:defRPr/>
            </a:pPr>
            <a:fld id="{3500F717-AAD4-455A-913A-FA9426D37580}" type="datetimeFigureOut">
              <a:rPr lang="el-GR"/>
              <a:pPr>
                <a:defRPr/>
              </a:pPr>
              <a:t>6/12/2012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C2B69C2F-1673-443C-8464-C3C2B55D957F}"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pPr>
              <a:defRPr/>
            </a:pPr>
            <a:fld id="{8B7748E5-2633-4A30-93D6-88B9D9E1FBBE}" type="datetimeFigureOut">
              <a:rPr lang="el-GR"/>
              <a:pPr>
                <a:defRPr/>
              </a:pPr>
              <a:t>6/12/2012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BDA53098-D03D-4499-8D70-F04395E37F66}"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pPr>
              <a:defRPr/>
            </a:pPr>
            <a:fld id="{7C4C8516-E0D2-4580-B4CE-8655A2131C44}" type="datetimeFigureOut">
              <a:rPr lang="el-GR"/>
              <a:pPr>
                <a:defRPr/>
              </a:pPr>
              <a:t>6/12/2012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06B118F9-4F8E-4DEC-B75B-E2F096F34209}" type="slidenum">
              <a:rPr lang="el-GR"/>
              <a:pPr>
                <a:defRPr/>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5" name="Rectangle 3"/>
          <p:cNvSpPr>
            <a:spLocks noGrp="1" noChangeArrowheads="1"/>
          </p:cNvSpPr>
          <p:nvPr>
            <p:ph type="ctrTitle" sz="quarter"/>
          </p:nvPr>
        </p:nvSpPr>
        <p:spPr>
          <a:xfrm>
            <a:off x="381000" y="858838"/>
            <a:ext cx="8305800" cy="1143000"/>
          </a:xfrm>
        </p:spPr>
        <p:txBody>
          <a:bodyPr/>
          <a:lstStyle>
            <a:lvl1pPr algn="ctr">
              <a:defRPr/>
            </a:lvl1pPr>
          </a:lstStyle>
          <a:p>
            <a:r>
              <a:rPr lang="en-US"/>
              <a:t>Click to edit Master title style</a:t>
            </a:r>
          </a:p>
        </p:txBody>
      </p:sp>
      <p:sp>
        <p:nvSpPr>
          <p:cNvPr id="3076" name="Rectangle 4"/>
          <p:cNvSpPr>
            <a:spLocks noGrp="1" noChangeArrowheads="1"/>
          </p:cNvSpPr>
          <p:nvPr>
            <p:ph type="subTitle" sz="quarter" idx="1"/>
          </p:nvPr>
        </p:nvSpPr>
        <p:spPr>
          <a:xfrm>
            <a:off x="990600" y="2405063"/>
            <a:ext cx="7086600" cy="2805112"/>
          </a:xfrm>
        </p:spPr>
        <p:txBody>
          <a:bodyPr/>
          <a:lstStyle>
            <a:lvl1pPr marL="0" indent="0" algn="ctr">
              <a:buFont typeface="Monotype Sorts" pitchFamily="2" charset="2"/>
              <a:buNone/>
              <a:defRPr/>
            </a:lvl1pPr>
          </a:lstStyle>
          <a:p>
            <a:r>
              <a:rPr lang="en-US"/>
              <a:t>Click to edit Master subtitle style</a:t>
            </a:r>
          </a:p>
        </p:txBody>
      </p:sp>
      <p:sp>
        <p:nvSpPr>
          <p:cNvPr id="4" name="Rectangle 5"/>
          <p:cNvSpPr>
            <a:spLocks noGrp="1" noChangeArrowheads="1"/>
          </p:cNvSpPr>
          <p:nvPr>
            <p:ph type="dt" sz="quarter" idx="10"/>
          </p:nvPr>
        </p:nvSpPr>
        <p:spPr>
          <a:xfrm>
            <a:off x="381000" y="6248400"/>
            <a:ext cx="1905000" cy="457200"/>
          </a:xfrm>
        </p:spPr>
        <p:txBody>
          <a:bodyPr/>
          <a:lstStyle>
            <a:lvl1pPr fontAlgn="auto">
              <a:spcBef>
                <a:spcPts val="0"/>
              </a:spcBef>
              <a:spcAft>
                <a:spcPts val="0"/>
              </a:spcAft>
              <a:defRPr/>
            </a:lvl1pPr>
          </a:lstStyle>
          <a:p>
            <a:pPr>
              <a:defRPr/>
            </a:pPr>
            <a:endParaRPr lang="en-US"/>
          </a:p>
        </p:txBody>
      </p:sp>
      <p:sp>
        <p:nvSpPr>
          <p:cNvPr id="5"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lgn="ctr" eaLnBrk="0" hangingPunct="0">
              <a:defRPr sz="1400">
                <a:solidFill>
                  <a:srgbClr val="000000"/>
                </a:solidFill>
                <a:latin typeface="Times New Roman Greek" charset="-95"/>
              </a:defRPr>
            </a:lvl1pPr>
          </a:lstStyle>
          <a:p>
            <a:pPr>
              <a:defRPr/>
            </a:pPr>
            <a:endParaRPr lang="en-US"/>
          </a:p>
        </p:txBody>
      </p:sp>
      <p:sp>
        <p:nvSpPr>
          <p:cNvPr id="6" name="Rectangle 7"/>
          <p:cNvSpPr>
            <a:spLocks noGrp="1" noChangeArrowheads="1"/>
          </p:cNvSpPr>
          <p:nvPr>
            <p:ph type="sldNum" sz="quarter" idx="12"/>
          </p:nvPr>
        </p:nvSpPr>
        <p:spPr>
          <a:xfrm>
            <a:off x="6858000" y="6248400"/>
            <a:ext cx="1905000" cy="457200"/>
          </a:xfrm>
        </p:spPr>
        <p:txBody>
          <a:bodyPr/>
          <a:lstStyle>
            <a:lvl1pPr algn="l" fontAlgn="auto">
              <a:spcBef>
                <a:spcPts val="0"/>
              </a:spcBef>
              <a:spcAft>
                <a:spcPts val="0"/>
              </a:spcAft>
              <a:defRPr/>
            </a:lvl1pPr>
          </a:lstStyle>
          <a:p>
            <a:pPr>
              <a:defRPr/>
            </a:pPr>
            <a:fld id="{E67E66D5-B689-42A8-BFA6-3A8A44974197}"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1"/>
          </p:nvPr>
        </p:nvSpPr>
        <p:spPr/>
        <p:txBody>
          <a:bodyPr/>
          <a:lstStyle>
            <a:lvl1pPr algn="l" fontAlgn="auto">
              <a:spcBef>
                <a:spcPts val="0"/>
              </a:spcBef>
              <a:spcAft>
                <a:spcPts val="0"/>
              </a:spcAft>
              <a:defRPr/>
            </a:lvl1pPr>
          </a:lstStyle>
          <a:p>
            <a:pPr>
              <a:defRPr/>
            </a:pPr>
            <a:fld id="{DC9E085F-18E0-4555-96AA-564403FCC8EB}"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1"/>
          </p:nvPr>
        </p:nvSpPr>
        <p:spPr/>
        <p:txBody>
          <a:bodyPr/>
          <a:lstStyle>
            <a:lvl1pPr algn="l" fontAlgn="auto">
              <a:spcBef>
                <a:spcPts val="0"/>
              </a:spcBef>
              <a:spcAft>
                <a:spcPts val="0"/>
              </a:spcAft>
              <a:defRPr/>
            </a:lvl1pPr>
          </a:lstStyle>
          <a:p>
            <a:pPr>
              <a:defRPr/>
            </a:pPr>
            <a:fld id="{FBD788BD-43E2-42B8-86CB-B35419061785}"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349250" y="1143000"/>
            <a:ext cx="4054475"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556125" y="1143000"/>
            <a:ext cx="4054475"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5"/>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1"/>
          </p:nvPr>
        </p:nvSpPr>
        <p:spPr/>
        <p:txBody>
          <a:bodyPr/>
          <a:lstStyle>
            <a:lvl1pPr algn="l" fontAlgn="auto">
              <a:spcBef>
                <a:spcPts val="0"/>
              </a:spcBef>
              <a:spcAft>
                <a:spcPts val="0"/>
              </a:spcAft>
              <a:defRPr/>
            </a:lvl1pPr>
          </a:lstStyle>
          <a:p>
            <a:pPr>
              <a:defRPr/>
            </a:pPr>
            <a:fld id="{0FA5830D-9031-40D3-AF85-70F1297C2CE3}"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5"/>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8" name="Rectangle 6"/>
          <p:cNvSpPr>
            <a:spLocks noGrp="1" noChangeArrowheads="1"/>
          </p:cNvSpPr>
          <p:nvPr>
            <p:ph type="sldNum" sz="quarter" idx="11"/>
          </p:nvPr>
        </p:nvSpPr>
        <p:spPr/>
        <p:txBody>
          <a:bodyPr/>
          <a:lstStyle>
            <a:lvl1pPr algn="l" fontAlgn="auto">
              <a:spcBef>
                <a:spcPts val="0"/>
              </a:spcBef>
              <a:spcAft>
                <a:spcPts val="0"/>
              </a:spcAft>
              <a:defRPr/>
            </a:lvl1pPr>
          </a:lstStyle>
          <a:p>
            <a:pPr>
              <a:defRPr/>
            </a:pPr>
            <a:fld id="{C978424D-0C3A-4C09-AAB7-8988688EF4AE}"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5"/>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4" name="Rectangle 6"/>
          <p:cNvSpPr>
            <a:spLocks noGrp="1" noChangeArrowheads="1"/>
          </p:cNvSpPr>
          <p:nvPr>
            <p:ph type="sldNum" sz="quarter" idx="11"/>
          </p:nvPr>
        </p:nvSpPr>
        <p:spPr/>
        <p:txBody>
          <a:bodyPr/>
          <a:lstStyle>
            <a:lvl1pPr algn="l" fontAlgn="auto">
              <a:spcBef>
                <a:spcPts val="0"/>
              </a:spcBef>
              <a:spcAft>
                <a:spcPts val="0"/>
              </a:spcAft>
              <a:defRPr/>
            </a:lvl1pPr>
          </a:lstStyle>
          <a:p>
            <a:pPr>
              <a:defRPr/>
            </a:pPr>
            <a:fld id="{6FB3BE86-9C6A-45F1-AB76-6CB177775D34}"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3" name="Rectangle 6"/>
          <p:cNvSpPr>
            <a:spLocks noGrp="1" noChangeArrowheads="1"/>
          </p:cNvSpPr>
          <p:nvPr>
            <p:ph type="sldNum" sz="quarter" idx="11"/>
          </p:nvPr>
        </p:nvSpPr>
        <p:spPr/>
        <p:txBody>
          <a:bodyPr/>
          <a:lstStyle>
            <a:lvl1pPr algn="l" fontAlgn="auto">
              <a:spcBef>
                <a:spcPts val="0"/>
              </a:spcBef>
              <a:spcAft>
                <a:spcPts val="0"/>
              </a:spcAft>
              <a:defRPr/>
            </a:lvl1pPr>
          </a:lstStyle>
          <a:p>
            <a:pPr>
              <a:defRPr/>
            </a:pPr>
            <a:fld id="{129E3A5A-3862-434C-AF44-CFB03D8BE37E}"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1"/>
          </p:nvPr>
        </p:nvSpPr>
        <p:spPr/>
        <p:txBody>
          <a:bodyPr/>
          <a:lstStyle>
            <a:lvl1pPr algn="l" fontAlgn="auto">
              <a:spcBef>
                <a:spcPts val="0"/>
              </a:spcBef>
              <a:spcAft>
                <a:spcPts val="0"/>
              </a:spcAft>
              <a:defRPr/>
            </a:lvl1pPr>
          </a:lstStyle>
          <a:p>
            <a:pPr>
              <a:defRPr/>
            </a:pPr>
            <a:fld id="{9F202455-D707-4BEB-B1C6-C428420235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pPr>
              <a:defRPr/>
            </a:pPr>
            <a:fld id="{EB69DF79-ECEA-4351-A7C4-4668E441D9E0}" type="datetimeFigureOut">
              <a:rPr lang="el-GR"/>
              <a:pPr>
                <a:defRPr/>
              </a:pPr>
              <a:t>6/12/2012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EFD2C8E9-032E-4698-94DC-9B9DEF1F1C33}" type="slidenum">
              <a:rPr lang="el-GR"/>
              <a:pPr>
                <a:defRPr/>
              </a:pPr>
              <a:t>‹#›</a:t>
            </a:fld>
            <a:endParaRPr lang="el-G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1"/>
          </p:nvPr>
        </p:nvSpPr>
        <p:spPr/>
        <p:txBody>
          <a:bodyPr/>
          <a:lstStyle>
            <a:lvl1pPr algn="l" fontAlgn="auto">
              <a:spcBef>
                <a:spcPts val="0"/>
              </a:spcBef>
              <a:spcAft>
                <a:spcPts val="0"/>
              </a:spcAft>
              <a:defRPr/>
            </a:lvl1pPr>
          </a:lstStyle>
          <a:p>
            <a:pPr>
              <a:defRPr/>
            </a:pPr>
            <a:fld id="{52D2457D-5D45-46E0-BB31-6BD262791B0E}"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1"/>
          </p:nvPr>
        </p:nvSpPr>
        <p:spPr/>
        <p:txBody>
          <a:bodyPr/>
          <a:lstStyle>
            <a:lvl1pPr algn="l" fontAlgn="auto">
              <a:spcBef>
                <a:spcPts val="0"/>
              </a:spcBef>
              <a:spcAft>
                <a:spcPts val="0"/>
              </a:spcAft>
              <a:defRPr/>
            </a:lvl1pPr>
          </a:lstStyle>
          <a:p>
            <a:pPr>
              <a:defRPr/>
            </a:pPr>
            <a:fld id="{B689961D-1197-4294-AA62-6E03C2D14D34}"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227013"/>
            <a:ext cx="2209800" cy="5564187"/>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76200" y="227013"/>
            <a:ext cx="6477000" cy="5564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1"/>
          </p:nvPr>
        </p:nvSpPr>
        <p:spPr/>
        <p:txBody>
          <a:bodyPr/>
          <a:lstStyle>
            <a:lvl1pPr algn="l" fontAlgn="auto">
              <a:spcBef>
                <a:spcPts val="0"/>
              </a:spcBef>
              <a:spcAft>
                <a:spcPts val="0"/>
              </a:spcAft>
              <a:defRPr/>
            </a:lvl1pPr>
          </a:lstStyle>
          <a:p>
            <a:pPr>
              <a:defRPr/>
            </a:pPr>
            <a:fld id="{26FBEB94-A8EC-4622-B62C-10EC71045287}"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5" name="Rectangle 3"/>
          <p:cNvSpPr>
            <a:spLocks noGrp="1" noChangeArrowheads="1"/>
          </p:cNvSpPr>
          <p:nvPr>
            <p:ph type="ctrTitle" sz="quarter"/>
          </p:nvPr>
        </p:nvSpPr>
        <p:spPr>
          <a:xfrm>
            <a:off x="381000" y="858838"/>
            <a:ext cx="8305800" cy="1143000"/>
          </a:xfrm>
        </p:spPr>
        <p:txBody>
          <a:bodyPr/>
          <a:lstStyle>
            <a:lvl1pPr algn="ctr">
              <a:defRPr/>
            </a:lvl1pPr>
          </a:lstStyle>
          <a:p>
            <a:r>
              <a:rPr lang="en-US"/>
              <a:t>Click to edit Master title style</a:t>
            </a:r>
          </a:p>
        </p:txBody>
      </p:sp>
      <p:sp>
        <p:nvSpPr>
          <p:cNvPr id="3076" name="Rectangle 4"/>
          <p:cNvSpPr>
            <a:spLocks noGrp="1" noChangeArrowheads="1"/>
          </p:cNvSpPr>
          <p:nvPr>
            <p:ph type="subTitle" sz="quarter" idx="1"/>
          </p:nvPr>
        </p:nvSpPr>
        <p:spPr>
          <a:xfrm>
            <a:off x="990600" y="2405063"/>
            <a:ext cx="7086600" cy="2805112"/>
          </a:xfrm>
        </p:spPr>
        <p:txBody>
          <a:bodyPr/>
          <a:lstStyle>
            <a:lvl1pPr marL="0" indent="0" algn="ctr">
              <a:buFont typeface="Monotype Sorts" pitchFamily="2" charset="2"/>
              <a:buNone/>
              <a:defRPr/>
            </a:lvl1pPr>
          </a:lstStyle>
          <a:p>
            <a:r>
              <a:rPr lang="en-US"/>
              <a:t>Click to edit Master subtitle style</a:t>
            </a:r>
          </a:p>
        </p:txBody>
      </p:sp>
      <p:sp>
        <p:nvSpPr>
          <p:cNvPr id="4" name="Rectangle 5"/>
          <p:cNvSpPr>
            <a:spLocks noGrp="1" noChangeArrowheads="1"/>
          </p:cNvSpPr>
          <p:nvPr>
            <p:ph type="dt" sz="quarter" idx="10"/>
          </p:nvPr>
        </p:nvSpPr>
        <p:spPr>
          <a:xfrm>
            <a:off x="381000" y="6248400"/>
            <a:ext cx="1905000" cy="457200"/>
          </a:xfrm>
        </p:spPr>
        <p:txBody>
          <a:bodyPr/>
          <a:lstStyle>
            <a:lvl1pPr fontAlgn="auto">
              <a:spcBef>
                <a:spcPts val="0"/>
              </a:spcBef>
              <a:spcAft>
                <a:spcPts val="0"/>
              </a:spcAft>
              <a:defRPr/>
            </a:lvl1pPr>
          </a:lstStyle>
          <a:p>
            <a:pPr>
              <a:defRPr/>
            </a:pPr>
            <a:endParaRPr lang="en-US"/>
          </a:p>
        </p:txBody>
      </p:sp>
      <p:sp>
        <p:nvSpPr>
          <p:cNvPr id="5"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lgn="ctr" eaLnBrk="0" hangingPunct="0">
              <a:defRPr sz="1400">
                <a:solidFill>
                  <a:srgbClr val="000000"/>
                </a:solidFill>
                <a:latin typeface="Times New Roman Greek" charset="-95"/>
              </a:defRPr>
            </a:lvl1pPr>
          </a:lstStyle>
          <a:p>
            <a:pPr>
              <a:defRPr/>
            </a:pPr>
            <a:endParaRPr lang="en-US"/>
          </a:p>
        </p:txBody>
      </p:sp>
      <p:sp>
        <p:nvSpPr>
          <p:cNvPr id="6" name="Rectangle 7"/>
          <p:cNvSpPr>
            <a:spLocks noGrp="1" noChangeArrowheads="1"/>
          </p:cNvSpPr>
          <p:nvPr>
            <p:ph type="sldNum" sz="quarter" idx="12"/>
          </p:nvPr>
        </p:nvSpPr>
        <p:spPr>
          <a:xfrm>
            <a:off x="6858000" y="6248400"/>
            <a:ext cx="1905000" cy="457200"/>
          </a:xfrm>
        </p:spPr>
        <p:txBody>
          <a:bodyPr/>
          <a:lstStyle>
            <a:lvl1pPr algn="l" fontAlgn="auto">
              <a:spcBef>
                <a:spcPts val="0"/>
              </a:spcBef>
              <a:spcAft>
                <a:spcPts val="0"/>
              </a:spcAft>
              <a:defRPr/>
            </a:lvl1pPr>
          </a:lstStyle>
          <a:p>
            <a:pPr>
              <a:defRPr/>
            </a:pPr>
            <a:fld id="{EDCF1486-53B1-42B4-9BDF-B9160BB58A10}"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1"/>
          </p:nvPr>
        </p:nvSpPr>
        <p:spPr/>
        <p:txBody>
          <a:bodyPr/>
          <a:lstStyle>
            <a:lvl1pPr algn="l" fontAlgn="auto">
              <a:spcBef>
                <a:spcPts val="0"/>
              </a:spcBef>
              <a:spcAft>
                <a:spcPts val="0"/>
              </a:spcAft>
              <a:defRPr/>
            </a:lvl1pPr>
          </a:lstStyle>
          <a:p>
            <a:pPr>
              <a:defRPr/>
            </a:pPr>
            <a:fld id="{A928C1E7-F973-4B3A-8F7D-4E787F669A7C}"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1"/>
          </p:nvPr>
        </p:nvSpPr>
        <p:spPr/>
        <p:txBody>
          <a:bodyPr/>
          <a:lstStyle>
            <a:lvl1pPr algn="l" fontAlgn="auto">
              <a:spcBef>
                <a:spcPts val="0"/>
              </a:spcBef>
              <a:spcAft>
                <a:spcPts val="0"/>
              </a:spcAft>
              <a:defRPr/>
            </a:lvl1pPr>
          </a:lstStyle>
          <a:p>
            <a:pPr>
              <a:defRPr/>
            </a:pPr>
            <a:fld id="{BAE33C22-92A9-45C4-9180-22A06352D73C}"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349250" y="1143000"/>
            <a:ext cx="4054475"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556125" y="1143000"/>
            <a:ext cx="4054475"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Rectangle 5"/>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1"/>
          </p:nvPr>
        </p:nvSpPr>
        <p:spPr/>
        <p:txBody>
          <a:bodyPr/>
          <a:lstStyle>
            <a:lvl1pPr algn="l" fontAlgn="auto">
              <a:spcBef>
                <a:spcPts val="0"/>
              </a:spcBef>
              <a:spcAft>
                <a:spcPts val="0"/>
              </a:spcAft>
              <a:defRPr/>
            </a:lvl1pPr>
          </a:lstStyle>
          <a:p>
            <a:pPr>
              <a:defRPr/>
            </a:pPr>
            <a:fld id="{D12938F9-257A-4CD1-BE2F-1559F5346451}"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Rectangle 5"/>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8" name="Rectangle 6"/>
          <p:cNvSpPr>
            <a:spLocks noGrp="1" noChangeArrowheads="1"/>
          </p:cNvSpPr>
          <p:nvPr>
            <p:ph type="sldNum" sz="quarter" idx="11"/>
          </p:nvPr>
        </p:nvSpPr>
        <p:spPr/>
        <p:txBody>
          <a:bodyPr/>
          <a:lstStyle>
            <a:lvl1pPr algn="l" fontAlgn="auto">
              <a:spcBef>
                <a:spcPts val="0"/>
              </a:spcBef>
              <a:spcAft>
                <a:spcPts val="0"/>
              </a:spcAft>
              <a:defRPr/>
            </a:lvl1pPr>
          </a:lstStyle>
          <a:p>
            <a:pPr>
              <a:defRPr/>
            </a:pPr>
            <a:fld id="{2FB6F481-4D35-48D2-966B-9747931731A9}"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5"/>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4" name="Rectangle 6"/>
          <p:cNvSpPr>
            <a:spLocks noGrp="1" noChangeArrowheads="1"/>
          </p:cNvSpPr>
          <p:nvPr>
            <p:ph type="sldNum" sz="quarter" idx="11"/>
          </p:nvPr>
        </p:nvSpPr>
        <p:spPr/>
        <p:txBody>
          <a:bodyPr/>
          <a:lstStyle>
            <a:lvl1pPr algn="l" fontAlgn="auto">
              <a:spcBef>
                <a:spcPts val="0"/>
              </a:spcBef>
              <a:spcAft>
                <a:spcPts val="0"/>
              </a:spcAft>
              <a:defRPr/>
            </a:lvl1pPr>
          </a:lstStyle>
          <a:p>
            <a:pPr>
              <a:defRPr/>
            </a:pPr>
            <a:fld id="{34777DC4-F16B-4A54-8D6D-870CB5B9071C}"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3" name="Rectangle 6"/>
          <p:cNvSpPr>
            <a:spLocks noGrp="1" noChangeArrowheads="1"/>
          </p:cNvSpPr>
          <p:nvPr>
            <p:ph type="sldNum" sz="quarter" idx="11"/>
          </p:nvPr>
        </p:nvSpPr>
        <p:spPr/>
        <p:txBody>
          <a:bodyPr/>
          <a:lstStyle>
            <a:lvl1pPr algn="l" fontAlgn="auto">
              <a:spcBef>
                <a:spcPts val="0"/>
              </a:spcBef>
              <a:spcAft>
                <a:spcPts val="0"/>
              </a:spcAft>
              <a:defRPr/>
            </a:lvl1pPr>
          </a:lstStyle>
          <a:p>
            <a:pPr>
              <a:defRPr/>
            </a:pPr>
            <a:fld id="{AC03799A-D16E-4EA1-BDB5-CF78A7F8CF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9F53F4-D96A-4BBD-8D28-234DF49E8AF3}" type="datetimeFigureOut">
              <a:rPr lang="el-GR"/>
              <a:pPr>
                <a:defRPr/>
              </a:pPr>
              <a:t>6/12/2012</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D7B5E7FA-B8C3-443F-BCF8-FFBB9AF52697}" type="slidenum">
              <a:rPr lang="el-GR"/>
              <a:pPr>
                <a:defRPr/>
              </a:pPr>
              <a:t>‹#›</a:t>
            </a:fld>
            <a:endParaRPr lang="el-G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1"/>
          </p:nvPr>
        </p:nvSpPr>
        <p:spPr/>
        <p:txBody>
          <a:bodyPr/>
          <a:lstStyle>
            <a:lvl1pPr algn="l" fontAlgn="auto">
              <a:spcBef>
                <a:spcPts val="0"/>
              </a:spcBef>
              <a:spcAft>
                <a:spcPts val="0"/>
              </a:spcAft>
              <a:defRPr/>
            </a:lvl1pPr>
          </a:lstStyle>
          <a:p>
            <a:pPr>
              <a:defRPr/>
            </a:pPr>
            <a:fld id="{551883DF-7503-4467-A432-9432782BDA00}"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6"/>
          <p:cNvSpPr>
            <a:spLocks noGrp="1" noChangeArrowheads="1"/>
          </p:cNvSpPr>
          <p:nvPr>
            <p:ph type="sldNum" sz="quarter" idx="11"/>
          </p:nvPr>
        </p:nvSpPr>
        <p:spPr/>
        <p:txBody>
          <a:bodyPr/>
          <a:lstStyle>
            <a:lvl1pPr algn="l" fontAlgn="auto">
              <a:spcBef>
                <a:spcPts val="0"/>
              </a:spcBef>
              <a:spcAft>
                <a:spcPts val="0"/>
              </a:spcAft>
              <a:defRPr/>
            </a:lvl1pPr>
          </a:lstStyle>
          <a:p>
            <a:pPr>
              <a:defRPr/>
            </a:pPr>
            <a:fld id="{D01940ED-569D-43A5-8E86-8E8A2C33998A}"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1"/>
          </p:nvPr>
        </p:nvSpPr>
        <p:spPr/>
        <p:txBody>
          <a:bodyPr/>
          <a:lstStyle>
            <a:lvl1pPr algn="l" fontAlgn="auto">
              <a:spcBef>
                <a:spcPts val="0"/>
              </a:spcBef>
              <a:spcAft>
                <a:spcPts val="0"/>
              </a:spcAft>
              <a:defRPr/>
            </a:lvl1pPr>
          </a:lstStyle>
          <a:p>
            <a:pPr>
              <a:defRPr/>
            </a:pPr>
            <a:fld id="{C006CA9F-8124-4787-BA44-2B8AEB76B88D}"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227013"/>
            <a:ext cx="2209800" cy="5564187"/>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76200" y="227013"/>
            <a:ext cx="6477000" cy="5564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Rectangle 5"/>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6"/>
          <p:cNvSpPr>
            <a:spLocks noGrp="1" noChangeArrowheads="1"/>
          </p:cNvSpPr>
          <p:nvPr>
            <p:ph type="sldNum" sz="quarter" idx="11"/>
          </p:nvPr>
        </p:nvSpPr>
        <p:spPr/>
        <p:txBody>
          <a:bodyPr/>
          <a:lstStyle>
            <a:lvl1pPr algn="l" fontAlgn="auto">
              <a:spcBef>
                <a:spcPts val="0"/>
              </a:spcBef>
              <a:spcAft>
                <a:spcPts val="0"/>
              </a:spcAft>
              <a:defRPr/>
            </a:lvl1pPr>
          </a:lstStyle>
          <a:p>
            <a:pPr>
              <a:defRPr/>
            </a:pPr>
            <a:fld id="{0CE49809-9871-40C3-8334-343A1738D59B}"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l-GR"/>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r>
              <a:rPr lang="en-US"/>
              <a:t>5: DataLink Layer</a:t>
            </a:r>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r>
              <a:rPr lang="en-US"/>
              <a:t>5-</a:t>
            </a:r>
            <a:fld id="{4B3DBBA7-01B3-42A4-A566-3047843084AC}"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l-GR"/>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r>
              <a:rPr lang="en-US"/>
              <a:t>5: DataLink Layer</a:t>
            </a:r>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r>
              <a:rPr lang="en-US"/>
              <a:t>5-</a:t>
            </a:r>
            <a:fld id="{360038C2-96D4-463C-BE80-4D5C8F5D18A4}"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l-GR"/>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r>
              <a:rPr lang="en-US"/>
              <a:t>5: DataLink Layer</a:t>
            </a:r>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r>
              <a:rPr lang="en-US"/>
              <a:t>5-</a:t>
            </a:r>
            <a:fld id="{C3B3DADD-034F-460E-A0B0-B43FF6B35DE9}"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002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6002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l-GR"/>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r>
              <a:rPr lang="en-US"/>
              <a:t>5: DataLink Layer</a:t>
            </a:r>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r>
              <a:rPr lang="en-US"/>
              <a:t>5-</a:t>
            </a:r>
            <a:fld id="{93FAB377-D379-4BC7-8163-F840B4B3A085}"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l-GR"/>
          </a:p>
        </p:txBody>
      </p:sp>
      <p:sp>
        <p:nvSpPr>
          <p:cNvPr id="8"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r>
              <a:rPr lang="en-US"/>
              <a:t>5: DataLink Layer</a:t>
            </a:r>
          </a:p>
        </p:txBody>
      </p:sp>
      <p:sp>
        <p:nvSpPr>
          <p:cNvPr id="9"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r>
              <a:rPr lang="en-US"/>
              <a:t>5-</a:t>
            </a:r>
            <a:fld id="{0AC13C7D-369F-448B-A6D3-03EE9F893C00}"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l-GR"/>
          </a:p>
        </p:txBody>
      </p:sp>
      <p:sp>
        <p:nvSpPr>
          <p:cNvPr id="4"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r>
              <a:rPr lang="en-US"/>
              <a:t>5: DataLink Layer</a:t>
            </a:r>
          </a:p>
        </p:txBody>
      </p:sp>
      <p:sp>
        <p:nvSpPr>
          <p:cNvPr id="5"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r>
              <a:rPr lang="en-US"/>
              <a:t>5-</a:t>
            </a:r>
            <a:fld id="{51F00FDB-5303-421C-ADCA-847E6A9248C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3"/>
          <p:cNvSpPr>
            <a:spLocks noGrp="1"/>
          </p:cNvSpPr>
          <p:nvPr>
            <p:ph type="dt" sz="half" idx="10"/>
          </p:nvPr>
        </p:nvSpPr>
        <p:spPr/>
        <p:txBody>
          <a:bodyPr/>
          <a:lstStyle>
            <a:lvl1pPr>
              <a:defRPr/>
            </a:lvl1pPr>
          </a:lstStyle>
          <a:p>
            <a:pPr>
              <a:defRPr/>
            </a:pPr>
            <a:fld id="{7E643998-AED6-4358-A628-8CADB05E828A}" type="datetimeFigureOut">
              <a:rPr lang="el-GR"/>
              <a:pPr>
                <a:defRPr/>
              </a:pPr>
              <a:t>6/12/2012</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B5010B20-9FCC-40BA-98AF-CDF6133450A6}" type="slidenum">
              <a:rPr lang="el-GR"/>
              <a:pPr>
                <a:defRPr/>
              </a:pPr>
              <a:t>‹#›</a:t>
            </a:fld>
            <a:endParaRPr lang="el-G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l-GR"/>
          </a:p>
        </p:txBody>
      </p:sp>
      <p:sp>
        <p:nvSpPr>
          <p:cNvPr id="3"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r>
              <a:rPr lang="en-US"/>
              <a:t>5: DataLink Layer</a:t>
            </a:r>
          </a:p>
        </p:txBody>
      </p:sp>
      <p:sp>
        <p:nvSpPr>
          <p:cNvPr id="4"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r>
              <a:rPr lang="en-US"/>
              <a:t>5-</a:t>
            </a:r>
            <a:fld id="{2C33F379-497F-4229-846B-452697C1FFA4}"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l-GR"/>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r>
              <a:rPr lang="en-US"/>
              <a:t>5: DataLink Layer</a:t>
            </a:r>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r>
              <a:rPr lang="en-US"/>
              <a:t>5-</a:t>
            </a:r>
            <a:fld id="{AD5E2105-FF83-47A9-B43A-0E412742C03D}"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l-GR"/>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r>
              <a:rPr lang="en-US"/>
              <a:t>5: DataLink Layer</a:t>
            </a:r>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r>
              <a:rPr lang="en-US"/>
              <a:t>5-</a:t>
            </a:r>
            <a:fld id="{B13F8E9B-D06C-4D1A-A95B-F5C92C843250}"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l-GR"/>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r>
              <a:rPr lang="en-US"/>
              <a:t>5: DataLink Layer</a:t>
            </a:r>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r>
              <a:rPr lang="en-US"/>
              <a:t>5-</a:t>
            </a:r>
            <a:fld id="{5FC3C9CE-B773-4DC0-B133-6DFE67F49858}"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228600"/>
            <a:ext cx="19431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228600"/>
            <a:ext cx="56769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l-GR"/>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r>
              <a:rPr lang="en-US"/>
              <a:t>5: DataLink Layer</a:t>
            </a:r>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r>
              <a:rPr lang="en-US"/>
              <a:t>5-</a:t>
            </a:r>
            <a:fld id="{FF02402D-D02E-412B-B40E-B70378C9C1F8}"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600200"/>
            <a:ext cx="381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600200"/>
            <a:ext cx="381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l-GR"/>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r>
              <a:rPr lang="en-US"/>
              <a:t>5: DataLink Layer</a:t>
            </a:r>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r>
              <a:rPr lang="en-US"/>
              <a:t>5-</a:t>
            </a:r>
            <a:fld id="{C6565AFB-16D1-46FA-A253-8040066F1E1D}"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1600200"/>
            <a:ext cx="7772400" cy="46482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l-GR"/>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r>
              <a:rPr lang="en-US"/>
              <a:t>5: DataLink Layer</a:t>
            </a:r>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r>
              <a:rPr lang="en-US"/>
              <a:t>5-</a:t>
            </a:r>
            <a:fld id="{ADF0F3EF-5EB9-40FF-B3B3-D544563AC5C8}"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l-GR"/>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r>
              <a:rPr lang="en-US"/>
              <a:t>5: DataLink Layer</a:t>
            </a:r>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r>
              <a:rPr lang="en-US"/>
              <a:t>5-</a:t>
            </a:r>
            <a:fld id="{16A76E08-5882-4319-AFDD-31E38F2ED90A}"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l-GR"/>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r>
              <a:rPr lang="en-US"/>
              <a:t>5: DataLink Layer</a:t>
            </a:r>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r>
              <a:rPr lang="en-US"/>
              <a:t>5-</a:t>
            </a:r>
            <a:fld id="{2A2B4463-34B7-4307-A026-CFD8481373C0}"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l-GR"/>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r>
              <a:rPr lang="en-US"/>
              <a:t>5: DataLink Layer</a:t>
            </a:r>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r>
              <a:rPr lang="en-US"/>
              <a:t>5-</a:t>
            </a:r>
            <a:fld id="{AE4D3159-BF53-4235-92B6-31788FDF130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3"/>
          <p:cNvSpPr>
            <a:spLocks noGrp="1"/>
          </p:cNvSpPr>
          <p:nvPr>
            <p:ph type="dt" sz="half" idx="10"/>
          </p:nvPr>
        </p:nvSpPr>
        <p:spPr/>
        <p:txBody>
          <a:bodyPr/>
          <a:lstStyle>
            <a:lvl1pPr>
              <a:defRPr/>
            </a:lvl1pPr>
          </a:lstStyle>
          <a:p>
            <a:pPr>
              <a:defRPr/>
            </a:pPr>
            <a:fld id="{F1E9CDB8-FA12-42E9-9474-362EB922077C}" type="datetimeFigureOut">
              <a:rPr lang="el-GR"/>
              <a:pPr>
                <a:defRPr/>
              </a:pPr>
              <a:t>6/12/2012</a:t>
            </a:fld>
            <a:endParaRPr 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pPr>
              <a:defRPr/>
            </a:pPr>
            <a:fld id="{D9828803-C0E0-4031-A9AE-29091475F886}" type="slidenum">
              <a:rPr lang="el-GR"/>
              <a:pPr>
                <a:defRPr/>
              </a:pPr>
              <a:t>‹#›</a:t>
            </a:fld>
            <a:endParaRPr lang="el-G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002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6002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l-GR"/>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r>
              <a:rPr lang="en-US"/>
              <a:t>5: DataLink Layer</a:t>
            </a:r>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r>
              <a:rPr lang="en-US"/>
              <a:t>5-</a:t>
            </a:r>
            <a:fld id="{4FB8054E-D032-43AE-B28A-FF92B8923CBA}"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l-GR"/>
          </a:p>
        </p:txBody>
      </p:sp>
      <p:sp>
        <p:nvSpPr>
          <p:cNvPr id="8"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r>
              <a:rPr lang="en-US"/>
              <a:t>5: DataLink Layer</a:t>
            </a:r>
          </a:p>
        </p:txBody>
      </p:sp>
      <p:sp>
        <p:nvSpPr>
          <p:cNvPr id="9"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r>
              <a:rPr lang="en-US"/>
              <a:t>5-</a:t>
            </a:r>
            <a:fld id="{22ED14EB-33EA-499D-B9EF-1272B31888F9}"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l-GR"/>
          </a:p>
        </p:txBody>
      </p:sp>
      <p:sp>
        <p:nvSpPr>
          <p:cNvPr id="4"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r>
              <a:rPr lang="en-US"/>
              <a:t>5: DataLink Layer</a:t>
            </a:r>
          </a:p>
        </p:txBody>
      </p:sp>
      <p:sp>
        <p:nvSpPr>
          <p:cNvPr id="5"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r>
              <a:rPr lang="en-US"/>
              <a:t>5-</a:t>
            </a:r>
            <a:fld id="{63CFBFE0-34D9-4ECF-8D16-C93CD879B4EF}"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l-GR"/>
          </a:p>
        </p:txBody>
      </p:sp>
      <p:sp>
        <p:nvSpPr>
          <p:cNvPr id="3"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r>
              <a:rPr lang="en-US"/>
              <a:t>5: DataLink Layer</a:t>
            </a:r>
          </a:p>
        </p:txBody>
      </p:sp>
      <p:sp>
        <p:nvSpPr>
          <p:cNvPr id="4"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r>
              <a:rPr lang="en-US"/>
              <a:t>5-</a:t>
            </a:r>
            <a:fld id="{5B363E8E-9519-4B7D-AD8A-5007190CC7EC}"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l-GR"/>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r>
              <a:rPr lang="en-US"/>
              <a:t>5: DataLink Layer</a:t>
            </a:r>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r>
              <a:rPr lang="en-US"/>
              <a:t>5-</a:t>
            </a:r>
            <a:fld id="{9D2D10E8-2135-4474-9E87-6519E7FD2292}"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l-GR"/>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r>
              <a:rPr lang="en-US"/>
              <a:t>5: DataLink Layer</a:t>
            </a:r>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r>
              <a:rPr lang="en-US"/>
              <a:t>5-</a:t>
            </a:r>
            <a:fld id="{0F225624-AE3D-4575-B84C-BBF8BE15C921}"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l-GR"/>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r>
              <a:rPr lang="en-US"/>
              <a:t>5: DataLink Layer</a:t>
            </a:r>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r>
              <a:rPr lang="en-US"/>
              <a:t>5-</a:t>
            </a:r>
            <a:fld id="{A247284D-6651-4EB5-BACB-5E3B8D2484CD}"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228600"/>
            <a:ext cx="194310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228600"/>
            <a:ext cx="56769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l-GR"/>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r>
              <a:rPr lang="en-US"/>
              <a:t>5: DataLink Layer</a:t>
            </a:r>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r>
              <a:rPr lang="en-US"/>
              <a:t>5-</a:t>
            </a:r>
            <a:fld id="{55E19541-7F14-48E3-802A-C7AC1A1BE888}"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33400" y="1600200"/>
            <a:ext cx="381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95800" y="1600200"/>
            <a:ext cx="38100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l-GR"/>
          </a:p>
        </p:txBody>
      </p:sp>
      <p:sp>
        <p:nvSpPr>
          <p:cNvPr id="6"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r>
              <a:rPr lang="en-US"/>
              <a:t>5: DataLink Layer</a:t>
            </a:r>
          </a:p>
        </p:txBody>
      </p:sp>
      <p:sp>
        <p:nvSpPr>
          <p:cNvPr id="7"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r>
              <a:rPr lang="en-US"/>
              <a:t>5-</a:t>
            </a:r>
            <a:fld id="{D17D2A13-8C58-4DED-8A8E-71C512759469}"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1600200"/>
            <a:ext cx="7772400" cy="46482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eaLnBrk="1" fontAlgn="auto" hangingPunct="1">
              <a:spcBef>
                <a:spcPts val="0"/>
              </a:spcBef>
              <a:spcAft>
                <a:spcPts val="0"/>
              </a:spcAft>
              <a:defRPr/>
            </a:lvl1pPr>
          </a:lstStyle>
          <a:p>
            <a:pPr>
              <a:defRPr/>
            </a:pPr>
            <a:endParaRPr lang="el-GR"/>
          </a:p>
        </p:txBody>
      </p:sp>
      <p:sp>
        <p:nvSpPr>
          <p:cNvPr id="5" name="Rectangle 5"/>
          <p:cNvSpPr>
            <a:spLocks noGrp="1" noChangeArrowheads="1"/>
          </p:cNvSpPr>
          <p:nvPr>
            <p:ph type="ftr" sz="quarter" idx="11"/>
          </p:nvPr>
        </p:nvSpPr>
        <p:spPr/>
        <p:txBody>
          <a:bodyPr/>
          <a:lstStyle>
            <a:lvl1pPr eaLnBrk="1" fontAlgn="auto" hangingPunct="1">
              <a:spcBef>
                <a:spcPts val="0"/>
              </a:spcBef>
              <a:spcAft>
                <a:spcPts val="0"/>
              </a:spcAft>
              <a:defRPr/>
            </a:lvl1pPr>
          </a:lstStyle>
          <a:p>
            <a:pPr>
              <a:defRPr/>
            </a:pPr>
            <a:r>
              <a:rPr lang="en-US"/>
              <a:t>5: DataLink Layer</a:t>
            </a:r>
          </a:p>
        </p:txBody>
      </p:sp>
      <p:sp>
        <p:nvSpPr>
          <p:cNvPr id="6" name="Rectangle 6"/>
          <p:cNvSpPr>
            <a:spLocks noGrp="1" noChangeArrowheads="1"/>
          </p:cNvSpPr>
          <p:nvPr>
            <p:ph type="sldNum" sz="quarter" idx="12"/>
          </p:nvPr>
        </p:nvSpPr>
        <p:spPr/>
        <p:txBody>
          <a:bodyPr/>
          <a:lstStyle>
            <a:lvl1pPr eaLnBrk="1" fontAlgn="auto" hangingPunct="1">
              <a:spcBef>
                <a:spcPts val="0"/>
              </a:spcBef>
              <a:spcAft>
                <a:spcPts val="0"/>
              </a:spcAft>
              <a:defRPr/>
            </a:lvl1pPr>
          </a:lstStyle>
          <a:p>
            <a:pPr>
              <a:defRPr/>
            </a:pPr>
            <a:r>
              <a:rPr lang="en-US"/>
              <a:t>5-</a:t>
            </a:r>
            <a:fld id="{FCC50A22-C781-465B-B3B3-4EBBCEC09D8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3"/>
          <p:cNvSpPr>
            <a:spLocks noGrp="1"/>
          </p:cNvSpPr>
          <p:nvPr>
            <p:ph type="dt" sz="half" idx="10"/>
          </p:nvPr>
        </p:nvSpPr>
        <p:spPr/>
        <p:txBody>
          <a:bodyPr/>
          <a:lstStyle>
            <a:lvl1pPr>
              <a:defRPr/>
            </a:lvl1pPr>
          </a:lstStyle>
          <a:p>
            <a:pPr>
              <a:defRPr/>
            </a:pPr>
            <a:fld id="{1CD9EE9E-D1AA-4AAA-9267-CF0F97ED7691}" type="datetimeFigureOut">
              <a:rPr lang="el-GR"/>
              <a:pPr>
                <a:defRPr/>
              </a:pPr>
              <a:t>6/12/2012</a:t>
            </a:fld>
            <a:endParaRPr 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pPr>
              <a:defRPr/>
            </a:pPr>
            <a:fld id="{271AAF29-8635-4B88-BB58-098CA9E70BC9}"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5A6C68D-250F-4E4C-B2DF-FD4C4FE09A1D}" type="datetimeFigureOut">
              <a:rPr lang="el-GR"/>
              <a:pPr>
                <a:defRPr/>
              </a:pPr>
              <a:t>6/12/2012</a:t>
            </a:fld>
            <a:endParaRPr lang="el-GR"/>
          </a:p>
        </p:txBody>
      </p:sp>
      <p:sp>
        <p:nvSpPr>
          <p:cNvPr id="3" name="Footer Placeholder 4"/>
          <p:cNvSpPr>
            <a:spLocks noGrp="1"/>
          </p:cNvSpPr>
          <p:nvPr>
            <p:ph type="ftr" sz="quarter" idx="11"/>
          </p:nvPr>
        </p:nvSpPr>
        <p:spPr/>
        <p:txBody>
          <a:bodyPr/>
          <a:lstStyle>
            <a:lvl1pPr>
              <a:defRPr/>
            </a:lvl1pPr>
          </a:lstStyle>
          <a:p>
            <a:pPr>
              <a:defRPr/>
            </a:pPr>
            <a:endParaRPr lang="el-GR"/>
          </a:p>
        </p:txBody>
      </p:sp>
      <p:sp>
        <p:nvSpPr>
          <p:cNvPr id="4" name="Slide Number Placeholder 5"/>
          <p:cNvSpPr>
            <a:spLocks noGrp="1"/>
          </p:cNvSpPr>
          <p:nvPr>
            <p:ph type="sldNum" sz="quarter" idx="12"/>
          </p:nvPr>
        </p:nvSpPr>
        <p:spPr/>
        <p:txBody>
          <a:bodyPr/>
          <a:lstStyle>
            <a:lvl1pPr>
              <a:defRPr/>
            </a:lvl1pPr>
          </a:lstStyle>
          <a:p>
            <a:pPr>
              <a:defRPr/>
            </a:pPr>
            <a:fld id="{73FC21BF-8D2E-444F-BB4C-89DE30797D4A}"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23AA040-D9F3-40BC-9BEC-87B4ED854E08}" type="datetimeFigureOut">
              <a:rPr lang="el-GR"/>
              <a:pPr>
                <a:defRPr/>
              </a:pPr>
              <a:t>6/12/2012</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0653A066-3E9E-49B0-977C-9237E8A36103}"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B83B4E2-78F9-4CCE-826A-72D6823E90CD}" type="datetimeFigureOut">
              <a:rPr lang="el-GR"/>
              <a:pPr>
                <a:defRPr/>
              </a:pPr>
              <a:t>6/12/2012</a:t>
            </a:fld>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pPr>
              <a:defRPr/>
            </a:pPr>
            <a:fld id="{2629962B-DD4D-473D-8FFF-B337010FAF51}"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slideLayout" Target="../slideLayouts/slideLayout59.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theme" Target="../theme/theme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4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l-GR" smtClean="0"/>
          </a:p>
        </p:txBody>
      </p:sp>
      <p:sp>
        <p:nvSpPr>
          <p:cNvPr id="1044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95780154-F3F0-471A-9F5B-C6DCD3AA6034}" type="datetimeFigureOut">
              <a:rPr lang="el-GR"/>
              <a:pPr>
                <a:defRPr/>
              </a:pPr>
              <a:t>6/12/2012</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90B2C78-F189-4444-BC00-1D4D249A86B6}"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784" r:id="rId1"/>
    <p:sldLayoutId id="2147483783" r:id="rId2"/>
    <p:sldLayoutId id="2147483782" r:id="rId3"/>
    <p:sldLayoutId id="2147483781" r:id="rId4"/>
    <p:sldLayoutId id="2147483780" r:id="rId5"/>
    <p:sldLayoutId id="2147483779" r:id="rId6"/>
    <p:sldLayoutId id="2147483778" r:id="rId7"/>
    <p:sldLayoutId id="2147483777" r:id="rId8"/>
    <p:sldLayoutId id="2147483776" r:id="rId9"/>
    <p:sldLayoutId id="2147483775" r:id="rId10"/>
    <p:sldLayoutId id="214748377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76200" y="227013"/>
            <a:ext cx="8839200" cy="763587"/>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27" name="Line 3"/>
          <p:cNvSpPr>
            <a:spLocks noChangeShapeType="1"/>
          </p:cNvSpPr>
          <p:nvPr/>
        </p:nvSpPr>
        <p:spPr bwMode="auto">
          <a:xfrm>
            <a:off x="153988" y="990600"/>
            <a:ext cx="8329612" cy="0"/>
          </a:xfrm>
          <a:prstGeom prst="line">
            <a:avLst/>
          </a:prstGeom>
          <a:noFill/>
          <a:ln w="50800">
            <a:solidFill>
              <a:srgbClr val="0000CC"/>
            </a:solidFill>
            <a:round/>
            <a:headEnd type="none" w="sm" len="sm"/>
            <a:tailEnd type="none" w="sm" len="sm"/>
          </a:ln>
          <a:effectLst/>
        </p:spPr>
        <p:txBody>
          <a:bodyPr wrap="none" anchor="ctr"/>
          <a:lstStyle/>
          <a:p>
            <a:pPr algn="r">
              <a:defRPr/>
            </a:pPr>
            <a:endParaRPr lang="el-GR" sz="1600">
              <a:solidFill>
                <a:srgbClr val="000000"/>
              </a:solidFill>
              <a:latin typeface="+mn-lt"/>
            </a:endParaRPr>
          </a:p>
        </p:txBody>
      </p:sp>
      <p:sp>
        <p:nvSpPr>
          <p:cNvPr id="13316" name="Rectangle 4"/>
          <p:cNvSpPr>
            <a:spLocks noGrp="1" noChangeArrowheads="1"/>
          </p:cNvSpPr>
          <p:nvPr>
            <p:ph type="body" idx="1"/>
          </p:nvPr>
        </p:nvSpPr>
        <p:spPr bwMode="auto">
          <a:xfrm>
            <a:off x="349250" y="1143000"/>
            <a:ext cx="826135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dt" sz="half" idx="2"/>
          </p:nvPr>
        </p:nvSpPr>
        <p:spPr bwMode="auto">
          <a:xfrm>
            <a:off x="3810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eaLnBrk="0" hangingPunct="0">
              <a:defRPr sz="1400">
                <a:solidFill>
                  <a:srgbClr val="000000"/>
                </a:solidFill>
                <a:latin typeface="Times New Roman Greek" charset="-95"/>
              </a:defRPr>
            </a:lvl1pPr>
          </a:lstStyle>
          <a:p>
            <a:pPr>
              <a:defRPr/>
            </a:pPr>
            <a:endParaRPr lang="en-US"/>
          </a:p>
        </p:txBody>
      </p:sp>
      <p:sp>
        <p:nvSpPr>
          <p:cNvPr id="1030" name="Rectangle 6"/>
          <p:cNvSpPr>
            <a:spLocks noGrp="1" noChangeArrowheads="1"/>
          </p:cNvSpPr>
          <p:nvPr>
            <p:ph type="sldNum" sz="quarter" idx="4"/>
          </p:nvPr>
        </p:nvSpPr>
        <p:spPr bwMode="auto">
          <a:xfrm>
            <a:off x="68580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a:solidFill>
                  <a:srgbClr val="000000"/>
                </a:solidFill>
                <a:latin typeface="Times New Roman Greek" charset="-95"/>
              </a:defRPr>
            </a:lvl1pPr>
          </a:lstStyle>
          <a:p>
            <a:pPr>
              <a:defRPr/>
            </a:pPr>
            <a:fld id="{251B259F-57BB-4BC1-9FF0-BB4813E7F278}" type="slidenum">
              <a:rPr lang="en-US"/>
              <a:pPr>
                <a:defRPr/>
              </a:pPr>
              <a:t>‹#›</a:t>
            </a:fld>
            <a:endParaRPr lang="en-US"/>
          </a:p>
        </p:txBody>
      </p:sp>
      <p:sp>
        <p:nvSpPr>
          <p:cNvPr id="1033" name="Rectangle 9"/>
          <p:cNvSpPr>
            <a:spLocks noChangeArrowheads="1"/>
          </p:cNvSpPr>
          <p:nvPr/>
        </p:nvSpPr>
        <p:spPr bwMode="auto">
          <a:xfrm>
            <a:off x="6248400" y="6324600"/>
            <a:ext cx="2667000" cy="304800"/>
          </a:xfrm>
          <a:prstGeom prst="rect">
            <a:avLst/>
          </a:prstGeom>
          <a:noFill/>
          <a:ln w="9525">
            <a:noFill/>
            <a:miter lim="800000"/>
            <a:headEnd/>
            <a:tailEnd/>
          </a:ln>
          <a:effectLst/>
        </p:spPr>
        <p:txBody>
          <a:bodyPr lIns="92075" tIns="46038" rIns="92075" bIns="46038">
            <a:spAutoFit/>
          </a:bodyPr>
          <a:lstStyle/>
          <a:p>
            <a:pPr algn="ctr" eaLnBrk="0" hangingPunct="0">
              <a:defRPr/>
            </a:pPr>
            <a:r>
              <a:rPr lang="el-GR" sz="1400">
                <a:solidFill>
                  <a:srgbClr val="000099"/>
                </a:solidFill>
                <a:latin typeface="Times New Roman Greek" charset="-95"/>
              </a:rPr>
              <a:t>Πολυπλεξία και Μεταγωγή</a:t>
            </a:r>
            <a:r>
              <a:rPr lang="en-US" sz="1400">
                <a:solidFill>
                  <a:srgbClr val="000099"/>
                </a:solidFill>
                <a:latin typeface="Times New Roman Greek" charset="-95"/>
              </a:rPr>
              <a:t> - </a:t>
            </a:r>
            <a:fld id="{899D32D8-9E17-4002-B7A9-13976DD1D16D}" type="slidenum">
              <a:rPr lang="en-US" sz="1400">
                <a:solidFill>
                  <a:srgbClr val="000099"/>
                </a:solidFill>
                <a:latin typeface="Times New Roman Greek" charset="-95"/>
              </a:rPr>
              <a:pPr algn="ctr" eaLnBrk="0" hangingPunct="0">
                <a:defRPr/>
              </a:pPr>
              <a:t>‹#›</a:t>
            </a:fld>
            <a:r>
              <a:rPr lang="en-US" sz="1400">
                <a:solidFill>
                  <a:srgbClr val="000099"/>
                </a:solidFill>
                <a:latin typeface="Times New Roman Greek" charset="-95"/>
              </a:rPr>
              <a:t> </a:t>
            </a:r>
          </a:p>
        </p:txBody>
      </p:sp>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txStyles>
    <p:titleStyle>
      <a:lvl1pPr algn="l" rtl="0" eaLnBrk="0" fontAlgn="base" hangingPunct="0">
        <a:spcBef>
          <a:spcPct val="0"/>
        </a:spcBef>
        <a:spcAft>
          <a:spcPct val="0"/>
        </a:spcAft>
        <a:defRPr sz="3200">
          <a:solidFill>
            <a:srgbClr val="000066"/>
          </a:solidFill>
          <a:latin typeface="+mj-lt"/>
          <a:ea typeface="+mj-ea"/>
          <a:cs typeface="+mj-cs"/>
        </a:defRPr>
      </a:lvl1pPr>
      <a:lvl2pPr algn="l" rtl="0" eaLnBrk="0" fontAlgn="base" hangingPunct="0">
        <a:spcBef>
          <a:spcPct val="0"/>
        </a:spcBef>
        <a:spcAft>
          <a:spcPct val="0"/>
        </a:spcAft>
        <a:defRPr sz="3200">
          <a:solidFill>
            <a:srgbClr val="000066"/>
          </a:solidFill>
          <a:latin typeface="Arial Greek" charset="-95"/>
        </a:defRPr>
      </a:lvl2pPr>
      <a:lvl3pPr algn="l" rtl="0" eaLnBrk="0" fontAlgn="base" hangingPunct="0">
        <a:spcBef>
          <a:spcPct val="0"/>
        </a:spcBef>
        <a:spcAft>
          <a:spcPct val="0"/>
        </a:spcAft>
        <a:defRPr sz="3200">
          <a:solidFill>
            <a:srgbClr val="000066"/>
          </a:solidFill>
          <a:latin typeface="Arial Greek" charset="-95"/>
        </a:defRPr>
      </a:lvl3pPr>
      <a:lvl4pPr algn="l" rtl="0" eaLnBrk="0" fontAlgn="base" hangingPunct="0">
        <a:spcBef>
          <a:spcPct val="0"/>
        </a:spcBef>
        <a:spcAft>
          <a:spcPct val="0"/>
        </a:spcAft>
        <a:defRPr sz="3200">
          <a:solidFill>
            <a:srgbClr val="000066"/>
          </a:solidFill>
          <a:latin typeface="Arial Greek" charset="-95"/>
        </a:defRPr>
      </a:lvl4pPr>
      <a:lvl5pPr algn="l" rtl="0" eaLnBrk="0" fontAlgn="base" hangingPunct="0">
        <a:spcBef>
          <a:spcPct val="0"/>
        </a:spcBef>
        <a:spcAft>
          <a:spcPct val="0"/>
        </a:spcAft>
        <a:defRPr sz="3200">
          <a:solidFill>
            <a:srgbClr val="000066"/>
          </a:solidFill>
          <a:latin typeface="Arial Greek" charset="-95"/>
        </a:defRPr>
      </a:lvl5pPr>
      <a:lvl6pPr marL="457200" algn="l" rtl="0" fontAlgn="base">
        <a:spcBef>
          <a:spcPct val="0"/>
        </a:spcBef>
        <a:spcAft>
          <a:spcPct val="0"/>
        </a:spcAft>
        <a:defRPr sz="3200">
          <a:solidFill>
            <a:srgbClr val="000066"/>
          </a:solidFill>
          <a:latin typeface="Arial Greek" charset="-95"/>
        </a:defRPr>
      </a:lvl6pPr>
      <a:lvl7pPr marL="914400" algn="l" rtl="0" fontAlgn="base">
        <a:spcBef>
          <a:spcPct val="0"/>
        </a:spcBef>
        <a:spcAft>
          <a:spcPct val="0"/>
        </a:spcAft>
        <a:defRPr sz="3200">
          <a:solidFill>
            <a:srgbClr val="000066"/>
          </a:solidFill>
          <a:latin typeface="Arial Greek" charset="-95"/>
        </a:defRPr>
      </a:lvl7pPr>
      <a:lvl8pPr marL="1371600" algn="l" rtl="0" fontAlgn="base">
        <a:spcBef>
          <a:spcPct val="0"/>
        </a:spcBef>
        <a:spcAft>
          <a:spcPct val="0"/>
        </a:spcAft>
        <a:defRPr sz="3200">
          <a:solidFill>
            <a:srgbClr val="000066"/>
          </a:solidFill>
          <a:latin typeface="Arial Greek" charset="-95"/>
        </a:defRPr>
      </a:lvl8pPr>
      <a:lvl9pPr marL="1828800" algn="l" rtl="0" fontAlgn="base">
        <a:spcBef>
          <a:spcPct val="0"/>
        </a:spcBef>
        <a:spcAft>
          <a:spcPct val="0"/>
        </a:spcAft>
        <a:defRPr sz="3200">
          <a:solidFill>
            <a:srgbClr val="000066"/>
          </a:solidFill>
          <a:latin typeface="Arial Greek" charset="-95"/>
        </a:defRPr>
      </a:lvl9pPr>
    </p:titleStyle>
    <p:bodyStyle>
      <a:lvl1pPr marL="342900" indent="-342900" algn="l" rtl="0" eaLnBrk="0" fontAlgn="base" hangingPunct="0">
        <a:spcBef>
          <a:spcPct val="20000"/>
        </a:spcBef>
        <a:spcAft>
          <a:spcPct val="0"/>
        </a:spcAft>
        <a:buClr>
          <a:srgbClr val="C700C7"/>
        </a:buClr>
        <a:buSzPct val="64000"/>
        <a:buFont typeface="Monotype Sorts"/>
        <a:buChar char="l"/>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C700C7"/>
        </a:buClr>
        <a:buSzPct val="64000"/>
        <a:buFont typeface="Monotype Sorts"/>
        <a:buChar char="n"/>
        <a:defRPr sz="2000">
          <a:solidFill>
            <a:schemeClr val="tx1"/>
          </a:solidFill>
          <a:latin typeface="+mn-lt"/>
        </a:defRPr>
      </a:lvl2pPr>
      <a:lvl3pPr marL="1085850" indent="-228600" algn="l" rtl="0" eaLnBrk="0" fontAlgn="base" hangingPunct="0">
        <a:spcBef>
          <a:spcPct val="20000"/>
        </a:spcBef>
        <a:spcAft>
          <a:spcPct val="0"/>
        </a:spcAft>
        <a:buClr>
          <a:srgbClr val="C700C7"/>
        </a:buClr>
        <a:buFont typeface="Arial Greek" pitchFamily="34" charset="0"/>
        <a:buChar char="–"/>
        <a:defRPr sz="2000">
          <a:solidFill>
            <a:schemeClr val="tx1"/>
          </a:solidFill>
          <a:latin typeface="+mn-lt"/>
        </a:defRPr>
      </a:lvl3pPr>
      <a:lvl4pPr marL="1428750" indent="-228600" algn="l" rtl="0" eaLnBrk="0" fontAlgn="base" hangingPunct="0">
        <a:spcBef>
          <a:spcPct val="20000"/>
        </a:spcBef>
        <a:spcAft>
          <a:spcPct val="0"/>
        </a:spcAft>
        <a:buClr>
          <a:srgbClr val="C700C7"/>
        </a:buClr>
        <a:buSzPct val="64000"/>
        <a:buFont typeface="Monotype Sorts"/>
        <a:buChar char="u"/>
        <a:defRPr sz="2000">
          <a:solidFill>
            <a:schemeClr val="tx1"/>
          </a:solidFill>
          <a:latin typeface="+mn-lt"/>
        </a:defRPr>
      </a:lvl4pPr>
      <a:lvl5pPr marL="1771650" indent="-228600" algn="l" rtl="0" eaLnBrk="0" fontAlgn="base" hangingPunct="0">
        <a:spcBef>
          <a:spcPct val="20000"/>
        </a:spcBef>
        <a:spcAft>
          <a:spcPct val="0"/>
        </a:spcAft>
        <a:buClr>
          <a:srgbClr val="C700C7"/>
        </a:buClr>
        <a:buChar char="–"/>
        <a:defRPr sz="2000">
          <a:solidFill>
            <a:schemeClr val="tx1"/>
          </a:solidFill>
          <a:latin typeface="+mn-lt"/>
        </a:defRPr>
      </a:lvl5pPr>
      <a:lvl6pPr marL="2228850" indent="-228600" algn="l" rtl="0" fontAlgn="base">
        <a:spcBef>
          <a:spcPct val="20000"/>
        </a:spcBef>
        <a:spcAft>
          <a:spcPct val="0"/>
        </a:spcAft>
        <a:buClr>
          <a:srgbClr val="C700C7"/>
        </a:buClr>
        <a:buChar char="–"/>
        <a:defRPr>
          <a:solidFill>
            <a:schemeClr val="tx1"/>
          </a:solidFill>
          <a:latin typeface="+mn-lt"/>
        </a:defRPr>
      </a:lvl6pPr>
      <a:lvl7pPr marL="2686050" indent="-228600" algn="l" rtl="0" fontAlgn="base">
        <a:spcBef>
          <a:spcPct val="20000"/>
        </a:spcBef>
        <a:spcAft>
          <a:spcPct val="0"/>
        </a:spcAft>
        <a:buClr>
          <a:srgbClr val="C700C7"/>
        </a:buClr>
        <a:buChar char="–"/>
        <a:defRPr>
          <a:solidFill>
            <a:schemeClr val="tx1"/>
          </a:solidFill>
          <a:latin typeface="+mn-lt"/>
        </a:defRPr>
      </a:lvl7pPr>
      <a:lvl8pPr marL="3143250" indent="-228600" algn="l" rtl="0" fontAlgn="base">
        <a:spcBef>
          <a:spcPct val="20000"/>
        </a:spcBef>
        <a:spcAft>
          <a:spcPct val="0"/>
        </a:spcAft>
        <a:buClr>
          <a:srgbClr val="C700C7"/>
        </a:buClr>
        <a:buChar char="–"/>
        <a:defRPr>
          <a:solidFill>
            <a:schemeClr val="tx1"/>
          </a:solidFill>
          <a:latin typeface="+mn-lt"/>
        </a:defRPr>
      </a:lvl8pPr>
      <a:lvl9pPr marL="3600450" indent="-228600" algn="l" rtl="0" fontAlgn="base">
        <a:spcBef>
          <a:spcPct val="20000"/>
        </a:spcBef>
        <a:spcAft>
          <a:spcPct val="0"/>
        </a:spcAft>
        <a:buClr>
          <a:srgbClr val="C700C7"/>
        </a:buClr>
        <a:buChar char="–"/>
        <a:defRPr>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76200" y="227013"/>
            <a:ext cx="8839200" cy="763587"/>
          </a:xfrm>
          <a:prstGeom prst="rect">
            <a:avLst/>
          </a:prstGeom>
          <a:noFill/>
          <a:ln w="9525">
            <a:noFill/>
            <a:miter lim="800000"/>
            <a:headEnd/>
            <a:tailEnd/>
          </a:ln>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27" name="Line 3"/>
          <p:cNvSpPr>
            <a:spLocks noChangeShapeType="1"/>
          </p:cNvSpPr>
          <p:nvPr/>
        </p:nvSpPr>
        <p:spPr bwMode="auto">
          <a:xfrm>
            <a:off x="153988" y="990600"/>
            <a:ext cx="8329612" cy="0"/>
          </a:xfrm>
          <a:prstGeom prst="line">
            <a:avLst/>
          </a:prstGeom>
          <a:noFill/>
          <a:ln w="50800">
            <a:solidFill>
              <a:srgbClr val="0000CC"/>
            </a:solidFill>
            <a:round/>
            <a:headEnd type="none" w="sm" len="sm"/>
            <a:tailEnd type="none" w="sm" len="sm"/>
          </a:ln>
          <a:effectLst/>
        </p:spPr>
        <p:txBody>
          <a:bodyPr wrap="none" anchor="ctr"/>
          <a:lstStyle/>
          <a:p>
            <a:pPr algn="r">
              <a:defRPr/>
            </a:pPr>
            <a:endParaRPr lang="el-GR" sz="1600">
              <a:solidFill>
                <a:srgbClr val="000000"/>
              </a:solidFill>
              <a:latin typeface="+mn-lt"/>
            </a:endParaRPr>
          </a:p>
        </p:txBody>
      </p:sp>
      <p:sp>
        <p:nvSpPr>
          <p:cNvPr id="25604" name="Rectangle 4"/>
          <p:cNvSpPr>
            <a:spLocks noGrp="1" noChangeArrowheads="1"/>
          </p:cNvSpPr>
          <p:nvPr>
            <p:ph type="body" idx="1"/>
          </p:nvPr>
        </p:nvSpPr>
        <p:spPr bwMode="auto">
          <a:xfrm>
            <a:off x="349250" y="1143000"/>
            <a:ext cx="826135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dt" sz="half" idx="2"/>
          </p:nvPr>
        </p:nvSpPr>
        <p:spPr bwMode="auto">
          <a:xfrm>
            <a:off x="3810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eaLnBrk="0" hangingPunct="0">
              <a:defRPr sz="1400">
                <a:solidFill>
                  <a:srgbClr val="000000"/>
                </a:solidFill>
                <a:latin typeface="Times New Roman Greek" charset="-95"/>
              </a:defRPr>
            </a:lvl1pPr>
          </a:lstStyle>
          <a:p>
            <a:pPr>
              <a:defRPr/>
            </a:pPr>
            <a:endParaRPr lang="en-US"/>
          </a:p>
        </p:txBody>
      </p:sp>
      <p:sp>
        <p:nvSpPr>
          <p:cNvPr id="1030" name="Rectangle 6"/>
          <p:cNvSpPr>
            <a:spLocks noGrp="1" noChangeArrowheads="1"/>
          </p:cNvSpPr>
          <p:nvPr>
            <p:ph type="sldNum" sz="quarter" idx="4"/>
          </p:nvPr>
        </p:nvSpPr>
        <p:spPr bwMode="auto">
          <a:xfrm>
            <a:off x="68580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a:solidFill>
                  <a:srgbClr val="000000"/>
                </a:solidFill>
                <a:latin typeface="Times New Roman Greek" charset="-95"/>
              </a:defRPr>
            </a:lvl1pPr>
          </a:lstStyle>
          <a:p>
            <a:pPr>
              <a:defRPr/>
            </a:pPr>
            <a:fld id="{A8C6AB07-1FF9-4434-9250-10FB8E3C0361}" type="slidenum">
              <a:rPr lang="en-US"/>
              <a:pPr>
                <a:defRPr/>
              </a:pPr>
              <a:t>‹#›</a:t>
            </a:fld>
            <a:endParaRPr lang="en-US"/>
          </a:p>
        </p:txBody>
      </p:sp>
      <p:sp>
        <p:nvSpPr>
          <p:cNvPr id="1033" name="Rectangle 9"/>
          <p:cNvSpPr>
            <a:spLocks noChangeArrowheads="1"/>
          </p:cNvSpPr>
          <p:nvPr/>
        </p:nvSpPr>
        <p:spPr bwMode="auto">
          <a:xfrm>
            <a:off x="6248400" y="6324600"/>
            <a:ext cx="2667000" cy="304800"/>
          </a:xfrm>
          <a:prstGeom prst="rect">
            <a:avLst/>
          </a:prstGeom>
          <a:noFill/>
          <a:ln w="9525">
            <a:noFill/>
            <a:miter lim="800000"/>
            <a:headEnd/>
            <a:tailEnd/>
          </a:ln>
          <a:effectLst/>
        </p:spPr>
        <p:txBody>
          <a:bodyPr lIns="92075" tIns="46038" rIns="92075" bIns="46038">
            <a:spAutoFit/>
          </a:bodyPr>
          <a:lstStyle/>
          <a:p>
            <a:pPr algn="ctr" eaLnBrk="0" hangingPunct="0">
              <a:defRPr/>
            </a:pPr>
            <a:r>
              <a:rPr lang="el-GR" sz="1400">
                <a:solidFill>
                  <a:srgbClr val="000099"/>
                </a:solidFill>
                <a:latin typeface="Times New Roman Greek" charset="-95"/>
              </a:rPr>
              <a:t>Πολυπλεξία και Μεταγωγή</a:t>
            </a:r>
            <a:r>
              <a:rPr lang="en-US" sz="1400">
                <a:solidFill>
                  <a:srgbClr val="000099"/>
                </a:solidFill>
                <a:latin typeface="Times New Roman Greek" charset="-95"/>
              </a:rPr>
              <a:t> - </a:t>
            </a:r>
            <a:fld id="{908A4323-CED6-41AE-8F56-FDB765A2223C}" type="slidenum">
              <a:rPr lang="en-US" sz="1400">
                <a:solidFill>
                  <a:srgbClr val="000099"/>
                </a:solidFill>
                <a:latin typeface="Times New Roman Greek" charset="-95"/>
              </a:rPr>
              <a:pPr algn="ctr" eaLnBrk="0" hangingPunct="0">
                <a:defRPr/>
              </a:pPr>
              <a:t>‹#›</a:t>
            </a:fld>
            <a:r>
              <a:rPr lang="en-US" sz="1400">
                <a:solidFill>
                  <a:srgbClr val="000099"/>
                </a:solidFill>
                <a:latin typeface="Times New Roman Greek" charset="-95"/>
              </a:rPr>
              <a:t> </a:t>
            </a:r>
          </a:p>
        </p:txBody>
      </p:sp>
    </p:spTree>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Lst>
  <p:txStyles>
    <p:titleStyle>
      <a:lvl1pPr algn="l" rtl="0" eaLnBrk="0" fontAlgn="base" hangingPunct="0">
        <a:spcBef>
          <a:spcPct val="0"/>
        </a:spcBef>
        <a:spcAft>
          <a:spcPct val="0"/>
        </a:spcAft>
        <a:defRPr sz="3200">
          <a:solidFill>
            <a:srgbClr val="000066"/>
          </a:solidFill>
          <a:latin typeface="+mj-lt"/>
          <a:ea typeface="+mj-ea"/>
          <a:cs typeface="+mj-cs"/>
        </a:defRPr>
      </a:lvl1pPr>
      <a:lvl2pPr algn="l" rtl="0" eaLnBrk="0" fontAlgn="base" hangingPunct="0">
        <a:spcBef>
          <a:spcPct val="0"/>
        </a:spcBef>
        <a:spcAft>
          <a:spcPct val="0"/>
        </a:spcAft>
        <a:defRPr sz="3200">
          <a:solidFill>
            <a:srgbClr val="000066"/>
          </a:solidFill>
          <a:latin typeface="Arial Greek" charset="-95"/>
        </a:defRPr>
      </a:lvl2pPr>
      <a:lvl3pPr algn="l" rtl="0" eaLnBrk="0" fontAlgn="base" hangingPunct="0">
        <a:spcBef>
          <a:spcPct val="0"/>
        </a:spcBef>
        <a:spcAft>
          <a:spcPct val="0"/>
        </a:spcAft>
        <a:defRPr sz="3200">
          <a:solidFill>
            <a:srgbClr val="000066"/>
          </a:solidFill>
          <a:latin typeface="Arial Greek" charset="-95"/>
        </a:defRPr>
      </a:lvl3pPr>
      <a:lvl4pPr algn="l" rtl="0" eaLnBrk="0" fontAlgn="base" hangingPunct="0">
        <a:spcBef>
          <a:spcPct val="0"/>
        </a:spcBef>
        <a:spcAft>
          <a:spcPct val="0"/>
        </a:spcAft>
        <a:defRPr sz="3200">
          <a:solidFill>
            <a:srgbClr val="000066"/>
          </a:solidFill>
          <a:latin typeface="Arial Greek" charset="-95"/>
        </a:defRPr>
      </a:lvl4pPr>
      <a:lvl5pPr algn="l" rtl="0" eaLnBrk="0" fontAlgn="base" hangingPunct="0">
        <a:spcBef>
          <a:spcPct val="0"/>
        </a:spcBef>
        <a:spcAft>
          <a:spcPct val="0"/>
        </a:spcAft>
        <a:defRPr sz="3200">
          <a:solidFill>
            <a:srgbClr val="000066"/>
          </a:solidFill>
          <a:latin typeface="Arial Greek" charset="-95"/>
        </a:defRPr>
      </a:lvl5pPr>
      <a:lvl6pPr marL="457200" algn="l" rtl="0" fontAlgn="base">
        <a:spcBef>
          <a:spcPct val="0"/>
        </a:spcBef>
        <a:spcAft>
          <a:spcPct val="0"/>
        </a:spcAft>
        <a:defRPr sz="3200">
          <a:solidFill>
            <a:srgbClr val="000066"/>
          </a:solidFill>
          <a:latin typeface="Arial Greek" charset="-95"/>
        </a:defRPr>
      </a:lvl6pPr>
      <a:lvl7pPr marL="914400" algn="l" rtl="0" fontAlgn="base">
        <a:spcBef>
          <a:spcPct val="0"/>
        </a:spcBef>
        <a:spcAft>
          <a:spcPct val="0"/>
        </a:spcAft>
        <a:defRPr sz="3200">
          <a:solidFill>
            <a:srgbClr val="000066"/>
          </a:solidFill>
          <a:latin typeface="Arial Greek" charset="-95"/>
        </a:defRPr>
      </a:lvl7pPr>
      <a:lvl8pPr marL="1371600" algn="l" rtl="0" fontAlgn="base">
        <a:spcBef>
          <a:spcPct val="0"/>
        </a:spcBef>
        <a:spcAft>
          <a:spcPct val="0"/>
        </a:spcAft>
        <a:defRPr sz="3200">
          <a:solidFill>
            <a:srgbClr val="000066"/>
          </a:solidFill>
          <a:latin typeface="Arial Greek" charset="-95"/>
        </a:defRPr>
      </a:lvl8pPr>
      <a:lvl9pPr marL="1828800" algn="l" rtl="0" fontAlgn="base">
        <a:spcBef>
          <a:spcPct val="0"/>
        </a:spcBef>
        <a:spcAft>
          <a:spcPct val="0"/>
        </a:spcAft>
        <a:defRPr sz="3200">
          <a:solidFill>
            <a:srgbClr val="000066"/>
          </a:solidFill>
          <a:latin typeface="Arial Greek" charset="-95"/>
        </a:defRPr>
      </a:lvl9pPr>
    </p:titleStyle>
    <p:bodyStyle>
      <a:lvl1pPr marL="342900" indent="-342900" algn="l" rtl="0" eaLnBrk="0" fontAlgn="base" hangingPunct="0">
        <a:spcBef>
          <a:spcPct val="20000"/>
        </a:spcBef>
        <a:spcAft>
          <a:spcPct val="0"/>
        </a:spcAft>
        <a:buClr>
          <a:srgbClr val="C700C7"/>
        </a:buClr>
        <a:buSzPct val="64000"/>
        <a:buFont typeface="Monotype Sorts"/>
        <a:buChar char="l"/>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C700C7"/>
        </a:buClr>
        <a:buSzPct val="64000"/>
        <a:buFont typeface="Monotype Sorts"/>
        <a:buChar char="n"/>
        <a:defRPr sz="2000">
          <a:solidFill>
            <a:schemeClr val="tx1"/>
          </a:solidFill>
          <a:latin typeface="+mn-lt"/>
        </a:defRPr>
      </a:lvl2pPr>
      <a:lvl3pPr marL="1085850" indent="-228600" algn="l" rtl="0" eaLnBrk="0" fontAlgn="base" hangingPunct="0">
        <a:spcBef>
          <a:spcPct val="20000"/>
        </a:spcBef>
        <a:spcAft>
          <a:spcPct val="0"/>
        </a:spcAft>
        <a:buClr>
          <a:srgbClr val="C700C7"/>
        </a:buClr>
        <a:buFont typeface="Arial Greek" pitchFamily="34" charset="0"/>
        <a:buChar char="–"/>
        <a:defRPr sz="2000">
          <a:solidFill>
            <a:schemeClr val="tx1"/>
          </a:solidFill>
          <a:latin typeface="+mn-lt"/>
        </a:defRPr>
      </a:lvl3pPr>
      <a:lvl4pPr marL="1428750" indent="-228600" algn="l" rtl="0" eaLnBrk="0" fontAlgn="base" hangingPunct="0">
        <a:spcBef>
          <a:spcPct val="20000"/>
        </a:spcBef>
        <a:spcAft>
          <a:spcPct val="0"/>
        </a:spcAft>
        <a:buClr>
          <a:srgbClr val="C700C7"/>
        </a:buClr>
        <a:buSzPct val="64000"/>
        <a:buFont typeface="Monotype Sorts"/>
        <a:buChar char="u"/>
        <a:defRPr sz="2000">
          <a:solidFill>
            <a:schemeClr val="tx1"/>
          </a:solidFill>
          <a:latin typeface="+mn-lt"/>
        </a:defRPr>
      </a:lvl4pPr>
      <a:lvl5pPr marL="1771650" indent="-228600" algn="l" rtl="0" eaLnBrk="0" fontAlgn="base" hangingPunct="0">
        <a:spcBef>
          <a:spcPct val="20000"/>
        </a:spcBef>
        <a:spcAft>
          <a:spcPct val="0"/>
        </a:spcAft>
        <a:buClr>
          <a:srgbClr val="C700C7"/>
        </a:buClr>
        <a:buChar char="–"/>
        <a:defRPr sz="2000">
          <a:solidFill>
            <a:schemeClr val="tx1"/>
          </a:solidFill>
          <a:latin typeface="+mn-lt"/>
        </a:defRPr>
      </a:lvl5pPr>
      <a:lvl6pPr marL="2228850" indent="-228600" algn="l" rtl="0" fontAlgn="base">
        <a:spcBef>
          <a:spcPct val="20000"/>
        </a:spcBef>
        <a:spcAft>
          <a:spcPct val="0"/>
        </a:spcAft>
        <a:buClr>
          <a:srgbClr val="C700C7"/>
        </a:buClr>
        <a:buChar char="–"/>
        <a:defRPr>
          <a:solidFill>
            <a:schemeClr val="tx1"/>
          </a:solidFill>
          <a:latin typeface="+mn-lt"/>
        </a:defRPr>
      </a:lvl6pPr>
      <a:lvl7pPr marL="2686050" indent="-228600" algn="l" rtl="0" fontAlgn="base">
        <a:spcBef>
          <a:spcPct val="20000"/>
        </a:spcBef>
        <a:spcAft>
          <a:spcPct val="0"/>
        </a:spcAft>
        <a:buClr>
          <a:srgbClr val="C700C7"/>
        </a:buClr>
        <a:buChar char="–"/>
        <a:defRPr>
          <a:solidFill>
            <a:schemeClr val="tx1"/>
          </a:solidFill>
          <a:latin typeface="+mn-lt"/>
        </a:defRPr>
      </a:lvl7pPr>
      <a:lvl8pPr marL="3143250" indent="-228600" algn="l" rtl="0" fontAlgn="base">
        <a:spcBef>
          <a:spcPct val="20000"/>
        </a:spcBef>
        <a:spcAft>
          <a:spcPct val="0"/>
        </a:spcAft>
        <a:buClr>
          <a:srgbClr val="C700C7"/>
        </a:buClr>
        <a:buChar char="–"/>
        <a:defRPr>
          <a:solidFill>
            <a:schemeClr val="tx1"/>
          </a:solidFill>
          <a:latin typeface="+mn-lt"/>
        </a:defRPr>
      </a:lvl8pPr>
      <a:lvl9pPr marL="3600450" indent="-228600" algn="l" rtl="0" fontAlgn="base">
        <a:spcBef>
          <a:spcPct val="20000"/>
        </a:spcBef>
        <a:spcAft>
          <a:spcPct val="0"/>
        </a:spcAft>
        <a:buClr>
          <a:srgbClr val="C700C7"/>
        </a:buClr>
        <a:buChar char="–"/>
        <a:defRPr>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533400" y="228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2227" name="Rectangle 3"/>
          <p:cNvSpPr>
            <a:spLocks noGrp="1" noChangeArrowheads="1"/>
          </p:cNvSpPr>
          <p:nvPr>
            <p:ph type="body" idx="1"/>
          </p:nvPr>
        </p:nvSpPr>
        <p:spPr bwMode="auto">
          <a:xfrm>
            <a:off x="533400" y="1600200"/>
            <a:ext cx="77724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solidFill>
                  <a:srgbClr val="000000"/>
                </a:solidFill>
                <a:latin typeface="Times New Roman" pitchFamily="18" charset="0"/>
              </a:defRPr>
            </a:lvl1pPr>
          </a:lstStyle>
          <a:p>
            <a:pPr>
              <a:defRPr/>
            </a:pPr>
            <a:endParaRPr lang="el-GR"/>
          </a:p>
        </p:txBody>
      </p:sp>
      <p:sp>
        <p:nvSpPr>
          <p:cNvPr id="1029" name="Rectangle 5"/>
          <p:cNvSpPr>
            <a:spLocks noGrp="1" noChangeArrowheads="1"/>
          </p:cNvSpPr>
          <p:nvPr>
            <p:ph type="ftr" sz="quarter" idx="3"/>
          </p:nvPr>
        </p:nvSpPr>
        <p:spPr bwMode="auto">
          <a:xfrm>
            <a:off x="5410200"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solidFill>
                  <a:srgbClr val="000000"/>
                </a:solidFill>
                <a:latin typeface="Arial" charset="0"/>
                <a:cs typeface="Arial" charset="0"/>
              </a:defRPr>
            </a:lvl1pPr>
          </a:lstStyle>
          <a:p>
            <a:pPr>
              <a:defRPr/>
            </a:pPr>
            <a:r>
              <a:rPr lang="en-US"/>
              <a:t>5: DataLink Layer</a:t>
            </a:r>
          </a:p>
        </p:txBody>
      </p:sp>
      <p:sp>
        <p:nvSpPr>
          <p:cNvPr id="1030" name="Rectangle 6"/>
          <p:cNvSpPr>
            <a:spLocks noGrp="1" noChangeArrowheads="1"/>
          </p:cNvSpPr>
          <p:nvPr>
            <p:ph type="sldNum" sz="quarter" idx="4"/>
          </p:nvPr>
        </p:nvSpPr>
        <p:spPr bwMode="auto">
          <a:xfrm>
            <a:off x="8162925" y="6400800"/>
            <a:ext cx="67627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solidFill>
                  <a:srgbClr val="000000"/>
                </a:solidFill>
                <a:latin typeface="Arial" charset="0"/>
                <a:cs typeface="Arial" charset="0"/>
              </a:defRPr>
            </a:lvl1pPr>
          </a:lstStyle>
          <a:p>
            <a:pPr>
              <a:defRPr/>
            </a:pPr>
            <a:r>
              <a:rPr lang="en-US"/>
              <a:t>5-</a:t>
            </a:r>
            <a:fld id="{6A7E1F65-46FC-4834-BAC4-06A291734C7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1" r:id="rId12"/>
    <p:sldLayoutId id="2147483832" r:id="rId13"/>
  </p:sldLayoutIdLst>
  <p:hf hdr="0" dt="0"/>
  <p:txStyles>
    <p:titleStyle>
      <a:lvl1pPr algn="l" rtl="0" eaLnBrk="0" fontAlgn="base" hangingPunct="0">
        <a:spcBef>
          <a:spcPct val="0"/>
        </a:spcBef>
        <a:spcAft>
          <a:spcPct val="0"/>
        </a:spcAft>
        <a:defRPr sz="4000" u="sng">
          <a:solidFill>
            <a:schemeClr val="accent2"/>
          </a:solidFill>
          <a:latin typeface="+mj-lt"/>
          <a:ea typeface="+mj-ea"/>
          <a:cs typeface="+mj-cs"/>
        </a:defRPr>
      </a:lvl1pPr>
      <a:lvl2pPr algn="l" rtl="0" eaLnBrk="0" fontAlgn="base" hangingPunct="0">
        <a:spcBef>
          <a:spcPct val="0"/>
        </a:spcBef>
        <a:spcAft>
          <a:spcPct val="0"/>
        </a:spcAft>
        <a:defRPr sz="4000" u="sng">
          <a:solidFill>
            <a:schemeClr val="accent2"/>
          </a:solidFill>
          <a:latin typeface="Comic Sans MS" pitchFamily="66" charset="0"/>
        </a:defRPr>
      </a:lvl2pPr>
      <a:lvl3pPr algn="l" rtl="0" eaLnBrk="0" fontAlgn="base" hangingPunct="0">
        <a:spcBef>
          <a:spcPct val="0"/>
        </a:spcBef>
        <a:spcAft>
          <a:spcPct val="0"/>
        </a:spcAft>
        <a:defRPr sz="4000" u="sng">
          <a:solidFill>
            <a:schemeClr val="accent2"/>
          </a:solidFill>
          <a:latin typeface="Comic Sans MS" pitchFamily="66" charset="0"/>
        </a:defRPr>
      </a:lvl3pPr>
      <a:lvl4pPr algn="l" rtl="0" eaLnBrk="0" fontAlgn="base" hangingPunct="0">
        <a:spcBef>
          <a:spcPct val="0"/>
        </a:spcBef>
        <a:spcAft>
          <a:spcPct val="0"/>
        </a:spcAft>
        <a:defRPr sz="4000" u="sng">
          <a:solidFill>
            <a:schemeClr val="accent2"/>
          </a:solidFill>
          <a:latin typeface="Comic Sans MS" pitchFamily="66" charset="0"/>
        </a:defRPr>
      </a:lvl4pPr>
      <a:lvl5pPr algn="l" rtl="0" eaLnBrk="0" fontAlgn="base" hangingPunct="0">
        <a:spcBef>
          <a:spcPct val="0"/>
        </a:spcBef>
        <a:spcAft>
          <a:spcPct val="0"/>
        </a:spcAft>
        <a:defRPr sz="4000" u="sng">
          <a:solidFill>
            <a:schemeClr val="accent2"/>
          </a:solidFill>
          <a:latin typeface="Comic Sans MS" pitchFamily="66" charset="0"/>
        </a:defRPr>
      </a:lvl5pPr>
      <a:lvl6pPr marL="457200" algn="l" rtl="0" eaLnBrk="0" fontAlgn="base" hangingPunct="0">
        <a:spcBef>
          <a:spcPct val="0"/>
        </a:spcBef>
        <a:spcAft>
          <a:spcPct val="0"/>
        </a:spcAft>
        <a:defRPr sz="4000" u="sng">
          <a:solidFill>
            <a:schemeClr val="accent2"/>
          </a:solidFill>
          <a:latin typeface="Comic Sans MS" pitchFamily="66" charset="0"/>
        </a:defRPr>
      </a:lvl6pPr>
      <a:lvl7pPr marL="914400" algn="l" rtl="0" eaLnBrk="0" fontAlgn="base" hangingPunct="0">
        <a:spcBef>
          <a:spcPct val="0"/>
        </a:spcBef>
        <a:spcAft>
          <a:spcPct val="0"/>
        </a:spcAft>
        <a:defRPr sz="4000" u="sng">
          <a:solidFill>
            <a:schemeClr val="accent2"/>
          </a:solidFill>
          <a:latin typeface="Comic Sans MS" pitchFamily="66" charset="0"/>
        </a:defRPr>
      </a:lvl7pPr>
      <a:lvl8pPr marL="1371600" algn="l" rtl="0" eaLnBrk="0" fontAlgn="base" hangingPunct="0">
        <a:spcBef>
          <a:spcPct val="0"/>
        </a:spcBef>
        <a:spcAft>
          <a:spcPct val="0"/>
        </a:spcAft>
        <a:defRPr sz="4000" u="sng">
          <a:solidFill>
            <a:schemeClr val="accent2"/>
          </a:solidFill>
          <a:latin typeface="Comic Sans MS" pitchFamily="66" charset="0"/>
        </a:defRPr>
      </a:lvl8pPr>
      <a:lvl9pPr marL="1828800" algn="l" rtl="0" eaLnBrk="0" fontAlgn="base" hangingPunct="0">
        <a:spcBef>
          <a:spcPct val="0"/>
        </a:spcBef>
        <a:spcAft>
          <a:spcPct val="0"/>
        </a:spcAft>
        <a:defRPr sz="4000" u="sng">
          <a:solidFill>
            <a:schemeClr val="accent2"/>
          </a:solidFill>
          <a:latin typeface="Comic Sans MS" pitchFamily="66" charset="0"/>
        </a:defRPr>
      </a:lvl9pPr>
    </p:titleStyle>
    <p:bodyStyle>
      <a:lvl1pPr marL="342900" indent="-342900" algn="l" rtl="0" eaLnBrk="0" fontAlgn="base" hangingPunct="0">
        <a:spcBef>
          <a:spcPct val="20000"/>
        </a:spcBef>
        <a:spcAft>
          <a:spcPct val="0"/>
        </a:spcAft>
        <a:buClr>
          <a:schemeClr val="accent2"/>
        </a:buClr>
        <a:buSzPct val="85000"/>
        <a:buFont typeface="ZapfDingbats"/>
        <a:buChar char="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ZapfDingbats"/>
        <a:buChar char="m"/>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bwMode="auto">
          <a:xfrm>
            <a:off x="533400" y="228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6563" name="Rectangle 3"/>
          <p:cNvSpPr>
            <a:spLocks noGrp="1" noChangeArrowheads="1"/>
          </p:cNvSpPr>
          <p:nvPr>
            <p:ph type="body" idx="1"/>
          </p:nvPr>
        </p:nvSpPr>
        <p:spPr bwMode="auto">
          <a:xfrm>
            <a:off x="533400" y="1600200"/>
            <a:ext cx="77724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solidFill>
                  <a:srgbClr val="000000"/>
                </a:solidFill>
                <a:latin typeface="Times New Roman" pitchFamily="18" charset="0"/>
              </a:defRPr>
            </a:lvl1pPr>
          </a:lstStyle>
          <a:p>
            <a:pPr>
              <a:defRPr/>
            </a:pPr>
            <a:endParaRPr lang="el-GR"/>
          </a:p>
        </p:txBody>
      </p:sp>
      <p:sp>
        <p:nvSpPr>
          <p:cNvPr id="1029" name="Rectangle 5"/>
          <p:cNvSpPr>
            <a:spLocks noGrp="1" noChangeArrowheads="1"/>
          </p:cNvSpPr>
          <p:nvPr>
            <p:ph type="ftr" sz="quarter" idx="3"/>
          </p:nvPr>
        </p:nvSpPr>
        <p:spPr bwMode="auto">
          <a:xfrm>
            <a:off x="5410200" y="64008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solidFill>
                  <a:srgbClr val="000000"/>
                </a:solidFill>
                <a:latin typeface="Arial" charset="0"/>
                <a:cs typeface="Arial" charset="0"/>
              </a:defRPr>
            </a:lvl1pPr>
          </a:lstStyle>
          <a:p>
            <a:pPr>
              <a:defRPr/>
            </a:pPr>
            <a:r>
              <a:rPr lang="en-US"/>
              <a:t>5: DataLink Layer</a:t>
            </a:r>
          </a:p>
        </p:txBody>
      </p:sp>
      <p:sp>
        <p:nvSpPr>
          <p:cNvPr id="1030" name="Rectangle 6"/>
          <p:cNvSpPr>
            <a:spLocks noGrp="1" noChangeArrowheads="1"/>
          </p:cNvSpPr>
          <p:nvPr>
            <p:ph type="sldNum" sz="quarter" idx="4"/>
          </p:nvPr>
        </p:nvSpPr>
        <p:spPr bwMode="auto">
          <a:xfrm>
            <a:off x="8162925" y="6400800"/>
            <a:ext cx="67627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solidFill>
                  <a:srgbClr val="000000"/>
                </a:solidFill>
                <a:latin typeface="Arial" charset="0"/>
                <a:cs typeface="Arial" charset="0"/>
              </a:defRPr>
            </a:lvl1pPr>
          </a:lstStyle>
          <a:p>
            <a:pPr>
              <a:defRPr/>
            </a:pPr>
            <a:r>
              <a:rPr lang="en-US"/>
              <a:t>5-</a:t>
            </a:r>
            <a:fld id="{A0EEB331-E012-4A65-9B97-5D98BB13BE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 id="2147483844" r:id="rId12"/>
    <p:sldLayoutId id="2147483845" r:id="rId13"/>
  </p:sldLayoutIdLst>
  <p:hf hdr="0" dt="0"/>
  <p:txStyles>
    <p:titleStyle>
      <a:lvl1pPr algn="l" rtl="0" eaLnBrk="0" fontAlgn="base" hangingPunct="0">
        <a:spcBef>
          <a:spcPct val="0"/>
        </a:spcBef>
        <a:spcAft>
          <a:spcPct val="0"/>
        </a:spcAft>
        <a:defRPr sz="4000" u="sng">
          <a:solidFill>
            <a:schemeClr val="accent2"/>
          </a:solidFill>
          <a:latin typeface="+mj-lt"/>
          <a:ea typeface="+mj-ea"/>
          <a:cs typeface="+mj-cs"/>
        </a:defRPr>
      </a:lvl1pPr>
      <a:lvl2pPr algn="l" rtl="0" eaLnBrk="0" fontAlgn="base" hangingPunct="0">
        <a:spcBef>
          <a:spcPct val="0"/>
        </a:spcBef>
        <a:spcAft>
          <a:spcPct val="0"/>
        </a:spcAft>
        <a:defRPr sz="4000" u="sng">
          <a:solidFill>
            <a:schemeClr val="accent2"/>
          </a:solidFill>
          <a:latin typeface="Comic Sans MS" pitchFamily="66" charset="0"/>
        </a:defRPr>
      </a:lvl2pPr>
      <a:lvl3pPr algn="l" rtl="0" eaLnBrk="0" fontAlgn="base" hangingPunct="0">
        <a:spcBef>
          <a:spcPct val="0"/>
        </a:spcBef>
        <a:spcAft>
          <a:spcPct val="0"/>
        </a:spcAft>
        <a:defRPr sz="4000" u="sng">
          <a:solidFill>
            <a:schemeClr val="accent2"/>
          </a:solidFill>
          <a:latin typeface="Comic Sans MS" pitchFamily="66" charset="0"/>
        </a:defRPr>
      </a:lvl3pPr>
      <a:lvl4pPr algn="l" rtl="0" eaLnBrk="0" fontAlgn="base" hangingPunct="0">
        <a:spcBef>
          <a:spcPct val="0"/>
        </a:spcBef>
        <a:spcAft>
          <a:spcPct val="0"/>
        </a:spcAft>
        <a:defRPr sz="4000" u="sng">
          <a:solidFill>
            <a:schemeClr val="accent2"/>
          </a:solidFill>
          <a:latin typeface="Comic Sans MS" pitchFamily="66" charset="0"/>
        </a:defRPr>
      </a:lvl4pPr>
      <a:lvl5pPr algn="l" rtl="0" eaLnBrk="0" fontAlgn="base" hangingPunct="0">
        <a:spcBef>
          <a:spcPct val="0"/>
        </a:spcBef>
        <a:spcAft>
          <a:spcPct val="0"/>
        </a:spcAft>
        <a:defRPr sz="4000" u="sng">
          <a:solidFill>
            <a:schemeClr val="accent2"/>
          </a:solidFill>
          <a:latin typeface="Comic Sans MS" pitchFamily="66" charset="0"/>
        </a:defRPr>
      </a:lvl5pPr>
      <a:lvl6pPr marL="457200" algn="l" rtl="0" eaLnBrk="0" fontAlgn="base" hangingPunct="0">
        <a:spcBef>
          <a:spcPct val="0"/>
        </a:spcBef>
        <a:spcAft>
          <a:spcPct val="0"/>
        </a:spcAft>
        <a:defRPr sz="4000" u="sng">
          <a:solidFill>
            <a:schemeClr val="accent2"/>
          </a:solidFill>
          <a:latin typeface="Comic Sans MS" pitchFamily="66" charset="0"/>
        </a:defRPr>
      </a:lvl6pPr>
      <a:lvl7pPr marL="914400" algn="l" rtl="0" eaLnBrk="0" fontAlgn="base" hangingPunct="0">
        <a:spcBef>
          <a:spcPct val="0"/>
        </a:spcBef>
        <a:spcAft>
          <a:spcPct val="0"/>
        </a:spcAft>
        <a:defRPr sz="4000" u="sng">
          <a:solidFill>
            <a:schemeClr val="accent2"/>
          </a:solidFill>
          <a:latin typeface="Comic Sans MS" pitchFamily="66" charset="0"/>
        </a:defRPr>
      </a:lvl7pPr>
      <a:lvl8pPr marL="1371600" algn="l" rtl="0" eaLnBrk="0" fontAlgn="base" hangingPunct="0">
        <a:spcBef>
          <a:spcPct val="0"/>
        </a:spcBef>
        <a:spcAft>
          <a:spcPct val="0"/>
        </a:spcAft>
        <a:defRPr sz="4000" u="sng">
          <a:solidFill>
            <a:schemeClr val="accent2"/>
          </a:solidFill>
          <a:latin typeface="Comic Sans MS" pitchFamily="66" charset="0"/>
        </a:defRPr>
      </a:lvl8pPr>
      <a:lvl9pPr marL="1828800" algn="l" rtl="0" eaLnBrk="0" fontAlgn="base" hangingPunct="0">
        <a:spcBef>
          <a:spcPct val="0"/>
        </a:spcBef>
        <a:spcAft>
          <a:spcPct val="0"/>
        </a:spcAft>
        <a:defRPr sz="4000" u="sng">
          <a:solidFill>
            <a:schemeClr val="accent2"/>
          </a:solidFill>
          <a:latin typeface="Comic Sans MS" pitchFamily="66" charset="0"/>
        </a:defRPr>
      </a:lvl9pPr>
    </p:titleStyle>
    <p:bodyStyle>
      <a:lvl1pPr marL="342900" indent="-342900" algn="l" rtl="0" eaLnBrk="0" fontAlgn="base" hangingPunct="0">
        <a:spcBef>
          <a:spcPct val="20000"/>
        </a:spcBef>
        <a:spcAft>
          <a:spcPct val="0"/>
        </a:spcAft>
        <a:buClr>
          <a:schemeClr val="accent2"/>
        </a:buClr>
        <a:buSzPct val="85000"/>
        <a:buFont typeface="ZapfDingbats"/>
        <a:buChar char="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5000"/>
        <a:buFont typeface="ZapfDingbats"/>
        <a:buChar char="m"/>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atsarakis@csd.uoc.gr" TargetMode="External"/><Relationship Id="rId2" Type="http://schemas.openxmlformats.org/officeDocument/2006/relationships/hyperlink" Target="http://www.csd.uoc.gr/~hy335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5.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p:cNvSpPr>
            <a:spLocks noGrp="1"/>
          </p:cNvSpPr>
          <p:nvPr>
            <p:ph type="ctrTitle"/>
          </p:nvPr>
        </p:nvSpPr>
        <p:spPr/>
        <p:txBody>
          <a:bodyPr/>
          <a:lstStyle/>
          <a:p>
            <a:pPr eaLnBrk="1" hangingPunct="1"/>
            <a:r>
              <a:rPr lang="en-US" dirty="0" smtClean="0"/>
              <a:t>Tutorial for Mid-Term Exam 1</a:t>
            </a:r>
          </a:p>
        </p:txBody>
      </p:sp>
      <p:sp>
        <p:nvSpPr>
          <p:cNvPr id="3" name="Subtitle 2"/>
          <p:cNvSpPr>
            <a:spLocks noGrp="1"/>
          </p:cNvSpPr>
          <p:nvPr>
            <p:ph type="subTitle" idx="1"/>
          </p:nvPr>
        </p:nvSpPr>
        <p:spPr>
          <a:xfrm>
            <a:off x="683568" y="3886200"/>
            <a:ext cx="7776864" cy="1752600"/>
          </a:xfrm>
        </p:spPr>
        <p:txBody>
          <a:bodyPr rtlCol="0">
            <a:normAutofit/>
          </a:bodyPr>
          <a:lstStyle/>
          <a:p>
            <a:pPr algn="l" eaLnBrk="1" fontAlgn="auto" hangingPunct="1">
              <a:spcAft>
                <a:spcPts val="0"/>
              </a:spcAft>
              <a:defRPr/>
            </a:pPr>
            <a:r>
              <a:rPr lang="en-US" sz="2400" dirty="0" smtClean="0">
                <a:solidFill>
                  <a:schemeClr val="tx1"/>
                </a:solidFill>
              </a:rPr>
              <a:t>hy335a			</a:t>
            </a:r>
            <a:r>
              <a:rPr lang="en-US" sz="2400" dirty="0" smtClean="0">
                <a:solidFill>
                  <a:schemeClr val="tx1">
                    <a:lumMod val="50000"/>
                    <a:lumOff val="50000"/>
                  </a:schemeClr>
                </a:solidFill>
                <a:hlinkClick r:id="rId2"/>
              </a:rPr>
              <a:t>http</a:t>
            </a:r>
            <a:r>
              <a:rPr lang="en-US" sz="2400" dirty="0">
                <a:solidFill>
                  <a:schemeClr val="tx1">
                    <a:lumMod val="50000"/>
                    <a:lumOff val="50000"/>
                  </a:schemeClr>
                </a:solidFill>
                <a:hlinkClick r:id="rId2"/>
              </a:rPr>
              <a:t>://www.csd.uoc.gr/~hy335a</a:t>
            </a:r>
            <a:r>
              <a:rPr lang="en-US" sz="2400" dirty="0" smtClean="0">
                <a:solidFill>
                  <a:schemeClr val="tx1">
                    <a:lumMod val="50000"/>
                    <a:lumOff val="50000"/>
                  </a:schemeClr>
                </a:solidFill>
                <a:hlinkClick r:id="rId2"/>
              </a:rPr>
              <a:t>/</a:t>
            </a:r>
            <a:r>
              <a:rPr lang="en-US" sz="2400" dirty="0" smtClean="0">
                <a:solidFill>
                  <a:schemeClr val="tx1">
                    <a:lumMod val="50000"/>
                    <a:lumOff val="50000"/>
                  </a:schemeClr>
                </a:solidFill>
              </a:rPr>
              <a:t> </a:t>
            </a:r>
          </a:p>
          <a:p>
            <a:pPr algn="l" eaLnBrk="1" fontAlgn="auto" hangingPunct="1">
              <a:spcAft>
                <a:spcPts val="0"/>
              </a:spcAft>
              <a:buFont typeface="Arial" pitchFamily="34" charset="0"/>
              <a:buNone/>
              <a:defRPr/>
            </a:pPr>
            <a:r>
              <a:rPr lang="en-US" sz="2400" dirty="0" err="1" smtClean="0">
                <a:solidFill>
                  <a:schemeClr val="tx1"/>
                </a:solidFill>
              </a:rPr>
              <a:t>Michalis</a:t>
            </a:r>
            <a:r>
              <a:rPr lang="en-US" sz="2400" dirty="0" smtClean="0">
                <a:solidFill>
                  <a:schemeClr val="tx1"/>
                </a:solidFill>
              </a:rPr>
              <a:t> </a:t>
            </a:r>
            <a:r>
              <a:rPr lang="en-US" sz="2400" dirty="0" err="1" smtClean="0">
                <a:solidFill>
                  <a:schemeClr val="tx1"/>
                </a:solidFill>
              </a:rPr>
              <a:t>Katsarakis</a:t>
            </a:r>
            <a:r>
              <a:rPr lang="en-US" sz="2400" dirty="0" smtClean="0">
                <a:solidFill>
                  <a:schemeClr val="tx1"/>
                </a:solidFill>
              </a:rPr>
              <a:t>	</a:t>
            </a:r>
            <a:r>
              <a:rPr lang="en-US" sz="2400" dirty="0" smtClean="0">
                <a:hlinkClick r:id="rId3"/>
              </a:rPr>
              <a:t>katsarakis@csd.uoc.gr</a:t>
            </a:r>
            <a:endParaRPr lang="en-US" sz="2400" dirty="0"/>
          </a:p>
          <a:p>
            <a:pPr algn="l" eaLnBrk="1" fontAlgn="auto" hangingPunct="1">
              <a:spcAft>
                <a:spcPts val="0"/>
              </a:spcAft>
              <a:buFont typeface="Arial" pitchFamily="34" charset="0"/>
              <a:buNone/>
              <a:defRPr/>
            </a:pPr>
            <a:r>
              <a:rPr lang="en-US" sz="2000" dirty="0" smtClean="0">
                <a:solidFill>
                  <a:schemeClr val="tx1">
                    <a:lumMod val="50000"/>
                    <a:lumOff val="50000"/>
                  </a:schemeClr>
                </a:solidFill>
              </a:rPr>
              <a:t>13 November 2012</a:t>
            </a:r>
            <a:endParaRPr lang="el-GR" sz="2000"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Exercise 4</a:t>
            </a:r>
            <a:endParaRPr lang="el-GR" dirty="0"/>
          </a:p>
        </p:txBody>
      </p:sp>
      <p:sp>
        <p:nvSpPr>
          <p:cNvPr id="3" name="Text Placeholder 2"/>
          <p:cNvSpPr>
            <a:spLocks noGrp="1"/>
          </p:cNvSpPr>
          <p:nvPr>
            <p:ph type="body" idx="1"/>
          </p:nvPr>
        </p:nvSpPr>
        <p:spPr/>
        <p:txBody>
          <a:bodyPr rtlCol="0">
            <a:normAutofit/>
          </a:bodyPr>
          <a:lstStyle/>
          <a:p>
            <a:pPr eaLnBrk="1" fontAlgn="auto" hangingPunct="1">
              <a:spcAft>
                <a:spcPts val="0"/>
              </a:spcAft>
              <a:buFont typeface="Arial" pitchFamily="34" charset="0"/>
              <a:buNone/>
              <a:defRPr/>
            </a:pP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6"/>
          <p:cNvSpPr>
            <a:spLocks noGrp="1"/>
          </p:cNvSpPr>
          <p:nvPr>
            <p:ph type="title"/>
          </p:nvPr>
        </p:nvSpPr>
        <p:spPr/>
        <p:txBody>
          <a:bodyPr/>
          <a:lstStyle/>
          <a:p>
            <a:pPr eaLnBrk="1" hangingPunct="1"/>
            <a:r>
              <a:rPr lang="en-US" dirty="0" smtClean="0"/>
              <a:t>Exercise 4</a:t>
            </a:r>
            <a:endParaRPr lang="el-GR" dirty="0" smtClean="0"/>
          </a:p>
        </p:txBody>
      </p:sp>
      <p:pic>
        <p:nvPicPr>
          <p:cNvPr id="91138" name="Picture 2"/>
          <p:cNvPicPr>
            <a:picLocks noChangeAspect="1" noChangeArrowheads="1"/>
          </p:cNvPicPr>
          <p:nvPr/>
        </p:nvPicPr>
        <p:blipFill rotWithShape="1">
          <a:blip r:embed="rId2" cstate="print"/>
          <a:srcRect l="-30824" r="30820"/>
          <a:stretch/>
        </p:blipFill>
        <p:spPr bwMode="auto">
          <a:xfrm>
            <a:off x="-684787" y="1101601"/>
            <a:ext cx="5256212" cy="2111375"/>
          </a:xfrm>
          <a:prstGeom prst="rect">
            <a:avLst/>
          </a:prstGeom>
          <a:noFill/>
          <a:ln w="9525">
            <a:noFill/>
            <a:miter lim="800000"/>
            <a:headEnd/>
            <a:tailEnd/>
          </a:ln>
        </p:spPr>
      </p:pic>
      <p:sp>
        <p:nvSpPr>
          <p:cNvPr id="91140" name="TextBox 5"/>
          <p:cNvSpPr txBox="1">
            <a:spLocks noChangeArrowheads="1"/>
          </p:cNvSpPr>
          <p:nvPr/>
        </p:nvSpPr>
        <p:spPr bwMode="auto">
          <a:xfrm>
            <a:off x="5910391" y="2423867"/>
            <a:ext cx="1355725" cy="646112"/>
          </a:xfrm>
          <a:prstGeom prst="rect">
            <a:avLst/>
          </a:prstGeom>
          <a:noFill/>
          <a:ln w="9525">
            <a:noFill/>
            <a:miter lim="800000"/>
            <a:headEnd/>
            <a:tailEnd/>
          </a:ln>
        </p:spPr>
        <p:txBody>
          <a:bodyPr wrap="none">
            <a:spAutoFit/>
          </a:bodyPr>
          <a:lstStyle/>
          <a:p>
            <a:pPr algn="ctr"/>
            <a:r>
              <a:rPr lang="en-US" dirty="0">
                <a:latin typeface="Calibri" pitchFamily="34" charset="0"/>
              </a:rPr>
              <a:t>Statistical</a:t>
            </a:r>
          </a:p>
          <a:p>
            <a:pPr algn="ctr"/>
            <a:r>
              <a:rPr lang="en-US" dirty="0">
                <a:latin typeface="Calibri" pitchFamily="34" charset="0"/>
              </a:rPr>
              <a:t>Multiplexing</a:t>
            </a:r>
            <a:endParaRPr lang="el-GR" dirty="0">
              <a:latin typeface="Calibri" pitchFamily="34" charset="0"/>
            </a:endParaRPr>
          </a:p>
        </p:txBody>
      </p:sp>
      <p:sp>
        <p:nvSpPr>
          <p:cNvPr id="8" name="Content Placeholder 7"/>
          <p:cNvSpPr>
            <a:spLocks noGrp="1"/>
          </p:cNvSpPr>
          <p:nvPr>
            <p:ph idx="1"/>
          </p:nvPr>
        </p:nvSpPr>
        <p:spPr>
          <a:xfrm>
            <a:off x="457200" y="3146669"/>
            <a:ext cx="8229600" cy="3522691"/>
          </a:xfrm>
        </p:spPr>
        <p:txBody>
          <a:bodyPr rtlCol="0">
            <a:normAutofit fontScale="70000" lnSpcReduction="20000"/>
          </a:bodyPr>
          <a:lstStyle/>
          <a:p>
            <a:pPr eaLnBrk="1" fontAlgn="auto" hangingPunct="1">
              <a:spcAft>
                <a:spcPts val="0"/>
              </a:spcAft>
              <a:defRPr/>
            </a:pPr>
            <a:r>
              <a:rPr lang="en-US" dirty="0" smtClean="0"/>
              <a:t>Statistical Multiplexing</a:t>
            </a:r>
          </a:p>
          <a:p>
            <a:pPr lvl="1" eaLnBrk="1" fontAlgn="auto" hangingPunct="1">
              <a:spcAft>
                <a:spcPts val="0"/>
              </a:spcAft>
              <a:defRPr/>
            </a:pPr>
            <a:r>
              <a:rPr lang="en-US" dirty="0"/>
              <a:t>No resource </a:t>
            </a:r>
            <a:r>
              <a:rPr lang="en-US" dirty="0" smtClean="0"/>
              <a:t>reservation</a:t>
            </a:r>
          </a:p>
          <a:p>
            <a:pPr lvl="1" eaLnBrk="1" fontAlgn="auto" hangingPunct="1">
              <a:spcAft>
                <a:spcPts val="0"/>
              </a:spcAft>
              <a:defRPr/>
            </a:pPr>
            <a:r>
              <a:rPr lang="en-US" dirty="0" smtClean="0"/>
              <a:t>Packets of different sources alternate in the link</a:t>
            </a:r>
          </a:p>
          <a:p>
            <a:pPr lvl="2" eaLnBrk="1" fontAlgn="auto" hangingPunct="1">
              <a:spcAft>
                <a:spcPts val="0"/>
              </a:spcAft>
              <a:defRPr/>
            </a:pPr>
            <a:r>
              <a:rPr lang="en-US" dirty="0" smtClean="0"/>
              <a:t>Packets delivered </a:t>
            </a:r>
            <a:r>
              <a:rPr lang="en-US" dirty="0"/>
              <a:t>asynchronously in a first-come first-serve </a:t>
            </a:r>
            <a:r>
              <a:rPr lang="en-US" dirty="0" smtClean="0"/>
              <a:t>fashion</a:t>
            </a:r>
          </a:p>
          <a:p>
            <a:pPr lvl="2" eaLnBrk="1" fontAlgn="auto" hangingPunct="1">
              <a:spcAft>
                <a:spcPts val="0"/>
              </a:spcAft>
              <a:defRPr/>
            </a:pPr>
            <a:r>
              <a:rPr lang="en-US" dirty="0"/>
              <a:t>Need for </a:t>
            </a:r>
            <a:r>
              <a:rPr lang="en-US" dirty="0" smtClean="0"/>
              <a:t>buffers</a:t>
            </a:r>
          </a:p>
          <a:p>
            <a:pPr lvl="2" eaLnBrk="1" fontAlgn="auto" hangingPunct="1">
              <a:spcAft>
                <a:spcPts val="0"/>
              </a:spcAft>
              <a:defRPr/>
            </a:pPr>
            <a:r>
              <a:rPr lang="en-US" dirty="0" smtClean="0"/>
              <a:t>Packets need labels or addresses</a:t>
            </a:r>
          </a:p>
          <a:p>
            <a:pPr lvl="1" eaLnBrk="1" fontAlgn="auto" hangingPunct="1">
              <a:spcAft>
                <a:spcPts val="0"/>
              </a:spcAft>
              <a:defRPr/>
            </a:pPr>
            <a:r>
              <a:rPr lang="en-US" dirty="0" smtClean="0"/>
              <a:t>The sequence of packets is proposed, based on the assumption that the likelihood of having multiple nodes sending data simultaneously and exceeding the link capacity is extremely small</a:t>
            </a:r>
          </a:p>
          <a:p>
            <a:pPr lvl="2" eaLnBrk="1" fontAlgn="auto" hangingPunct="1">
              <a:spcAft>
                <a:spcPts val="0"/>
              </a:spcAft>
              <a:defRPr/>
            </a:pPr>
            <a:r>
              <a:rPr lang="en-US" dirty="0" smtClean="0"/>
              <a:t>Better </a:t>
            </a:r>
            <a:r>
              <a:rPr lang="en-US" dirty="0"/>
              <a:t>link </a:t>
            </a:r>
            <a:r>
              <a:rPr lang="en-US" dirty="0" smtClean="0"/>
              <a:t>utilization</a:t>
            </a:r>
          </a:p>
          <a:p>
            <a:pPr lvl="2" eaLnBrk="1" fontAlgn="auto" hangingPunct="1">
              <a:spcAft>
                <a:spcPts val="0"/>
              </a:spcAft>
              <a:defRPr/>
            </a:pPr>
            <a:r>
              <a:rPr lang="en-US" dirty="0" smtClean="0"/>
              <a:t>Efficient for </a:t>
            </a:r>
            <a:r>
              <a:rPr lang="en-US" dirty="0" err="1" smtClean="0"/>
              <a:t>bursty</a:t>
            </a:r>
            <a:r>
              <a:rPr lang="en-US" dirty="0" smtClean="0"/>
              <a:t> traffic</a:t>
            </a:r>
            <a:endParaRPr lang="en-US" dirty="0"/>
          </a:p>
          <a:p>
            <a:pPr eaLnBrk="1" fontAlgn="auto" hangingPunct="1">
              <a:spcAft>
                <a:spcPts val="0"/>
              </a:spcAft>
              <a:defRPr/>
            </a:pPr>
            <a:endParaRPr lang="en-US" dirty="0" smtClean="0"/>
          </a:p>
        </p:txBody>
      </p:sp>
      <p:grpSp>
        <p:nvGrpSpPr>
          <p:cNvPr id="12" name="Group 67"/>
          <p:cNvGrpSpPr>
            <a:grpSpLocks/>
          </p:cNvGrpSpPr>
          <p:nvPr/>
        </p:nvGrpSpPr>
        <p:grpSpPr bwMode="auto">
          <a:xfrm>
            <a:off x="4860032" y="1304182"/>
            <a:ext cx="3237040" cy="1546794"/>
            <a:chOff x="1248" y="2448"/>
            <a:chExt cx="3114" cy="1488"/>
          </a:xfrm>
        </p:grpSpPr>
        <p:sp>
          <p:nvSpPr>
            <p:cNvPr id="13" name="Freeform 4"/>
            <p:cNvSpPr>
              <a:spLocks/>
            </p:cNvSpPr>
            <p:nvPr/>
          </p:nvSpPr>
          <p:spPr bwMode="auto">
            <a:xfrm>
              <a:off x="2072" y="2835"/>
              <a:ext cx="218" cy="175"/>
            </a:xfrm>
            <a:custGeom>
              <a:avLst/>
              <a:gdLst>
                <a:gd name="T0" fmla="*/ 117 w 208"/>
                <a:gd name="T1" fmla="*/ 0 h 205"/>
                <a:gd name="T2" fmla="*/ 440 w 208"/>
                <a:gd name="T3" fmla="*/ 12 h 205"/>
                <a:gd name="T4" fmla="*/ 321 w 208"/>
                <a:gd name="T5" fmla="*/ 16 h 205"/>
                <a:gd name="T6" fmla="*/ 0 w 208"/>
                <a:gd name="T7" fmla="*/ 5 h 205"/>
                <a:gd name="T8" fmla="*/ 117 w 208"/>
                <a:gd name="T9" fmla="*/ 0 h 205"/>
                <a:gd name="T10" fmla="*/ 117 w 208"/>
                <a:gd name="T11" fmla="*/ 0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5" y="0"/>
                  </a:moveTo>
                  <a:lnTo>
                    <a:pt x="208" y="148"/>
                  </a:lnTo>
                  <a:lnTo>
                    <a:pt x="151" y="205"/>
                  </a:lnTo>
                  <a:lnTo>
                    <a:pt x="0" y="60"/>
                  </a:lnTo>
                  <a:lnTo>
                    <a:pt x="55" y="0"/>
                  </a:lnTo>
                  <a:close/>
                </a:path>
              </a:pathLst>
            </a:custGeom>
            <a:solidFill>
              <a:srgbClr val="CCFFFF"/>
            </a:solidFill>
            <a:ln w="9525">
              <a:noFill/>
              <a:round/>
              <a:headEnd/>
              <a:tailEnd/>
            </a:ln>
          </p:spPr>
          <p:txBody>
            <a:bodyPr/>
            <a:lstStyle/>
            <a:p>
              <a:endParaRPr lang="en-US"/>
            </a:p>
          </p:txBody>
        </p:sp>
        <p:sp>
          <p:nvSpPr>
            <p:cNvPr id="14" name="Freeform 5"/>
            <p:cNvSpPr>
              <a:spLocks/>
            </p:cNvSpPr>
            <p:nvPr/>
          </p:nvSpPr>
          <p:spPr bwMode="auto">
            <a:xfrm>
              <a:off x="2072" y="2835"/>
              <a:ext cx="218" cy="175"/>
            </a:xfrm>
            <a:custGeom>
              <a:avLst/>
              <a:gdLst>
                <a:gd name="T0" fmla="*/ 117 w 208"/>
                <a:gd name="T1" fmla="*/ 0 h 205"/>
                <a:gd name="T2" fmla="*/ 440 w 208"/>
                <a:gd name="T3" fmla="*/ 12 h 205"/>
                <a:gd name="T4" fmla="*/ 321 w 208"/>
                <a:gd name="T5" fmla="*/ 16 h 205"/>
                <a:gd name="T6" fmla="*/ 0 w 208"/>
                <a:gd name="T7" fmla="*/ 5 h 205"/>
                <a:gd name="T8" fmla="*/ 117 w 208"/>
                <a:gd name="T9" fmla="*/ 0 h 205"/>
                <a:gd name="T10" fmla="*/ 117 w 208"/>
                <a:gd name="T11" fmla="*/ 0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5" y="0"/>
                  </a:moveTo>
                  <a:lnTo>
                    <a:pt x="208" y="148"/>
                  </a:lnTo>
                  <a:lnTo>
                    <a:pt x="151" y="205"/>
                  </a:lnTo>
                  <a:lnTo>
                    <a:pt x="0" y="60"/>
                  </a:lnTo>
                  <a:lnTo>
                    <a:pt x="55" y="0"/>
                  </a:lnTo>
                </a:path>
              </a:pathLst>
            </a:custGeom>
            <a:noFill/>
            <a:ln w="7938">
              <a:solidFill>
                <a:srgbClr val="000000"/>
              </a:solidFill>
              <a:round/>
              <a:headEnd/>
              <a:tailEnd/>
            </a:ln>
          </p:spPr>
          <p:txBody>
            <a:bodyPr/>
            <a:lstStyle/>
            <a:p>
              <a:endParaRPr lang="en-US"/>
            </a:p>
          </p:txBody>
        </p:sp>
        <p:sp>
          <p:nvSpPr>
            <p:cNvPr id="15" name="Freeform 6"/>
            <p:cNvSpPr>
              <a:spLocks/>
            </p:cNvSpPr>
            <p:nvPr/>
          </p:nvSpPr>
          <p:spPr bwMode="auto">
            <a:xfrm>
              <a:off x="2072" y="2835"/>
              <a:ext cx="218" cy="175"/>
            </a:xfrm>
            <a:custGeom>
              <a:avLst/>
              <a:gdLst>
                <a:gd name="T0" fmla="*/ 117 w 208"/>
                <a:gd name="T1" fmla="*/ 0 h 205"/>
                <a:gd name="T2" fmla="*/ 440 w 208"/>
                <a:gd name="T3" fmla="*/ 12 h 205"/>
                <a:gd name="T4" fmla="*/ 321 w 208"/>
                <a:gd name="T5" fmla="*/ 16 h 205"/>
                <a:gd name="T6" fmla="*/ 0 w 208"/>
                <a:gd name="T7" fmla="*/ 5 h 205"/>
                <a:gd name="T8" fmla="*/ 117 w 208"/>
                <a:gd name="T9" fmla="*/ 0 h 205"/>
                <a:gd name="T10" fmla="*/ 117 w 208"/>
                <a:gd name="T11" fmla="*/ 0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5" y="0"/>
                  </a:moveTo>
                  <a:lnTo>
                    <a:pt x="208" y="148"/>
                  </a:lnTo>
                  <a:lnTo>
                    <a:pt x="151" y="205"/>
                  </a:lnTo>
                  <a:lnTo>
                    <a:pt x="0" y="60"/>
                  </a:lnTo>
                  <a:lnTo>
                    <a:pt x="55" y="0"/>
                  </a:lnTo>
                  <a:close/>
                </a:path>
              </a:pathLst>
            </a:custGeom>
            <a:solidFill>
              <a:srgbClr val="CCFFFF"/>
            </a:solidFill>
            <a:ln w="9525">
              <a:noFill/>
              <a:round/>
              <a:headEnd/>
              <a:tailEnd/>
            </a:ln>
          </p:spPr>
          <p:txBody>
            <a:bodyPr/>
            <a:lstStyle/>
            <a:p>
              <a:endParaRPr lang="en-US"/>
            </a:p>
          </p:txBody>
        </p:sp>
        <p:sp>
          <p:nvSpPr>
            <p:cNvPr id="16" name="Freeform 7"/>
            <p:cNvSpPr>
              <a:spLocks/>
            </p:cNvSpPr>
            <p:nvPr/>
          </p:nvSpPr>
          <p:spPr bwMode="auto">
            <a:xfrm>
              <a:off x="2072" y="2835"/>
              <a:ext cx="218" cy="175"/>
            </a:xfrm>
            <a:custGeom>
              <a:avLst/>
              <a:gdLst>
                <a:gd name="T0" fmla="*/ 117 w 208"/>
                <a:gd name="T1" fmla="*/ 0 h 205"/>
                <a:gd name="T2" fmla="*/ 440 w 208"/>
                <a:gd name="T3" fmla="*/ 12 h 205"/>
                <a:gd name="T4" fmla="*/ 321 w 208"/>
                <a:gd name="T5" fmla="*/ 16 h 205"/>
                <a:gd name="T6" fmla="*/ 0 w 208"/>
                <a:gd name="T7" fmla="*/ 5 h 205"/>
                <a:gd name="T8" fmla="*/ 117 w 208"/>
                <a:gd name="T9" fmla="*/ 0 h 205"/>
                <a:gd name="T10" fmla="*/ 117 w 208"/>
                <a:gd name="T11" fmla="*/ 0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5" y="0"/>
                  </a:moveTo>
                  <a:lnTo>
                    <a:pt x="208" y="148"/>
                  </a:lnTo>
                  <a:lnTo>
                    <a:pt x="151" y="205"/>
                  </a:lnTo>
                  <a:lnTo>
                    <a:pt x="0" y="60"/>
                  </a:lnTo>
                  <a:lnTo>
                    <a:pt x="55" y="0"/>
                  </a:lnTo>
                </a:path>
              </a:pathLst>
            </a:custGeom>
            <a:noFill/>
            <a:ln w="7938">
              <a:solidFill>
                <a:srgbClr val="000000"/>
              </a:solidFill>
              <a:round/>
              <a:headEnd/>
              <a:tailEnd/>
            </a:ln>
          </p:spPr>
          <p:txBody>
            <a:bodyPr/>
            <a:lstStyle/>
            <a:p>
              <a:endParaRPr lang="en-US"/>
            </a:p>
          </p:txBody>
        </p:sp>
        <p:sp>
          <p:nvSpPr>
            <p:cNvPr id="17" name="Freeform 8"/>
            <p:cNvSpPr>
              <a:spLocks/>
            </p:cNvSpPr>
            <p:nvPr/>
          </p:nvSpPr>
          <p:spPr bwMode="auto">
            <a:xfrm>
              <a:off x="1894" y="2698"/>
              <a:ext cx="219" cy="175"/>
            </a:xfrm>
            <a:custGeom>
              <a:avLst/>
              <a:gdLst>
                <a:gd name="T0" fmla="*/ 128 w 208"/>
                <a:gd name="T1" fmla="*/ 0 h 205"/>
                <a:gd name="T2" fmla="*/ 479 w 208"/>
                <a:gd name="T3" fmla="*/ 12 h 205"/>
                <a:gd name="T4" fmla="*/ 343 w 208"/>
                <a:gd name="T5" fmla="*/ 16 h 205"/>
                <a:gd name="T6" fmla="*/ 0 w 208"/>
                <a:gd name="T7" fmla="*/ 5 h 205"/>
                <a:gd name="T8" fmla="*/ 128 w 208"/>
                <a:gd name="T9" fmla="*/ 0 h 205"/>
                <a:gd name="T10" fmla="*/ 128 w 208"/>
                <a:gd name="T11" fmla="*/ 0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7" y="0"/>
                  </a:moveTo>
                  <a:lnTo>
                    <a:pt x="208" y="146"/>
                  </a:lnTo>
                  <a:lnTo>
                    <a:pt x="151" y="205"/>
                  </a:lnTo>
                  <a:lnTo>
                    <a:pt x="0" y="60"/>
                  </a:lnTo>
                  <a:lnTo>
                    <a:pt x="57" y="0"/>
                  </a:lnTo>
                  <a:close/>
                </a:path>
              </a:pathLst>
            </a:custGeom>
            <a:solidFill>
              <a:srgbClr val="CCFFFF"/>
            </a:solidFill>
            <a:ln w="9525">
              <a:noFill/>
              <a:round/>
              <a:headEnd/>
              <a:tailEnd/>
            </a:ln>
          </p:spPr>
          <p:txBody>
            <a:bodyPr/>
            <a:lstStyle/>
            <a:p>
              <a:endParaRPr lang="en-US"/>
            </a:p>
          </p:txBody>
        </p:sp>
        <p:sp>
          <p:nvSpPr>
            <p:cNvPr id="18" name="Freeform 9"/>
            <p:cNvSpPr>
              <a:spLocks/>
            </p:cNvSpPr>
            <p:nvPr/>
          </p:nvSpPr>
          <p:spPr bwMode="auto">
            <a:xfrm>
              <a:off x="1894" y="2698"/>
              <a:ext cx="219" cy="175"/>
            </a:xfrm>
            <a:custGeom>
              <a:avLst/>
              <a:gdLst>
                <a:gd name="T0" fmla="*/ 128 w 208"/>
                <a:gd name="T1" fmla="*/ 0 h 205"/>
                <a:gd name="T2" fmla="*/ 479 w 208"/>
                <a:gd name="T3" fmla="*/ 12 h 205"/>
                <a:gd name="T4" fmla="*/ 343 w 208"/>
                <a:gd name="T5" fmla="*/ 16 h 205"/>
                <a:gd name="T6" fmla="*/ 0 w 208"/>
                <a:gd name="T7" fmla="*/ 5 h 205"/>
                <a:gd name="T8" fmla="*/ 128 w 208"/>
                <a:gd name="T9" fmla="*/ 0 h 205"/>
                <a:gd name="T10" fmla="*/ 128 w 208"/>
                <a:gd name="T11" fmla="*/ 0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7" y="0"/>
                  </a:moveTo>
                  <a:lnTo>
                    <a:pt x="208" y="146"/>
                  </a:lnTo>
                  <a:lnTo>
                    <a:pt x="151" y="205"/>
                  </a:lnTo>
                  <a:lnTo>
                    <a:pt x="0" y="60"/>
                  </a:lnTo>
                  <a:lnTo>
                    <a:pt x="57" y="0"/>
                  </a:lnTo>
                </a:path>
              </a:pathLst>
            </a:custGeom>
            <a:noFill/>
            <a:ln w="7938">
              <a:solidFill>
                <a:srgbClr val="000000"/>
              </a:solidFill>
              <a:round/>
              <a:headEnd/>
              <a:tailEnd/>
            </a:ln>
          </p:spPr>
          <p:txBody>
            <a:bodyPr/>
            <a:lstStyle/>
            <a:p>
              <a:endParaRPr lang="en-US"/>
            </a:p>
          </p:txBody>
        </p:sp>
        <p:sp>
          <p:nvSpPr>
            <p:cNvPr id="19" name="Freeform 10"/>
            <p:cNvSpPr>
              <a:spLocks/>
            </p:cNvSpPr>
            <p:nvPr/>
          </p:nvSpPr>
          <p:spPr bwMode="auto">
            <a:xfrm>
              <a:off x="1894" y="2698"/>
              <a:ext cx="219" cy="175"/>
            </a:xfrm>
            <a:custGeom>
              <a:avLst/>
              <a:gdLst>
                <a:gd name="T0" fmla="*/ 128 w 208"/>
                <a:gd name="T1" fmla="*/ 0 h 205"/>
                <a:gd name="T2" fmla="*/ 479 w 208"/>
                <a:gd name="T3" fmla="*/ 12 h 205"/>
                <a:gd name="T4" fmla="*/ 343 w 208"/>
                <a:gd name="T5" fmla="*/ 16 h 205"/>
                <a:gd name="T6" fmla="*/ 0 w 208"/>
                <a:gd name="T7" fmla="*/ 5 h 205"/>
                <a:gd name="T8" fmla="*/ 128 w 208"/>
                <a:gd name="T9" fmla="*/ 0 h 205"/>
                <a:gd name="T10" fmla="*/ 128 w 208"/>
                <a:gd name="T11" fmla="*/ 0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7" y="0"/>
                  </a:moveTo>
                  <a:lnTo>
                    <a:pt x="208" y="146"/>
                  </a:lnTo>
                  <a:lnTo>
                    <a:pt x="151" y="205"/>
                  </a:lnTo>
                  <a:lnTo>
                    <a:pt x="0" y="60"/>
                  </a:lnTo>
                  <a:lnTo>
                    <a:pt x="57" y="0"/>
                  </a:lnTo>
                  <a:close/>
                </a:path>
              </a:pathLst>
            </a:custGeom>
            <a:solidFill>
              <a:srgbClr val="CCFFFF"/>
            </a:solidFill>
            <a:ln w="9525">
              <a:noFill/>
              <a:round/>
              <a:headEnd/>
              <a:tailEnd/>
            </a:ln>
          </p:spPr>
          <p:txBody>
            <a:bodyPr/>
            <a:lstStyle/>
            <a:p>
              <a:endParaRPr lang="en-US"/>
            </a:p>
          </p:txBody>
        </p:sp>
        <p:sp>
          <p:nvSpPr>
            <p:cNvPr id="20" name="Freeform 11"/>
            <p:cNvSpPr>
              <a:spLocks/>
            </p:cNvSpPr>
            <p:nvPr/>
          </p:nvSpPr>
          <p:spPr bwMode="auto">
            <a:xfrm>
              <a:off x="1894" y="2698"/>
              <a:ext cx="219" cy="175"/>
            </a:xfrm>
            <a:custGeom>
              <a:avLst/>
              <a:gdLst>
                <a:gd name="T0" fmla="*/ 128 w 208"/>
                <a:gd name="T1" fmla="*/ 0 h 205"/>
                <a:gd name="T2" fmla="*/ 479 w 208"/>
                <a:gd name="T3" fmla="*/ 12 h 205"/>
                <a:gd name="T4" fmla="*/ 343 w 208"/>
                <a:gd name="T5" fmla="*/ 16 h 205"/>
                <a:gd name="T6" fmla="*/ 0 w 208"/>
                <a:gd name="T7" fmla="*/ 5 h 205"/>
                <a:gd name="T8" fmla="*/ 128 w 208"/>
                <a:gd name="T9" fmla="*/ 0 h 205"/>
                <a:gd name="T10" fmla="*/ 128 w 208"/>
                <a:gd name="T11" fmla="*/ 0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7" y="0"/>
                  </a:moveTo>
                  <a:lnTo>
                    <a:pt x="208" y="146"/>
                  </a:lnTo>
                  <a:lnTo>
                    <a:pt x="151" y="205"/>
                  </a:lnTo>
                  <a:lnTo>
                    <a:pt x="0" y="60"/>
                  </a:lnTo>
                  <a:lnTo>
                    <a:pt x="57" y="0"/>
                  </a:lnTo>
                </a:path>
              </a:pathLst>
            </a:custGeom>
            <a:noFill/>
            <a:ln w="7938">
              <a:solidFill>
                <a:srgbClr val="000000"/>
              </a:solidFill>
              <a:round/>
              <a:headEnd/>
              <a:tailEnd/>
            </a:ln>
          </p:spPr>
          <p:txBody>
            <a:bodyPr/>
            <a:lstStyle/>
            <a:p>
              <a:endParaRPr lang="en-US"/>
            </a:p>
          </p:txBody>
        </p:sp>
        <p:sp>
          <p:nvSpPr>
            <p:cNvPr id="21" name="Freeform 12"/>
            <p:cNvSpPr>
              <a:spLocks/>
            </p:cNvSpPr>
            <p:nvPr/>
          </p:nvSpPr>
          <p:spPr bwMode="auto">
            <a:xfrm>
              <a:off x="1251" y="2448"/>
              <a:ext cx="442" cy="356"/>
            </a:xfrm>
            <a:custGeom>
              <a:avLst/>
              <a:gdLst>
                <a:gd name="T0" fmla="*/ 0 w 421"/>
                <a:gd name="T1" fmla="*/ 0 h 419"/>
                <a:gd name="T2" fmla="*/ 914 w 421"/>
                <a:gd name="T3" fmla="*/ 0 h 419"/>
                <a:gd name="T4" fmla="*/ 914 w 421"/>
                <a:gd name="T5" fmla="*/ 31 h 419"/>
                <a:gd name="T6" fmla="*/ 0 w 421"/>
                <a:gd name="T7" fmla="*/ 31 h 419"/>
                <a:gd name="T8" fmla="*/ 0 w 421"/>
                <a:gd name="T9" fmla="*/ 0 h 419"/>
                <a:gd name="T10" fmla="*/ 0 w 421"/>
                <a:gd name="T11" fmla="*/ 0 h 419"/>
                <a:gd name="T12" fmla="*/ 0 60000 65536"/>
                <a:gd name="T13" fmla="*/ 0 60000 65536"/>
                <a:gd name="T14" fmla="*/ 0 60000 65536"/>
                <a:gd name="T15" fmla="*/ 0 60000 65536"/>
                <a:gd name="T16" fmla="*/ 0 60000 65536"/>
                <a:gd name="T17" fmla="*/ 0 60000 65536"/>
                <a:gd name="T18" fmla="*/ 0 w 421"/>
                <a:gd name="T19" fmla="*/ 0 h 419"/>
                <a:gd name="T20" fmla="*/ 421 w 421"/>
                <a:gd name="T21" fmla="*/ 419 h 419"/>
              </a:gdLst>
              <a:ahLst/>
              <a:cxnLst>
                <a:cxn ang="T12">
                  <a:pos x="T0" y="T1"/>
                </a:cxn>
                <a:cxn ang="T13">
                  <a:pos x="T2" y="T3"/>
                </a:cxn>
                <a:cxn ang="T14">
                  <a:pos x="T4" y="T5"/>
                </a:cxn>
                <a:cxn ang="T15">
                  <a:pos x="T6" y="T7"/>
                </a:cxn>
                <a:cxn ang="T16">
                  <a:pos x="T8" y="T9"/>
                </a:cxn>
                <a:cxn ang="T17">
                  <a:pos x="T10" y="T11"/>
                </a:cxn>
              </a:cxnLst>
              <a:rect l="T18" t="T19" r="T20" b="T21"/>
              <a:pathLst>
                <a:path w="421" h="419">
                  <a:moveTo>
                    <a:pt x="0" y="0"/>
                  </a:moveTo>
                  <a:lnTo>
                    <a:pt x="421" y="0"/>
                  </a:lnTo>
                  <a:lnTo>
                    <a:pt x="421" y="419"/>
                  </a:lnTo>
                  <a:lnTo>
                    <a:pt x="0" y="419"/>
                  </a:lnTo>
                  <a:lnTo>
                    <a:pt x="0" y="0"/>
                  </a:lnTo>
                </a:path>
              </a:pathLst>
            </a:custGeom>
            <a:noFill/>
            <a:ln w="7938">
              <a:solidFill>
                <a:srgbClr val="000000"/>
              </a:solidFill>
              <a:round/>
              <a:headEnd/>
              <a:tailEnd/>
            </a:ln>
          </p:spPr>
          <p:txBody>
            <a:bodyPr/>
            <a:lstStyle/>
            <a:p>
              <a:endParaRPr lang="en-US"/>
            </a:p>
          </p:txBody>
        </p:sp>
        <p:sp>
          <p:nvSpPr>
            <p:cNvPr id="22" name="Freeform 13"/>
            <p:cNvSpPr>
              <a:spLocks/>
            </p:cNvSpPr>
            <p:nvPr/>
          </p:nvSpPr>
          <p:spPr bwMode="auto">
            <a:xfrm>
              <a:off x="1248" y="2970"/>
              <a:ext cx="453" cy="400"/>
            </a:xfrm>
            <a:custGeom>
              <a:avLst/>
              <a:gdLst>
                <a:gd name="T0" fmla="*/ 0 w 421"/>
                <a:gd name="T1" fmla="*/ 0 h 421"/>
                <a:gd name="T2" fmla="*/ 1359 w 421"/>
                <a:gd name="T3" fmla="*/ 3 h 421"/>
                <a:gd name="T4" fmla="*/ 1359 w 421"/>
                <a:gd name="T5" fmla="*/ 186 h 421"/>
                <a:gd name="T6" fmla="*/ 0 w 421"/>
                <a:gd name="T7" fmla="*/ 186 h 421"/>
                <a:gd name="T8" fmla="*/ 0 w 421"/>
                <a:gd name="T9" fmla="*/ 3 h 421"/>
                <a:gd name="T10" fmla="*/ 0 w 421"/>
                <a:gd name="T11" fmla="*/ 3 h 421"/>
                <a:gd name="T12" fmla="*/ 0 60000 65536"/>
                <a:gd name="T13" fmla="*/ 0 60000 65536"/>
                <a:gd name="T14" fmla="*/ 0 60000 65536"/>
                <a:gd name="T15" fmla="*/ 0 60000 65536"/>
                <a:gd name="T16" fmla="*/ 0 60000 65536"/>
                <a:gd name="T17" fmla="*/ 0 60000 65536"/>
                <a:gd name="T18" fmla="*/ 0 w 421"/>
                <a:gd name="T19" fmla="*/ 0 h 421"/>
                <a:gd name="T20" fmla="*/ 421 w 421"/>
                <a:gd name="T21" fmla="*/ 421 h 421"/>
              </a:gdLst>
              <a:ahLst/>
              <a:cxnLst>
                <a:cxn ang="T12">
                  <a:pos x="T0" y="T1"/>
                </a:cxn>
                <a:cxn ang="T13">
                  <a:pos x="T2" y="T3"/>
                </a:cxn>
                <a:cxn ang="T14">
                  <a:pos x="T4" y="T5"/>
                </a:cxn>
                <a:cxn ang="T15">
                  <a:pos x="T6" y="T7"/>
                </a:cxn>
                <a:cxn ang="T16">
                  <a:pos x="T8" y="T9"/>
                </a:cxn>
                <a:cxn ang="T17">
                  <a:pos x="T10" y="T11"/>
                </a:cxn>
              </a:cxnLst>
              <a:rect l="T18" t="T19" r="T20" b="T21"/>
              <a:pathLst>
                <a:path w="421" h="421">
                  <a:moveTo>
                    <a:pt x="0" y="0"/>
                  </a:moveTo>
                  <a:lnTo>
                    <a:pt x="421" y="3"/>
                  </a:lnTo>
                  <a:lnTo>
                    <a:pt x="421" y="421"/>
                  </a:lnTo>
                  <a:lnTo>
                    <a:pt x="0" y="421"/>
                  </a:lnTo>
                  <a:lnTo>
                    <a:pt x="0" y="3"/>
                  </a:lnTo>
                </a:path>
              </a:pathLst>
            </a:custGeom>
            <a:noFill/>
            <a:ln w="7938">
              <a:solidFill>
                <a:srgbClr val="000000"/>
              </a:solidFill>
              <a:round/>
              <a:headEnd/>
              <a:tailEnd/>
            </a:ln>
          </p:spPr>
          <p:txBody>
            <a:bodyPr/>
            <a:lstStyle/>
            <a:p>
              <a:endParaRPr lang="en-US"/>
            </a:p>
          </p:txBody>
        </p:sp>
        <p:sp>
          <p:nvSpPr>
            <p:cNvPr id="23" name="Freeform 14"/>
            <p:cNvSpPr>
              <a:spLocks/>
            </p:cNvSpPr>
            <p:nvPr/>
          </p:nvSpPr>
          <p:spPr bwMode="auto">
            <a:xfrm>
              <a:off x="1251" y="3578"/>
              <a:ext cx="442" cy="358"/>
            </a:xfrm>
            <a:custGeom>
              <a:avLst/>
              <a:gdLst>
                <a:gd name="T0" fmla="*/ 0 w 421"/>
                <a:gd name="T1" fmla="*/ 0 h 421"/>
                <a:gd name="T2" fmla="*/ 914 w 421"/>
                <a:gd name="T3" fmla="*/ 0 h 421"/>
                <a:gd name="T4" fmla="*/ 914 w 421"/>
                <a:gd name="T5" fmla="*/ 31 h 421"/>
                <a:gd name="T6" fmla="*/ 0 w 421"/>
                <a:gd name="T7" fmla="*/ 31 h 421"/>
                <a:gd name="T8" fmla="*/ 0 w 421"/>
                <a:gd name="T9" fmla="*/ 0 h 421"/>
                <a:gd name="T10" fmla="*/ 0 w 421"/>
                <a:gd name="T11" fmla="*/ 0 h 421"/>
                <a:gd name="T12" fmla="*/ 0 60000 65536"/>
                <a:gd name="T13" fmla="*/ 0 60000 65536"/>
                <a:gd name="T14" fmla="*/ 0 60000 65536"/>
                <a:gd name="T15" fmla="*/ 0 60000 65536"/>
                <a:gd name="T16" fmla="*/ 0 60000 65536"/>
                <a:gd name="T17" fmla="*/ 0 60000 65536"/>
                <a:gd name="T18" fmla="*/ 0 w 421"/>
                <a:gd name="T19" fmla="*/ 0 h 421"/>
                <a:gd name="T20" fmla="*/ 421 w 421"/>
                <a:gd name="T21" fmla="*/ 421 h 421"/>
              </a:gdLst>
              <a:ahLst/>
              <a:cxnLst>
                <a:cxn ang="T12">
                  <a:pos x="T0" y="T1"/>
                </a:cxn>
                <a:cxn ang="T13">
                  <a:pos x="T2" y="T3"/>
                </a:cxn>
                <a:cxn ang="T14">
                  <a:pos x="T4" y="T5"/>
                </a:cxn>
                <a:cxn ang="T15">
                  <a:pos x="T6" y="T7"/>
                </a:cxn>
                <a:cxn ang="T16">
                  <a:pos x="T8" y="T9"/>
                </a:cxn>
                <a:cxn ang="T17">
                  <a:pos x="T10" y="T11"/>
                </a:cxn>
              </a:cxnLst>
              <a:rect l="T18" t="T19" r="T20" b="T21"/>
              <a:pathLst>
                <a:path w="421" h="421">
                  <a:moveTo>
                    <a:pt x="0" y="0"/>
                  </a:moveTo>
                  <a:lnTo>
                    <a:pt x="421" y="0"/>
                  </a:lnTo>
                  <a:lnTo>
                    <a:pt x="421" y="421"/>
                  </a:lnTo>
                  <a:lnTo>
                    <a:pt x="0" y="421"/>
                  </a:lnTo>
                  <a:lnTo>
                    <a:pt x="0" y="0"/>
                  </a:lnTo>
                </a:path>
              </a:pathLst>
            </a:custGeom>
            <a:noFill/>
            <a:ln w="7938">
              <a:solidFill>
                <a:srgbClr val="000000"/>
              </a:solidFill>
              <a:round/>
              <a:headEnd/>
              <a:tailEnd/>
            </a:ln>
          </p:spPr>
          <p:txBody>
            <a:bodyPr/>
            <a:lstStyle/>
            <a:p>
              <a:endParaRPr lang="en-US"/>
            </a:p>
          </p:txBody>
        </p:sp>
        <p:sp>
          <p:nvSpPr>
            <p:cNvPr id="24" name="Freeform 15"/>
            <p:cNvSpPr>
              <a:spLocks/>
            </p:cNvSpPr>
            <p:nvPr/>
          </p:nvSpPr>
          <p:spPr bwMode="auto">
            <a:xfrm>
              <a:off x="3909" y="2986"/>
              <a:ext cx="453" cy="399"/>
            </a:xfrm>
            <a:custGeom>
              <a:avLst/>
              <a:gdLst>
                <a:gd name="T0" fmla="*/ 0 w 421"/>
                <a:gd name="T1" fmla="*/ 0 h 421"/>
                <a:gd name="T2" fmla="*/ 1359 w 421"/>
                <a:gd name="T3" fmla="*/ 3 h 421"/>
                <a:gd name="T4" fmla="*/ 1359 w 421"/>
                <a:gd name="T5" fmla="*/ 178 h 421"/>
                <a:gd name="T6" fmla="*/ 3 w 421"/>
                <a:gd name="T7" fmla="*/ 178 h 421"/>
                <a:gd name="T8" fmla="*/ 3 w 421"/>
                <a:gd name="T9" fmla="*/ 3 h 421"/>
                <a:gd name="T10" fmla="*/ 3 w 421"/>
                <a:gd name="T11" fmla="*/ 3 h 421"/>
                <a:gd name="T12" fmla="*/ 0 60000 65536"/>
                <a:gd name="T13" fmla="*/ 0 60000 65536"/>
                <a:gd name="T14" fmla="*/ 0 60000 65536"/>
                <a:gd name="T15" fmla="*/ 0 60000 65536"/>
                <a:gd name="T16" fmla="*/ 0 60000 65536"/>
                <a:gd name="T17" fmla="*/ 0 60000 65536"/>
                <a:gd name="T18" fmla="*/ 0 w 421"/>
                <a:gd name="T19" fmla="*/ 0 h 421"/>
                <a:gd name="T20" fmla="*/ 421 w 421"/>
                <a:gd name="T21" fmla="*/ 421 h 421"/>
              </a:gdLst>
              <a:ahLst/>
              <a:cxnLst>
                <a:cxn ang="T12">
                  <a:pos x="T0" y="T1"/>
                </a:cxn>
                <a:cxn ang="T13">
                  <a:pos x="T2" y="T3"/>
                </a:cxn>
                <a:cxn ang="T14">
                  <a:pos x="T4" y="T5"/>
                </a:cxn>
                <a:cxn ang="T15">
                  <a:pos x="T6" y="T7"/>
                </a:cxn>
                <a:cxn ang="T16">
                  <a:pos x="T8" y="T9"/>
                </a:cxn>
                <a:cxn ang="T17">
                  <a:pos x="T10" y="T11"/>
                </a:cxn>
              </a:cxnLst>
              <a:rect l="T18" t="T19" r="T20" b="T21"/>
              <a:pathLst>
                <a:path w="421" h="421">
                  <a:moveTo>
                    <a:pt x="0" y="0"/>
                  </a:moveTo>
                  <a:lnTo>
                    <a:pt x="421" y="3"/>
                  </a:lnTo>
                  <a:lnTo>
                    <a:pt x="421" y="421"/>
                  </a:lnTo>
                  <a:lnTo>
                    <a:pt x="3" y="421"/>
                  </a:lnTo>
                  <a:lnTo>
                    <a:pt x="3" y="3"/>
                  </a:lnTo>
                </a:path>
              </a:pathLst>
            </a:custGeom>
            <a:noFill/>
            <a:ln w="7938">
              <a:solidFill>
                <a:srgbClr val="000000"/>
              </a:solidFill>
              <a:round/>
              <a:headEnd/>
              <a:tailEnd/>
            </a:ln>
          </p:spPr>
          <p:txBody>
            <a:bodyPr/>
            <a:lstStyle/>
            <a:p>
              <a:endParaRPr lang="en-US"/>
            </a:p>
          </p:txBody>
        </p:sp>
        <p:sp>
          <p:nvSpPr>
            <p:cNvPr id="25" name="Freeform 16"/>
            <p:cNvSpPr>
              <a:spLocks/>
            </p:cNvSpPr>
            <p:nvPr/>
          </p:nvSpPr>
          <p:spPr bwMode="auto">
            <a:xfrm>
              <a:off x="2246" y="3178"/>
              <a:ext cx="63" cy="29"/>
            </a:xfrm>
            <a:custGeom>
              <a:avLst/>
              <a:gdLst>
                <a:gd name="T0" fmla="*/ 0 w 60"/>
                <a:gd name="T1" fmla="*/ 3 h 34"/>
                <a:gd name="T2" fmla="*/ 130 w 60"/>
                <a:gd name="T3" fmla="*/ 3 h 34"/>
                <a:gd name="T4" fmla="*/ 0 w 60"/>
                <a:gd name="T5" fmla="*/ 0 h 34"/>
                <a:gd name="T6" fmla="*/ 0 w 60"/>
                <a:gd name="T7" fmla="*/ 3 h 34"/>
                <a:gd name="T8" fmla="*/ 0 w 60"/>
                <a:gd name="T9" fmla="*/ 3 h 34"/>
                <a:gd name="T10" fmla="*/ 0 w 60"/>
                <a:gd name="T11" fmla="*/ 3 h 34"/>
                <a:gd name="T12" fmla="*/ 0 60000 65536"/>
                <a:gd name="T13" fmla="*/ 0 60000 65536"/>
                <a:gd name="T14" fmla="*/ 0 60000 65536"/>
                <a:gd name="T15" fmla="*/ 0 60000 65536"/>
                <a:gd name="T16" fmla="*/ 0 60000 65536"/>
                <a:gd name="T17" fmla="*/ 0 60000 65536"/>
                <a:gd name="T18" fmla="*/ 0 w 60"/>
                <a:gd name="T19" fmla="*/ 0 h 34"/>
                <a:gd name="T20" fmla="*/ 60 w 60"/>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60" h="34">
                  <a:moveTo>
                    <a:pt x="0" y="31"/>
                  </a:moveTo>
                  <a:lnTo>
                    <a:pt x="60" y="16"/>
                  </a:lnTo>
                  <a:lnTo>
                    <a:pt x="0" y="0"/>
                  </a:lnTo>
                  <a:lnTo>
                    <a:pt x="0" y="34"/>
                  </a:lnTo>
                  <a:lnTo>
                    <a:pt x="0" y="31"/>
                  </a:lnTo>
                  <a:close/>
                </a:path>
              </a:pathLst>
            </a:custGeom>
            <a:solidFill>
              <a:srgbClr val="000000"/>
            </a:solidFill>
            <a:ln w="9525">
              <a:noFill/>
              <a:round/>
              <a:headEnd/>
              <a:tailEnd/>
            </a:ln>
          </p:spPr>
          <p:txBody>
            <a:bodyPr/>
            <a:lstStyle/>
            <a:p>
              <a:endParaRPr lang="en-US"/>
            </a:p>
          </p:txBody>
        </p:sp>
        <p:sp>
          <p:nvSpPr>
            <p:cNvPr id="26" name="Line 17"/>
            <p:cNvSpPr>
              <a:spLocks noChangeShapeType="1"/>
            </p:cNvSpPr>
            <p:nvPr/>
          </p:nvSpPr>
          <p:spPr bwMode="auto">
            <a:xfrm>
              <a:off x="1690" y="3192"/>
              <a:ext cx="581" cy="0"/>
            </a:xfrm>
            <a:prstGeom prst="line">
              <a:avLst/>
            </a:prstGeom>
            <a:noFill/>
            <a:ln w="7938">
              <a:solidFill>
                <a:srgbClr val="000000"/>
              </a:solidFill>
              <a:round/>
              <a:headEnd/>
              <a:tailEnd/>
            </a:ln>
          </p:spPr>
          <p:txBody>
            <a:bodyPr/>
            <a:lstStyle/>
            <a:p>
              <a:endParaRPr lang="en-US"/>
            </a:p>
          </p:txBody>
        </p:sp>
        <p:sp>
          <p:nvSpPr>
            <p:cNvPr id="27" name="Freeform 18"/>
            <p:cNvSpPr>
              <a:spLocks/>
            </p:cNvSpPr>
            <p:nvPr/>
          </p:nvSpPr>
          <p:spPr bwMode="auto">
            <a:xfrm>
              <a:off x="2241" y="3054"/>
              <a:ext cx="57" cy="44"/>
            </a:xfrm>
            <a:custGeom>
              <a:avLst/>
              <a:gdLst>
                <a:gd name="T0" fmla="*/ 0 w 55"/>
                <a:gd name="T1" fmla="*/ 3 h 52"/>
                <a:gd name="T2" fmla="*/ 96 w 55"/>
                <a:gd name="T3" fmla="*/ 3 h 52"/>
                <a:gd name="T4" fmla="*/ 39 w 55"/>
                <a:gd name="T5" fmla="*/ 0 h 52"/>
                <a:gd name="T6" fmla="*/ 0 w 55"/>
                <a:gd name="T7" fmla="*/ 3 h 52"/>
                <a:gd name="T8" fmla="*/ 0 w 55"/>
                <a:gd name="T9" fmla="*/ 3 h 52"/>
                <a:gd name="T10" fmla="*/ 0 w 55"/>
                <a:gd name="T11" fmla="*/ 3 h 52"/>
                <a:gd name="T12" fmla="*/ 0 60000 65536"/>
                <a:gd name="T13" fmla="*/ 0 60000 65536"/>
                <a:gd name="T14" fmla="*/ 0 60000 65536"/>
                <a:gd name="T15" fmla="*/ 0 60000 65536"/>
                <a:gd name="T16" fmla="*/ 0 60000 65536"/>
                <a:gd name="T17" fmla="*/ 0 60000 65536"/>
                <a:gd name="T18" fmla="*/ 0 w 55"/>
                <a:gd name="T19" fmla="*/ 0 h 52"/>
                <a:gd name="T20" fmla="*/ 55 w 55"/>
                <a:gd name="T21" fmla="*/ 52 h 52"/>
              </a:gdLst>
              <a:ahLst/>
              <a:cxnLst>
                <a:cxn ang="T12">
                  <a:pos x="T0" y="T1"/>
                </a:cxn>
                <a:cxn ang="T13">
                  <a:pos x="T2" y="T3"/>
                </a:cxn>
                <a:cxn ang="T14">
                  <a:pos x="T4" y="T5"/>
                </a:cxn>
                <a:cxn ang="T15">
                  <a:pos x="T6" y="T7"/>
                </a:cxn>
                <a:cxn ang="T16">
                  <a:pos x="T8" y="T9"/>
                </a:cxn>
                <a:cxn ang="T17">
                  <a:pos x="T10" y="T11"/>
                </a:cxn>
              </a:cxnLst>
              <a:rect l="T18" t="T19" r="T20" b="T21"/>
              <a:pathLst>
                <a:path w="55" h="52">
                  <a:moveTo>
                    <a:pt x="0" y="21"/>
                  </a:moveTo>
                  <a:lnTo>
                    <a:pt x="55" y="52"/>
                  </a:lnTo>
                  <a:lnTo>
                    <a:pt x="23" y="0"/>
                  </a:lnTo>
                  <a:lnTo>
                    <a:pt x="0" y="24"/>
                  </a:lnTo>
                  <a:lnTo>
                    <a:pt x="0" y="21"/>
                  </a:lnTo>
                  <a:close/>
                </a:path>
              </a:pathLst>
            </a:custGeom>
            <a:solidFill>
              <a:srgbClr val="000000"/>
            </a:solidFill>
            <a:ln w="9525">
              <a:noFill/>
              <a:round/>
              <a:headEnd/>
              <a:tailEnd/>
            </a:ln>
          </p:spPr>
          <p:txBody>
            <a:bodyPr/>
            <a:lstStyle/>
            <a:p>
              <a:endParaRPr lang="en-US"/>
            </a:p>
          </p:txBody>
        </p:sp>
        <p:sp>
          <p:nvSpPr>
            <p:cNvPr id="28" name="Line 19"/>
            <p:cNvSpPr>
              <a:spLocks noChangeShapeType="1"/>
            </p:cNvSpPr>
            <p:nvPr/>
          </p:nvSpPr>
          <p:spPr bwMode="auto">
            <a:xfrm>
              <a:off x="1690" y="2625"/>
              <a:ext cx="581" cy="451"/>
            </a:xfrm>
            <a:prstGeom prst="line">
              <a:avLst/>
            </a:prstGeom>
            <a:noFill/>
            <a:ln w="7938">
              <a:solidFill>
                <a:srgbClr val="000000"/>
              </a:solidFill>
              <a:round/>
              <a:headEnd/>
              <a:tailEnd/>
            </a:ln>
          </p:spPr>
          <p:txBody>
            <a:bodyPr/>
            <a:lstStyle/>
            <a:p>
              <a:endParaRPr lang="en-US"/>
            </a:p>
          </p:txBody>
        </p:sp>
        <p:sp>
          <p:nvSpPr>
            <p:cNvPr id="29" name="Freeform 20"/>
            <p:cNvSpPr>
              <a:spLocks/>
            </p:cNvSpPr>
            <p:nvPr/>
          </p:nvSpPr>
          <p:spPr bwMode="auto">
            <a:xfrm>
              <a:off x="2241" y="3286"/>
              <a:ext cx="57" cy="47"/>
            </a:xfrm>
            <a:custGeom>
              <a:avLst/>
              <a:gdLst>
                <a:gd name="T0" fmla="*/ 37 w 55"/>
                <a:gd name="T1" fmla="*/ 4 h 55"/>
                <a:gd name="T2" fmla="*/ 96 w 55"/>
                <a:gd name="T3" fmla="*/ 0 h 55"/>
                <a:gd name="T4" fmla="*/ 0 w 55"/>
                <a:gd name="T5" fmla="*/ 3 h 55"/>
                <a:gd name="T6" fmla="*/ 37 w 55"/>
                <a:gd name="T7" fmla="*/ 4 h 55"/>
                <a:gd name="T8" fmla="*/ 37 w 55"/>
                <a:gd name="T9" fmla="*/ 4 h 55"/>
                <a:gd name="T10" fmla="*/ 37 w 55"/>
                <a:gd name="T11" fmla="*/ 4 h 55"/>
                <a:gd name="T12" fmla="*/ 0 60000 65536"/>
                <a:gd name="T13" fmla="*/ 0 60000 65536"/>
                <a:gd name="T14" fmla="*/ 0 60000 65536"/>
                <a:gd name="T15" fmla="*/ 0 60000 65536"/>
                <a:gd name="T16" fmla="*/ 0 60000 65536"/>
                <a:gd name="T17" fmla="*/ 0 60000 65536"/>
                <a:gd name="T18" fmla="*/ 0 w 55"/>
                <a:gd name="T19" fmla="*/ 0 h 55"/>
                <a:gd name="T20" fmla="*/ 55 w 55"/>
                <a:gd name="T21" fmla="*/ 55 h 55"/>
              </a:gdLst>
              <a:ahLst/>
              <a:cxnLst>
                <a:cxn ang="T12">
                  <a:pos x="T0" y="T1"/>
                </a:cxn>
                <a:cxn ang="T13">
                  <a:pos x="T2" y="T3"/>
                </a:cxn>
                <a:cxn ang="T14">
                  <a:pos x="T4" y="T5"/>
                </a:cxn>
                <a:cxn ang="T15">
                  <a:pos x="T6" y="T7"/>
                </a:cxn>
                <a:cxn ang="T16">
                  <a:pos x="T8" y="T9"/>
                </a:cxn>
                <a:cxn ang="T17">
                  <a:pos x="T10" y="T11"/>
                </a:cxn>
              </a:cxnLst>
              <a:rect l="T18" t="T19" r="T20" b="T21"/>
              <a:pathLst>
                <a:path w="55" h="55">
                  <a:moveTo>
                    <a:pt x="21" y="52"/>
                  </a:moveTo>
                  <a:lnTo>
                    <a:pt x="55" y="0"/>
                  </a:lnTo>
                  <a:lnTo>
                    <a:pt x="0" y="31"/>
                  </a:lnTo>
                  <a:lnTo>
                    <a:pt x="21" y="55"/>
                  </a:lnTo>
                  <a:lnTo>
                    <a:pt x="21" y="52"/>
                  </a:lnTo>
                  <a:close/>
                </a:path>
              </a:pathLst>
            </a:custGeom>
            <a:solidFill>
              <a:srgbClr val="000000"/>
            </a:solidFill>
            <a:ln w="9525">
              <a:noFill/>
              <a:round/>
              <a:headEnd/>
              <a:tailEnd/>
            </a:ln>
          </p:spPr>
          <p:txBody>
            <a:bodyPr/>
            <a:lstStyle/>
            <a:p>
              <a:endParaRPr lang="en-US"/>
            </a:p>
          </p:txBody>
        </p:sp>
        <p:sp>
          <p:nvSpPr>
            <p:cNvPr id="30" name="Line 21"/>
            <p:cNvSpPr>
              <a:spLocks noChangeShapeType="1"/>
            </p:cNvSpPr>
            <p:nvPr/>
          </p:nvSpPr>
          <p:spPr bwMode="auto">
            <a:xfrm flipV="1">
              <a:off x="1690" y="3311"/>
              <a:ext cx="578" cy="446"/>
            </a:xfrm>
            <a:prstGeom prst="line">
              <a:avLst/>
            </a:prstGeom>
            <a:noFill/>
            <a:ln w="7938">
              <a:solidFill>
                <a:srgbClr val="000000"/>
              </a:solidFill>
              <a:round/>
              <a:headEnd/>
              <a:tailEnd/>
            </a:ln>
          </p:spPr>
          <p:txBody>
            <a:bodyPr/>
            <a:lstStyle/>
            <a:p>
              <a:endParaRPr lang="en-US"/>
            </a:p>
          </p:txBody>
        </p:sp>
        <p:sp>
          <p:nvSpPr>
            <p:cNvPr id="31" name="Freeform 22"/>
            <p:cNvSpPr>
              <a:spLocks/>
            </p:cNvSpPr>
            <p:nvPr/>
          </p:nvSpPr>
          <p:spPr bwMode="auto">
            <a:xfrm>
              <a:off x="3857" y="3178"/>
              <a:ext cx="63" cy="29"/>
            </a:xfrm>
            <a:custGeom>
              <a:avLst/>
              <a:gdLst>
                <a:gd name="T0" fmla="*/ 0 w 60"/>
                <a:gd name="T1" fmla="*/ 3 h 34"/>
                <a:gd name="T2" fmla="*/ 130 w 60"/>
                <a:gd name="T3" fmla="*/ 3 h 34"/>
                <a:gd name="T4" fmla="*/ 3 w 60"/>
                <a:gd name="T5" fmla="*/ 0 h 34"/>
                <a:gd name="T6" fmla="*/ 3 w 60"/>
                <a:gd name="T7" fmla="*/ 3 h 34"/>
                <a:gd name="T8" fmla="*/ 3 w 60"/>
                <a:gd name="T9" fmla="*/ 3 h 34"/>
                <a:gd name="T10" fmla="*/ 0 w 60"/>
                <a:gd name="T11" fmla="*/ 3 h 34"/>
                <a:gd name="T12" fmla="*/ 0 60000 65536"/>
                <a:gd name="T13" fmla="*/ 0 60000 65536"/>
                <a:gd name="T14" fmla="*/ 0 60000 65536"/>
                <a:gd name="T15" fmla="*/ 0 60000 65536"/>
                <a:gd name="T16" fmla="*/ 0 60000 65536"/>
                <a:gd name="T17" fmla="*/ 0 60000 65536"/>
                <a:gd name="T18" fmla="*/ 0 w 60"/>
                <a:gd name="T19" fmla="*/ 0 h 34"/>
                <a:gd name="T20" fmla="*/ 60 w 60"/>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60" h="34">
                  <a:moveTo>
                    <a:pt x="0" y="31"/>
                  </a:moveTo>
                  <a:lnTo>
                    <a:pt x="60" y="16"/>
                  </a:lnTo>
                  <a:lnTo>
                    <a:pt x="3" y="0"/>
                  </a:lnTo>
                  <a:lnTo>
                    <a:pt x="3" y="34"/>
                  </a:lnTo>
                  <a:lnTo>
                    <a:pt x="0" y="31"/>
                  </a:lnTo>
                  <a:close/>
                </a:path>
              </a:pathLst>
            </a:custGeom>
            <a:solidFill>
              <a:srgbClr val="000000"/>
            </a:solidFill>
            <a:ln w="9525">
              <a:noFill/>
              <a:round/>
              <a:headEnd/>
              <a:tailEnd/>
            </a:ln>
          </p:spPr>
          <p:txBody>
            <a:bodyPr/>
            <a:lstStyle/>
            <a:p>
              <a:endParaRPr lang="en-US"/>
            </a:p>
          </p:txBody>
        </p:sp>
        <p:sp>
          <p:nvSpPr>
            <p:cNvPr id="32" name="Line 23"/>
            <p:cNvSpPr>
              <a:spLocks noChangeShapeType="1"/>
            </p:cNvSpPr>
            <p:nvPr/>
          </p:nvSpPr>
          <p:spPr bwMode="auto">
            <a:xfrm>
              <a:off x="2789" y="3192"/>
              <a:ext cx="1093" cy="0"/>
            </a:xfrm>
            <a:prstGeom prst="line">
              <a:avLst/>
            </a:prstGeom>
            <a:noFill/>
            <a:ln w="7938">
              <a:solidFill>
                <a:srgbClr val="000000"/>
              </a:solidFill>
              <a:round/>
              <a:headEnd/>
              <a:tailEnd/>
            </a:ln>
          </p:spPr>
          <p:txBody>
            <a:bodyPr/>
            <a:lstStyle/>
            <a:p>
              <a:endParaRPr lang="en-US"/>
            </a:p>
          </p:txBody>
        </p:sp>
        <p:sp>
          <p:nvSpPr>
            <p:cNvPr id="33" name="Freeform 24"/>
            <p:cNvSpPr>
              <a:spLocks/>
            </p:cNvSpPr>
            <p:nvPr/>
          </p:nvSpPr>
          <p:spPr bwMode="auto">
            <a:xfrm>
              <a:off x="1720" y="3644"/>
              <a:ext cx="218" cy="175"/>
            </a:xfrm>
            <a:custGeom>
              <a:avLst/>
              <a:gdLst>
                <a:gd name="T0" fmla="*/ 115 w 208"/>
                <a:gd name="T1" fmla="*/ 16 h 205"/>
                <a:gd name="T2" fmla="*/ 440 w 208"/>
                <a:gd name="T3" fmla="*/ 5 h 205"/>
                <a:gd name="T4" fmla="*/ 320 w 208"/>
                <a:gd name="T5" fmla="*/ 0 h 205"/>
                <a:gd name="T6" fmla="*/ 0 w 208"/>
                <a:gd name="T7" fmla="*/ 12 h 205"/>
                <a:gd name="T8" fmla="*/ 121 w 208"/>
                <a:gd name="T9" fmla="*/ 16 h 205"/>
                <a:gd name="T10" fmla="*/ 121 w 208"/>
                <a:gd name="T11" fmla="*/ 16 h 205"/>
                <a:gd name="T12" fmla="*/ 115 w 208"/>
                <a:gd name="T13" fmla="*/ 16 h 205"/>
                <a:gd name="T14" fmla="*/ 0 60000 65536"/>
                <a:gd name="T15" fmla="*/ 0 60000 65536"/>
                <a:gd name="T16" fmla="*/ 0 60000 65536"/>
                <a:gd name="T17" fmla="*/ 0 60000 65536"/>
                <a:gd name="T18" fmla="*/ 0 60000 65536"/>
                <a:gd name="T19" fmla="*/ 0 60000 65536"/>
                <a:gd name="T20" fmla="*/ 0 60000 65536"/>
                <a:gd name="T21" fmla="*/ 0 w 208"/>
                <a:gd name="T22" fmla="*/ 0 h 205"/>
                <a:gd name="T23" fmla="*/ 208 w 208"/>
                <a:gd name="T24" fmla="*/ 205 h 2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8" h="205">
                  <a:moveTo>
                    <a:pt x="54" y="205"/>
                  </a:moveTo>
                  <a:lnTo>
                    <a:pt x="208" y="60"/>
                  </a:lnTo>
                  <a:lnTo>
                    <a:pt x="150" y="0"/>
                  </a:lnTo>
                  <a:lnTo>
                    <a:pt x="0" y="146"/>
                  </a:lnTo>
                  <a:lnTo>
                    <a:pt x="57" y="205"/>
                  </a:lnTo>
                  <a:lnTo>
                    <a:pt x="54" y="205"/>
                  </a:lnTo>
                  <a:close/>
                </a:path>
              </a:pathLst>
            </a:custGeom>
            <a:solidFill>
              <a:srgbClr val="00FFFF"/>
            </a:solidFill>
            <a:ln w="9525">
              <a:noFill/>
              <a:round/>
              <a:headEnd/>
              <a:tailEnd/>
            </a:ln>
          </p:spPr>
          <p:txBody>
            <a:bodyPr/>
            <a:lstStyle/>
            <a:p>
              <a:endParaRPr lang="en-US"/>
            </a:p>
          </p:txBody>
        </p:sp>
        <p:sp>
          <p:nvSpPr>
            <p:cNvPr id="34" name="Freeform 25"/>
            <p:cNvSpPr>
              <a:spLocks/>
            </p:cNvSpPr>
            <p:nvPr/>
          </p:nvSpPr>
          <p:spPr bwMode="auto">
            <a:xfrm>
              <a:off x="1720" y="3644"/>
              <a:ext cx="218" cy="175"/>
            </a:xfrm>
            <a:custGeom>
              <a:avLst/>
              <a:gdLst>
                <a:gd name="T0" fmla="*/ 115 w 208"/>
                <a:gd name="T1" fmla="*/ 16 h 205"/>
                <a:gd name="T2" fmla="*/ 440 w 208"/>
                <a:gd name="T3" fmla="*/ 5 h 205"/>
                <a:gd name="T4" fmla="*/ 320 w 208"/>
                <a:gd name="T5" fmla="*/ 0 h 205"/>
                <a:gd name="T6" fmla="*/ 0 w 208"/>
                <a:gd name="T7" fmla="*/ 12 h 205"/>
                <a:gd name="T8" fmla="*/ 121 w 208"/>
                <a:gd name="T9" fmla="*/ 16 h 205"/>
                <a:gd name="T10" fmla="*/ 121 w 208"/>
                <a:gd name="T11" fmla="*/ 16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4" y="205"/>
                  </a:moveTo>
                  <a:lnTo>
                    <a:pt x="208" y="60"/>
                  </a:lnTo>
                  <a:lnTo>
                    <a:pt x="150" y="0"/>
                  </a:lnTo>
                  <a:lnTo>
                    <a:pt x="0" y="146"/>
                  </a:lnTo>
                  <a:lnTo>
                    <a:pt x="57" y="205"/>
                  </a:lnTo>
                </a:path>
              </a:pathLst>
            </a:custGeom>
            <a:noFill/>
            <a:ln w="7938">
              <a:solidFill>
                <a:srgbClr val="000000"/>
              </a:solidFill>
              <a:round/>
              <a:headEnd/>
              <a:tailEnd/>
            </a:ln>
          </p:spPr>
          <p:txBody>
            <a:bodyPr/>
            <a:lstStyle/>
            <a:p>
              <a:endParaRPr lang="en-US"/>
            </a:p>
          </p:txBody>
        </p:sp>
        <p:sp>
          <p:nvSpPr>
            <p:cNvPr id="35" name="Freeform 26"/>
            <p:cNvSpPr>
              <a:spLocks/>
            </p:cNvSpPr>
            <p:nvPr/>
          </p:nvSpPr>
          <p:spPr bwMode="auto">
            <a:xfrm>
              <a:off x="1894" y="3507"/>
              <a:ext cx="219" cy="175"/>
            </a:xfrm>
            <a:custGeom>
              <a:avLst/>
              <a:gdLst>
                <a:gd name="T0" fmla="*/ 128 w 208"/>
                <a:gd name="T1" fmla="*/ 16 h 205"/>
                <a:gd name="T2" fmla="*/ 479 w 208"/>
                <a:gd name="T3" fmla="*/ 5 h 205"/>
                <a:gd name="T4" fmla="*/ 343 w 208"/>
                <a:gd name="T5" fmla="*/ 0 h 205"/>
                <a:gd name="T6" fmla="*/ 0 w 208"/>
                <a:gd name="T7" fmla="*/ 12 h 205"/>
                <a:gd name="T8" fmla="*/ 128 w 208"/>
                <a:gd name="T9" fmla="*/ 16 h 205"/>
                <a:gd name="T10" fmla="*/ 128 w 208"/>
                <a:gd name="T11" fmla="*/ 16 h 205"/>
                <a:gd name="T12" fmla="*/ 128 w 208"/>
                <a:gd name="T13" fmla="*/ 16 h 205"/>
                <a:gd name="T14" fmla="*/ 0 60000 65536"/>
                <a:gd name="T15" fmla="*/ 0 60000 65536"/>
                <a:gd name="T16" fmla="*/ 0 60000 65536"/>
                <a:gd name="T17" fmla="*/ 0 60000 65536"/>
                <a:gd name="T18" fmla="*/ 0 60000 65536"/>
                <a:gd name="T19" fmla="*/ 0 60000 65536"/>
                <a:gd name="T20" fmla="*/ 0 60000 65536"/>
                <a:gd name="T21" fmla="*/ 0 w 208"/>
                <a:gd name="T22" fmla="*/ 0 h 205"/>
                <a:gd name="T23" fmla="*/ 208 w 208"/>
                <a:gd name="T24" fmla="*/ 205 h 2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8" h="205">
                  <a:moveTo>
                    <a:pt x="57" y="203"/>
                  </a:moveTo>
                  <a:lnTo>
                    <a:pt x="208" y="60"/>
                  </a:lnTo>
                  <a:lnTo>
                    <a:pt x="151" y="0"/>
                  </a:lnTo>
                  <a:lnTo>
                    <a:pt x="0" y="146"/>
                  </a:lnTo>
                  <a:lnTo>
                    <a:pt x="57" y="205"/>
                  </a:lnTo>
                  <a:lnTo>
                    <a:pt x="57" y="203"/>
                  </a:lnTo>
                  <a:close/>
                </a:path>
              </a:pathLst>
            </a:custGeom>
            <a:solidFill>
              <a:srgbClr val="00FFFF"/>
            </a:solidFill>
            <a:ln w="9525">
              <a:noFill/>
              <a:round/>
              <a:headEnd/>
              <a:tailEnd/>
            </a:ln>
          </p:spPr>
          <p:txBody>
            <a:bodyPr/>
            <a:lstStyle/>
            <a:p>
              <a:endParaRPr lang="en-US"/>
            </a:p>
          </p:txBody>
        </p:sp>
        <p:sp>
          <p:nvSpPr>
            <p:cNvPr id="36" name="Freeform 27"/>
            <p:cNvSpPr>
              <a:spLocks/>
            </p:cNvSpPr>
            <p:nvPr/>
          </p:nvSpPr>
          <p:spPr bwMode="auto">
            <a:xfrm>
              <a:off x="1894" y="3507"/>
              <a:ext cx="219" cy="175"/>
            </a:xfrm>
            <a:custGeom>
              <a:avLst/>
              <a:gdLst>
                <a:gd name="T0" fmla="*/ 128 w 208"/>
                <a:gd name="T1" fmla="*/ 16 h 205"/>
                <a:gd name="T2" fmla="*/ 479 w 208"/>
                <a:gd name="T3" fmla="*/ 5 h 205"/>
                <a:gd name="T4" fmla="*/ 343 w 208"/>
                <a:gd name="T5" fmla="*/ 0 h 205"/>
                <a:gd name="T6" fmla="*/ 0 w 208"/>
                <a:gd name="T7" fmla="*/ 12 h 205"/>
                <a:gd name="T8" fmla="*/ 128 w 208"/>
                <a:gd name="T9" fmla="*/ 16 h 205"/>
                <a:gd name="T10" fmla="*/ 128 w 208"/>
                <a:gd name="T11" fmla="*/ 16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7" y="203"/>
                  </a:moveTo>
                  <a:lnTo>
                    <a:pt x="208" y="60"/>
                  </a:lnTo>
                  <a:lnTo>
                    <a:pt x="151" y="0"/>
                  </a:lnTo>
                  <a:lnTo>
                    <a:pt x="0" y="146"/>
                  </a:lnTo>
                  <a:lnTo>
                    <a:pt x="57" y="205"/>
                  </a:lnTo>
                </a:path>
              </a:pathLst>
            </a:custGeom>
            <a:noFill/>
            <a:ln w="7938">
              <a:solidFill>
                <a:srgbClr val="000000"/>
              </a:solidFill>
              <a:round/>
              <a:headEnd/>
              <a:tailEnd/>
            </a:ln>
          </p:spPr>
          <p:txBody>
            <a:bodyPr/>
            <a:lstStyle/>
            <a:p>
              <a:endParaRPr lang="en-US"/>
            </a:p>
          </p:txBody>
        </p:sp>
        <p:sp>
          <p:nvSpPr>
            <p:cNvPr id="37" name="Freeform 28"/>
            <p:cNvSpPr>
              <a:spLocks/>
            </p:cNvSpPr>
            <p:nvPr/>
          </p:nvSpPr>
          <p:spPr bwMode="auto">
            <a:xfrm>
              <a:off x="2072" y="3370"/>
              <a:ext cx="218" cy="175"/>
            </a:xfrm>
            <a:custGeom>
              <a:avLst/>
              <a:gdLst>
                <a:gd name="T0" fmla="*/ 117 w 208"/>
                <a:gd name="T1" fmla="*/ 16 h 205"/>
                <a:gd name="T2" fmla="*/ 440 w 208"/>
                <a:gd name="T3" fmla="*/ 5 h 205"/>
                <a:gd name="T4" fmla="*/ 321 w 208"/>
                <a:gd name="T5" fmla="*/ 0 h 205"/>
                <a:gd name="T6" fmla="*/ 0 w 208"/>
                <a:gd name="T7" fmla="*/ 12 h 205"/>
                <a:gd name="T8" fmla="*/ 117 w 208"/>
                <a:gd name="T9" fmla="*/ 16 h 205"/>
                <a:gd name="T10" fmla="*/ 117 w 208"/>
                <a:gd name="T11" fmla="*/ 16 h 205"/>
                <a:gd name="T12" fmla="*/ 117 w 208"/>
                <a:gd name="T13" fmla="*/ 16 h 205"/>
                <a:gd name="T14" fmla="*/ 0 60000 65536"/>
                <a:gd name="T15" fmla="*/ 0 60000 65536"/>
                <a:gd name="T16" fmla="*/ 0 60000 65536"/>
                <a:gd name="T17" fmla="*/ 0 60000 65536"/>
                <a:gd name="T18" fmla="*/ 0 60000 65536"/>
                <a:gd name="T19" fmla="*/ 0 60000 65536"/>
                <a:gd name="T20" fmla="*/ 0 60000 65536"/>
                <a:gd name="T21" fmla="*/ 0 w 208"/>
                <a:gd name="T22" fmla="*/ 0 h 205"/>
                <a:gd name="T23" fmla="*/ 208 w 208"/>
                <a:gd name="T24" fmla="*/ 205 h 2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8" h="205">
                  <a:moveTo>
                    <a:pt x="55" y="203"/>
                  </a:moveTo>
                  <a:lnTo>
                    <a:pt x="208" y="57"/>
                  </a:lnTo>
                  <a:lnTo>
                    <a:pt x="151" y="0"/>
                  </a:lnTo>
                  <a:lnTo>
                    <a:pt x="0" y="145"/>
                  </a:lnTo>
                  <a:lnTo>
                    <a:pt x="55" y="205"/>
                  </a:lnTo>
                  <a:lnTo>
                    <a:pt x="55" y="203"/>
                  </a:lnTo>
                  <a:close/>
                </a:path>
              </a:pathLst>
            </a:custGeom>
            <a:solidFill>
              <a:srgbClr val="00FFFF"/>
            </a:solidFill>
            <a:ln w="9525">
              <a:noFill/>
              <a:round/>
              <a:headEnd/>
              <a:tailEnd/>
            </a:ln>
          </p:spPr>
          <p:txBody>
            <a:bodyPr/>
            <a:lstStyle/>
            <a:p>
              <a:endParaRPr lang="en-US"/>
            </a:p>
          </p:txBody>
        </p:sp>
        <p:sp>
          <p:nvSpPr>
            <p:cNvPr id="38" name="Freeform 29"/>
            <p:cNvSpPr>
              <a:spLocks/>
            </p:cNvSpPr>
            <p:nvPr/>
          </p:nvSpPr>
          <p:spPr bwMode="auto">
            <a:xfrm>
              <a:off x="2072" y="3370"/>
              <a:ext cx="218" cy="175"/>
            </a:xfrm>
            <a:custGeom>
              <a:avLst/>
              <a:gdLst>
                <a:gd name="T0" fmla="*/ 117 w 208"/>
                <a:gd name="T1" fmla="*/ 16 h 205"/>
                <a:gd name="T2" fmla="*/ 440 w 208"/>
                <a:gd name="T3" fmla="*/ 5 h 205"/>
                <a:gd name="T4" fmla="*/ 321 w 208"/>
                <a:gd name="T5" fmla="*/ 0 h 205"/>
                <a:gd name="T6" fmla="*/ 0 w 208"/>
                <a:gd name="T7" fmla="*/ 12 h 205"/>
                <a:gd name="T8" fmla="*/ 117 w 208"/>
                <a:gd name="T9" fmla="*/ 16 h 205"/>
                <a:gd name="T10" fmla="*/ 117 w 208"/>
                <a:gd name="T11" fmla="*/ 16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5" y="203"/>
                  </a:moveTo>
                  <a:lnTo>
                    <a:pt x="208" y="57"/>
                  </a:lnTo>
                  <a:lnTo>
                    <a:pt x="151" y="0"/>
                  </a:lnTo>
                  <a:lnTo>
                    <a:pt x="0" y="145"/>
                  </a:lnTo>
                  <a:lnTo>
                    <a:pt x="55" y="205"/>
                  </a:lnTo>
                </a:path>
              </a:pathLst>
            </a:custGeom>
            <a:noFill/>
            <a:ln w="7938">
              <a:solidFill>
                <a:srgbClr val="000000"/>
              </a:solidFill>
              <a:round/>
              <a:headEnd/>
              <a:tailEnd/>
            </a:ln>
          </p:spPr>
          <p:txBody>
            <a:bodyPr/>
            <a:lstStyle/>
            <a:p>
              <a:endParaRPr lang="en-US"/>
            </a:p>
          </p:txBody>
        </p:sp>
        <p:sp>
          <p:nvSpPr>
            <p:cNvPr id="39" name="Freeform 30"/>
            <p:cNvSpPr>
              <a:spLocks/>
            </p:cNvSpPr>
            <p:nvPr/>
          </p:nvSpPr>
          <p:spPr bwMode="auto">
            <a:xfrm>
              <a:off x="1720" y="3644"/>
              <a:ext cx="218" cy="175"/>
            </a:xfrm>
            <a:custGeom>
              <a:avLst/>
              <a:gdLst>
                <a:gd name="T0" fmla="*/ 115 w 208"/>
                <a:gd name="T1" fmla="*/ 16 h 205"/>
                <a:gd name="T2" fmla="*/ 440 w 208"/>
                <a:gd name="T3" fmla="*/ 5 h 205"/>
                <a:gd name="T4" fmla="*/ 320 w 208"/>
                <a:gd name="T5" fmla="*/ 0 h 205"/>
                <a:gd name="T6" fmla="*/ 0 w 208"/>
                <a:gd name="T7" fmla="*/ 12 h 205"/>
                <a:gd name="T8" fmla="*/ 121 w 208"/>
                <a:gd name="T9" fmla="*/ 16 h 205"/>
                <a:gd name="T10" fmla="*/ 121 w 208"/>
                <a:gd name="T11" fmla="*/ 16 h 205"/>
                <a:gd name="T12" fmla="*/ 115 w 208"/>
                <a:gd name="T13" fmla="*/ 16 h 205"/>
                <a:gd name="T14" fmla="*/ 0 60000 65536"/>
                <a:gd name="T15" fmla="*/ 0 60000 65536"/>
                <a:gd name="T16" fmla="*/ 0 60000 65536"/>
                <a:gd name="T17" fmla="*/ 0 60000 65536"/>
                <a:gd name="T18" fmla="*/ 0 60000 65536"/>
                <a:gd name="T19" fmla="*/ 0 60000 65536"/>
                <a:gd name="T20" fmla="*/ 0 60000 65536"/>
                <a:gd name="T21" fmla="*/ 0 w 208"/>
                <a:gd name="T22" fmla="*/ 0 h 205"/>
                <a:gd name="T23" fmla="*/ 208 w 208"/>
                <a:gd name="T24" fmla="*/ 205 h 2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8" h="205">
                  <a:moveTo>
                    <a:pt x="54" y="205"/>
                  </a:moveTo>
                  <a:lnTo>
                    <a:pt x="208" y="60"/>
                  </a:lnTo>
                  <a:lnTo>
                    <a:pt x="150" y="0"/>
                  </a:lnTo>
                  <a:lnTo>
                    <a:pt x="0" y="146"/>
                  </a:lnTo>
                  <a:lnTo>
                    <a:pt x="57" y="205"/>
                  </a:lnTo>
                  <a:lnTo>
                    <a:pt x="54" y="205"/>
                  </a:lnTo>
                  <a:close/>
                </a:path>
              </a:pathLst>
            </a:custGeom>
            <a:solidFill>
              <a:srgbClr val="00FFFF"/>
            </a:solidFill>
            <a:ln w="9525">
              <a:noFill/>
              <a:round/>
              <a:headEnd/>
              <a:tailEnd/>
            </a:ln>
          </p:spPr>
          <p:txBody>
            <a:bodyPr/>
            <a:lstStyle/>
            <a:p>
              <a:endParaRPr lang="en-US"/>
            </a:p>
          </p:txBody>
        </p:sp>
        <p:sp>
          <p:nvSpPr>
            <p:cNvPr id="40" name="Freeform 31"/>
            <p:cNvSpPr>
              <a:spLocks/>
            </p:cNvSpPr>
            <p:nvPr/>
          </p:nvSpPr>
          <p:spPr bwMode="auto">
            <a:xfrm>
              <a:off x="1720" y="3644"/>
              <a:ext cx="218" cy="175"/>
            </a:xfrm>
            <a:custGeom>
              <a:avLst/>
              <a:gdLst>
                <a:gd name="T0" fmla="*/ 115 w 208"/>
                <a:gd name="T1" fmla="*/ 16 h 205"/>
                <a:gd name="T2" fmla="*/ 440 w 208"/>
                <a:gd name="T3" fmla="*/ 5 h 205"/>
                <a:gd name="T4" fmla="*/ 320 w 208"/>
                <a:gd name="T5" fmla="*/ 0 h 205"/>
                <a:gd name="T6" fmla="*/ 0 w 208"/>
                <a:gd name="T7" fmla="*/ 12 h 205"/>
                <a:gd name="T8" fmla="*/ 121 w 208"/>
                <a:gd name="T9" fmla="*/ 16 h 205"/>
                <a:gd name="T10" fmla="*/ 121 w 208"/>
                <a:gd name="T11" fmla="*/ 16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4" y="205"/>
                  </a:moveTo>
                  <a:lnTo>
                    <a:pt x="208" y="60"/>
                  </a:lnTo>
                  <a:lnTo>
                    <a:pt x="150" y="0"/>
                  </a:lnTo>
                  <a:lnTo>
                    <a:pt x="0" y="146"/>
                  </a:lnTo>
                  <a:lnTo>
                    <a:pt x="57" y="205"/>
                  </a:lnTo>
                </a:path>
              </a:pathLst>
            </a:custGeom>
            <a:noFill/>
            <a:ln w="7938">
              <a:solidFill>
                <a:srgbClr val="000000"/>
              </a:solidFill>
              <a:round/>
              <a:headEnd/>
              <a:tailEnd/>
            </a:ln>
          </p:spPr>
          <p:txBody>
            <a:bodyPr/>
            <a:lstStyle/>
            <a:p>
              <a:endParaRPr lang="en-US"/>
            </a:p>
          </p:txBody>
        </p:sp>
        <p:sp>
          <p:nvSpPr>
            <p:cNvPr id="41" name="Freeform 32"/>
            <p:cNvSpPr>
              <a:spLocks/>
            </p:cNvSpPr>
            <p:nvPr/>
          </p:nvSpPr>
          <p:spPr bwMode="auto">
            <a:xfrm>
              <a:off x="1894" y="3507"/>
              <a:ext cx="219" cy="175"/>
            </a:xfrm>
            <a:custGeom>
              <a:avLst/>
              <a:gdLst>
                <a:gd name="T0" fmla="*/ 128 w 208"/>
                <a:gd name="T1" fmla="*/ 16 h 205"/>
                <a:gd name="T2" fmla="*/ 479 w 208"/>
                <a:gd name="T3" fmla="*/ 5 h 205"/>
                <a:gd name="T4" fmla="*/ 343 w 208"/>
                <a:gd name="T5" fmla="*/ 0 h 205"/>
                <a:gd name="T6" fmla="*/ 0 w 208"/>
                <a:gd name="T7" fmla="*/ 12 h 205"/>
                <a:gd name="T8" fmla="*/ 128 w 208"/>
                <a:gd name="T9" fmla="*/ 16 h 205"/>
                <a:gd name="T10" fmla="*/ 128 w 208"/>
                <a:gd name="T11" fmla="*/ 16 h 205"/>
                <a:gd name="T12" fmla="*/ 128 w 208"/>
                <a:gd name="T13" fmla="*/ 16 h 205"/>
                <a:gd name="T14" fmla="*/ 0 60000 65536"/>
                <a:gd name="T15" fmla="*/ 0 60000 65536"/>
                <a:gd name="T16" fmla="*/ 0 60000 65536"/>
                <a:gd name="T17" fmla="*/ 0 60000 65536"/>
                <a:gd name="T18" fmla="*/ 0 60000 65536"/>
                <a:gd name="T19" fmla="*/ 0 60000 65536"/>
                <a:gd name="T20" fmla="*/ 0 60000 65536"/>
                <a:gd name="T21" fmla="*/ 0 w 208"/>
                <a:gd name="T22" fmla="*/ 0 h 205"/>
                <a:gd name="T23" fmla="*/ 208 w 208"/>
                <a:gd name="T24" fmla="*/ 205 h 2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8" h="205">
                  <a:moveTo>
                    <a:pt x="57" y="203"/>
                  </a:moveTo>
                  <a:lnTo>
                    <a:pt x="208" y="60"/>
                  </a:lnTo>
                  <a:lnTo>
                    <a:pt x="151" y="0"/>
                  </a:lnTo>
                  <a:lnTo>
                    <a:pt x="0" y="146"/>
                  </a:lnTo>
                  <a:lnTo>
                    <a:pt x="57" y="205"/>
                  </a:lnTo>
                  <a:lnTo>
                    <a:pt x="57" y="203"/>
                  </a:lnTo>
                  <a:close/>
                </a:path>
              </a:pathLst>
            </a:custGeom>
            <a:solidFill>
              <a:srgbClr val="00FFFF"/>
            </a:solidFill>
            <a:ln w="9525">
              <a:noFill/>
              <a:round/>
              <a:headEnd/>
              <a:tailEnd/>
            </a:ln>
          </p:spPr>
          <p:txBody>
            <a:bodyPr/>
            <a:lstStyle/>
            <a:p>
              <a:endParaRPr lang="en-US"/>
            </a:p>
          </p:txBody>
        </p:sp>
        <p:sp>
          <p:nvSpPr>
            <p:cNvPr id="42" name="Freeform 33"/>
            <p:cNvSpPr>
              <a:spLocks/>
            </p:cNvSpPr>
            <p:nvPr/>
          </p:nvSpPr>
          <p:spPr bwMode="auto">
            <a:xfrm>
              <a:off x="1894" y="3507"/>
              <a:ext cx="219" cy="175"/>
            </a:xfrm>
            <a:custGeom>
              <a:avLst/>
              <a:gdLst>
                <a:gd name="T0" fmla="*/ 128 w 208"/>
                <a:gd name="T1" fmla="*/ 16 h 205"/>
                <a:gd name="T2" fmla="*/ 479 w 208"/>
                <a:gd name="T3" fmla="*/ 5 h 205"/>
                <a:gd name="T4" fmla="*/ 343 w 208"/>
                <a:gd name="T5" fmla="*/ 0 h 205"/>
                <a:gd name="T6" fmla="*/ 0 w 208"/>
                <a:gd name="T7" fmla="*/ 12 h 205"/>
                <a:gd name="T8" fmla="*/ 128 w 208"/>
                <a:gd name="T9" fmla="*/ 16 h 205"/>
                <a:gd name="T10" fmla="*/ 128 w 208"/>
                <a:gd name="T11" fmla="*/ 16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7" y="203"/>
                  </a:moveTo>
                  <a:lnTo>
                    <a:pt x="208" y="60"/>
                  </a:lnTo>
                  <a:lnTo>
                    <a:pt x="151" y="0"/>
                  </a:lnTo>
                  <a:lnTo>
                    <a:pt x="0" y="146"/>
                  </a:lnTo>
                  <a:lnTo>
                    <a:pt x="57" y="205"/>
                  </a:lnTo>
                </a:path>
              </a:pathLst>
            </a:custGeom>
            <a:noFill/>
            <a:ln w="7938">
              <a:solidFill>
                <a:srgbClr val="000000"/>
              </a:solidFill>
              <a:round/>
              <a:headEnd/>
              <a:tailEnd/>
            </a:ln>
          </p:spPr>
          <p:txBody>
            <a:bodyPr/>
            <a:lstStyle/>
            <a:p>
              <a:endParaRPr lang="en-US"/>
            </a:p>
          </p:txBody>
        </p:sp>
        <p:sp>
          <p:nvSpPr>
            <p:cNvPr id="43" name="Freeform 34"/>
            <p:cNvSpPr>
              <a:spLocks/>
            </p:cNvSpPr>
            <p:nvPr/>
          </p:nvSpPr>
          <p:spPr bwMode="auto">
            <a:xfrm>
              <a:off x="2072" y="3370"/>
              <a:ext cx="218" cy="175"/>
            </a:xfrm>
            <a:custGeom>
              <a:avLst/>
              <a:gdLst>
                <a:gd name="T0" fmla="*/ 117 w 208"/>
                <a:gd name="T1" fmla="*/ 16 h 205"/>
                <a:gd name="T2" fmla="*/ 440 w 208"/>
                <a:gd name="T3" fmla="*/ 5 h 205"/>
                <a:gd name="T4" fmla="*/ 321 w 208"/>
                <a:gd name="T5" fmla="*/ 0 h 205"/>
                <a:gd name="T6" fmla="*/ 0 w 208"/>
                <a:gd name="T7" fmla="*/ 12 h 205"/>
                <a:gd name="T8" fmla="*/ 117 w 208"/>
                <a:gd name="T9" fmla="*/ 16 h 205"/>
                <a:gd name="T10" fmla="*/ 117 w 208"/>
                <a:gd name="T11" fmla="*/ 16 h 205"/>
                <a:gd name="T12" fmla="*/ 117 w 208"/>
                <a:gd name="T13" fmla="*/ 16 h 205"/>
                <a:gd name="T14" fmla="*/ 0 60000 65536"/>
                <a:gd name="T15" fmla="*/ 0 60000 65536"/>
                <a:gd name="T16" fmla="*/ 0 60000 65536"/>
                <a:gd name="T17" fmla="*/ 0 60000 65536"/>
                <a:gd name="T18" fmla="*/ 0 60000 65536"/>
                <a:gd name="T19" fmla="*/ 0 60000 65536"/>
                <a:gd name="T20" fmla="*/ 0 60000 65536"/>
                <a:gd name="T21" fmla="*/ 0 w 208"/>
                <a:gd name="T22" fmla="*/ 0 h 205"/>
                <a:gd name="T23" fmla="*/ 208 w 208"/>
                <a:gd name="T24" fmla="*/ 205 h 2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8" h="205">
                  <a:moveTo>
                    <a:pt x="55" y="203"/>
                  </a:moveTo>
                  <a:lnTo>
                    <a:pt x="208" y="57"/>
                  </a:lnTo>
                  <a:lnTo>
                    <a:pt x="151" y="0"/>
                  </a:lnTo>
                  <a:lnTo>
                    <a:pt x="0" y="145"/>
                  </a:lnTo>
                  <a:lnTo>
                    <a:pt x="55" y="205"/>
                  </a:lnTo>
                  <a:lnTo>
                    <a:pt x="55" y="203"/>
                  </a:lnTo>
                  <a:close/>
                </a:path>
              </a:pathLst>
            </a:custGeom>
            <a:solidFill>
              <a:srgbClr val="00FFFF"/>
            </a:solidFill>
            <a:ln w="9525">
              <a:noFill/>
              <a:round/>
              <a:headEnd/>
              <a:tailEnd/>
            </a:ln>
          </p:spPr>
          <p:txBody>
            <a:bodyPr/>
            <a:lstStyle/>
            <a:p>
              <a:endParaRPr lang="en-US"/>
            </a:p>
          </p:txBody>
        </p:sp>
        <p:sp>
          <p:nvSpPr>
            <p:cNvPr id="44" name="Freeform 35"/>
            <p:cNvSpPr>
              <a:spLocks/>
            </p:cNvSpPr>
            <p:nvPr/>
          </p:nvSpPr>
          <p:spPr bwMode="auto">
            <a:xfrm>
              <a:off x="2072" y="3370"/>
              <a:ext cx="218" cy="175"/>
            </a:xfrm>
            <a:custGeom>
              <a:avLst/>
              <a:gdLst>
                <a:gd name="T0" fmla="*/ 117 w 208"/>
                <a:gd name="T1" fmla="*/ 16 h 205"/>
                <a:gd name="T2" fmla="*/ 440 w 208"/>
                <a:gd name="T3" fmla="*/ 5 h 205"/>
                <a:gd name="T4" fmla="*/ 321 w 208"/>
                <a:gd name="T5" fmla="*/ 0 h 205"/>
                <a:gd name="T6" fmla="*/ 0 w 208"/>
                <a:gd name="T7" fmla="*/ 12 h 205"/>
                <a:gd name="T8" fmla="*/ 117 w 208"/>
                <a:gd name="T9" fmla="*/ 16 h 205"/>
                <a:gd name="T10" fmla="*/ 117 w 208"/>
                <a:gd name="T11" fmla="*/ 16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5" y="203"/>
                  </a:moveTo>
                  <a:lnTo>
                    <a:pt x="208" y="57"/>
                  </a:lnTo>
                  <a:lnTo>
                    <a:pt x="151" y="0"/>
                  </a:lnTo>
                  <a:lnTo>
                    <a:pt x="0" y="145"/>
                  </a:lnTo>
                  <a:lnTo>
                    <a:pt x="55" y="205"/>
                  </a:lnTo>
                </a:path>
              </a:pathLst>
            </a:custGeom>
            <a:noFill/>
            <a:ln w="7938">
              <a:solidFill>
                <a:srgbClr val="000000"/>
              </a:solidFill>
              <a:round/>
              <a:headEnd/>
              <a:tailEnd/>
            </a:ln>
          </p:spPr>
          <p:txBody>
            <a:bodyPr/>
            <a:lstStyle/>
            <a:p>
              <a:endParaRPr lang="en-US"/>
            </a:p>
          </p:txBody>
        </p:sp>
        <p:sp>
          <p:nvSpPr>
            <p:cNvPr id="45" name="Freeform 36"/>
            <p:cNvSpPr>
              <a:spLocks/>
            </p:cNvSpPr>
            <p:nvPr/>
          </p:nvSpPr>
          <p:spPr bwMode="auto">
            <a:xfrm>
              <a:off x="2815" y="3105"/>
              <a:ext cx="222" cy="70"/>
            </a:xfrm>
            <a:custGeom>
              <a:avLst/>
              <a:gdLst>
                <a:gd name="T0" fmla="*/ 0 w 211"/>
                <a:gd name="T1" fmla="*/ 0 h 83"/>
                <a:gd name="T2" fmla="*/ 476 w 211"/>
                <a:gd name="T3" fmla="*/ 0 h 83"/>
                <a:gd name="T4" fmla="*/ 476 w 211"/>
                <a:gd name="T5" fmla="*/ 6 h 83"/>
                <a:gd name="T6" fmla="*/ 0 w 211"/>
                <a:gd name="T7" fmla="*/ 6 h 83"/>
                <a:gd name="T8" fmla="*/ 0 w 211"/>
                <a:gd name="T9" fmla="*/ 0 h 83"/>
                <a:gd name="T10" fmla="*/ 0 w 211"/>
                <a:gd name="T11" fmla="*/ 0 h 83"/>
                <a:gd name="T12" fmla="*/ 0 60000 65536"/>
                <a:gd name="T13" fmla="*/ 0 60000 65536"/>
                <a:gd name="T14" fmla="*/ 0 60000 65536"/>
                <a:gd name="T15" fmla="*/ 0 60000 65536"/>
                <a:gd name="T16" fmla="*/ 0 60000 65536"/>
                <a:gd name="T17" fmla="*/ 0 60000 65536"/>
                <a:gd name="T18" fmla="*/ 0 w 211"/>
                <a:gd name="T19" fmla="*/ 0 h 83"/>
                <a:gd name="T20" fmla="*/ 211 w 211"/>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211" h="83">
                  <a:moveTo>
                    <a:pt x="0" y="0"/>
                  </a:moveTo>
                  <a:lnTo>
                    <a:pt x="211" y="0"/>
                  </a:lnTo>
                  <a:lnTo>
                    <a:pt x="211" y="83"/>
                  </a:lnTo>
                  <a:lnTo>
                    <a:pt x="0" y="83"/>
                  </a:lnTo>
                  <a:lnTo>
                    <a:pt x="0" y="0"/>
                  </a:lnTo>
                  <a:close/>
                </a:path>
              </a:pathLst>
            </a:custGeom>
            <a:solidFill>
              <a:srgbClr val="CCFFFF"/>
            </a:solidFill>
            <a:ln w="9525">
              <a:noFill/>
              <a:round/>
              <a:headEnd/>
              <a:tailEnd/>
            </a:ln>
          </p:spPr>
          <p:txBody>
            <a:bodyPr/>
            <a:lstStyle/>
            <a:p>
              <a:endParaRPr lang="en-US"/>
            </a:p>
          </p:txBody>
        </p:sp>
        <p:sp>
          <p:nvSpPr>
            <p:cNvPr id="46" name="Freeform 37"/>
            <p:cNvSpPr>
              <a:spLocks/>
            </p:cNvSpPr>
            <p:nvPr/>
          </p:nvSpPr>
          <p:spPr bwMode="auto">
            <a:xfrm>
              <a:off x="2815" y="3105"/>
              <a:ext cx="222" cy="70"/>
            </a:xfrm>
            <a:custGeom>
              <a:avLst/>
              <a:gdLst>
                <a:gd name="T0" fmla="*/ 0 w 211"/>
                <a:gd name="T1" fmla="*/ 0 h 83"/>
                <a:gd name="T2" fmla="*/ 476 w 211"/>
                <a:gd name="T3" fmla="*/ 0 h 83"/>
                <a:gd name="T4" fmla="*/ 476 w 211"/>
                <a:gd name="T5" fmla="*/ 6 h 83"/>
                <a:gd name="T6" fmla="*/ 0 w 211"/>
                <a:gd name="T7" fmla="*/ 6 h 83"/>
                <a:gd name="T8" fmla="*/ 0 w 211"/>
                <a:gd name="T9" fmla="*/ 0 h 83"/>
                <a:gd name="T10" fmla="*/ 0 w 211"/>
                <a:gd name="T11" fmla="*/ 0 h 83"/>
                <a:gd name="T12" fmla="*/ 0 60000 65536"/>
                <a:gd name="T13" fmla="*/ 0 60000 65536"/>
                <a:gd name="T14" fmla="*/ 0 60000 65536"/>
                <a:gd name="T15" fmla="*/ 0 60000 65536"/>
                <a:gd name="T16" fmla="*/ 0 60000 65536"/>
                <a:gd name="T17" fmla="*/ 0 60000 65536"/>
                <a:gd name="T18" fmla="*/ 0 w 211"/>
                <a:gd name="T19" fmla="*/ 0 h 83"/>
                <a:gd name="T20" fmla="*/ 211 w 211"/>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211" h="83">
                  <a:moveTo>
                    <a:pt x="0" y="0"/>
                  </a:moveTo>
                  <a:lnTo>
                    <a:pt x="211" y="0"/>
                  </a:lnTo>
                  <a:lnTo>
                    <a:pt x="211" y="83"/>
                  </a:lnTo>
                  <a:lnTo>
                    <a:pt x="0" y="83"/>
                  </a:lnTo>
                  <a:lnTo>
                    <a:pt x="0" y="0"/>
                  </a:lnTo>
                </a:path>
              </a:pathLst>
            </a:custGeom>
            <a:noFill/>
            <a:ln w="7938">
              <a:solidFill>
                <a:srgbClr val="000000"/>
              </a:solidFill>
              <a:round/>
              <a:headEnd/>
              <a:tailEnd/>
            </a:ln>
          </p:spPr>
          <p:txBody>
            <a:bodyPr/>
            <a:lstStyle/>
            <a:p>
              <a:endParaRPr lang="en-US"/>
            </a:p>
          </p:txBody>
        </p:sp>
        <p:sp>
          <p:nvSpPr>
            <p:cNvPr id="47" name="Freeform 38"/>
            <p:cNvSpPr>
              <a:spLocks/>
            </p:cNvSpPr>
            <p:nvPr/>
          </p:nvSpPr>
          <p:spPr bwMode="auto">
            <a:xfrm>
              <a:off x="3061" y="3105"/>
              <a:ext cx="221" cy="70"/>
            </a:xfrm>
            <a:custGeom>
              <a:avLst/>
              <a:gdLst>
                <a:gd name="T0" fmla="*/ 0 w 211"/>
                <a:gd name="T1" fmla="*/ 0 h 83"/>
                <a:gd name="T2" fmla="*/ 441 w 211"/>
                <a:gd name="T3" fmla="*/ 0 h 83"/>
                <a:gd name="T4" fmla="*/ 441 w 211"/>
                <a:gd name="T5" fmla="*/ 6 h 83"/>
                <a:gd name="T6" fmla="*/ 0 w 211"/>
                <a:gd name="T7" fmla="*/ 6 h 83"/>
                <a:gd name="T8" fmla="*/ 0 w 211"/>
                <a:gd name="T9" fmla="*/ 0 h 83"/>
                <a:gd name="T10" fmla="*/ 0 w 211"/>
                <a:gd name="T11" fmla="*/ 0 h 83"/>
                <a:gd name="T12" fmla="*/ 0 60000 65536"/>
                <a:gd name="T13" fmla="*/ 0 60000 65536"/>
                <a:gd name="T14" fmla="*/ 0 60000 65536"/>
                <a:gd name="T15" fmla="*/ 0 60000 65536"/>
                <a:gd name="T16" fmla="*/ 0 60000 65536"/>
                <a:gd name="T17" fmla="*/ 0 60000 65536"/>
                <a:gd name="T18" fmla="*/ 0 w 211"/>
                <a:gd name="T19" fmla="*/ 0 h 83"/>
                <a:gd name="T20" fmla="*/ 211 w 211"/>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211" h="83">
                  <a:moveTo>
                    <a:pt x="0" y="0"/>
                  </a:moveTo>
                  <a:lnTo>
                    <a:pt x="211" y="0"/>
                  </a:lnTo>
                  <a:lnTo>
                    <a:pt x="211" y="83"/>
                  </a:lnTo>
                  <a:lnTo>
                    <a:pt x="0" y="83"/>
                  </a:lnTo>
                  <a:lnTo>
                    <a:pt x="0" y="0"/>
                  </a:lnTo>
                </a:path>
              </a:pathLst>
            </a:custGeom>
            <a:noFill/>
            <a:ln w="7938">
              <a:solidFill>
                <a:srgbClr val="000000"/>
              </a:solidFill>
              <a:round/>
              <a:headEnd/>
              <a:tailEnd/>
            </a:ln>
          </p:spPr>
          <p:txBody>
            <a:bodyPr/>
            <a:lstStyle/>
            <a:p>
              <a:endParaRPr lang="en-US"/>
            </a:p>
          </p:txBody>
        </p:sp>
        <p:sp>
          <p:nvSpPr>
            <p:cNvPr id="48" name="Freeform 39"/>
            <p:cNvSpPr>
              <a:spLocks/>
            </p:cNvSpPr>
            <p:nvPr/>
          </p:nvSpPr>
          <p:spPr bwMode="auto">
            <a:xfrm>
              <a:off x="3304" y="3105"/>
              <a:ext cx="224" cy="70"/>
            </a:xfrm>
            <a:custGeom>
              <a:avLst/>
              <a:gdLst>
                <a:gd name="T0" fmla="*/ 0 w 213"/>
                <a:gd name="T1" fmla="*/ 0 h 83"/>
                <a:gd name="T2" fmla="*/ 475 w 213"/>
                <a:gd name="T3" fmla="*/ 0 h 83"/>
                <a:gd name="T4" fmla="*/ 475 w 213"/>
                <a:gd name="T5" fmla="*/ 6 h 83"/>
                <a:gd name="T6" fmla="*/ 2 w 213"/>
                <a:gd name="T7" fmla="*/ 6 h 83"/>
                <a:gd name="T8" fmla="*/ 2 w 213"/>
                <a:gd name="T9" fmla="*/ 0 h 83"/>
                <a:gd name="T10" fmla="*/ 2 w 213"/>
                <a:gd name="T11" fmla="*/ 0 h 83"/>
                <a:gd name="T12" fmla="*/ 0 w 213"/>
                <a:gd name="T13" fmla="*/ 0 h 83"/>
                <a:gd name="T14" fmla="*/ 0 60000 65536"/>
                <a:gd name="T15" fmla="*/ 0 60000 65536"/>
                <a:gd name="T16" fmla="*/ 0 60000 65536"/>
                <a:gd name="T17" fmla="*/ 0 60000 65536"/>
                <a:gd name="T18" fmla="*/ 0 60000 65536"/>
                <a:gd name="T19" fmla="*/ 0 60000 65536"/>
                <a:gd name="T20" fmla="*/ 0 60000 65536"/>
                <a:gd name="T21" fmla="*/ 0 w 213"/>
                <a:gd name="T22" fmla="*/ 0 h 83"/>
                <a:gd name="T23" fmla="*/ 213 w 213"/>
                <a:gd name="T24" fmla="*/ 83 h 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3" h="83">
                  <a:moveTo>
                    <a:pt x="0" y="0"/>
                  </a:moveTo>
                  <a:lnTo>
                    <a:pt x="213" y="0"/>
                  </a:lnTo>
                  <a:lnTo>
                    <a:pt x="213" y="83"/>
                  </a:lnTo>
                  <a:lnTo>
                    <a:pt x="2" y="83"/>
                  </a:lnTo>
                  <a:lnTo>
                    <a:pt x="2" y="0"/>
                  </a:lnTo>
                  <a:lnTo>
                    <a:pt x="0" y="0"/>
                  </a:lnTo>
                  <a:close/>
                </a:path>
              </a:pathLst>
            </a:custGeom>
            <a:solidFill>
              <a:srgbClr val="00FFFF"/>
            </a:solidFill>
            <a:ln w="9525">
              <a:noFill/>
              <a:round/>
              <a:headEnd/>
              <a:tailEnd/>
            </a:ln>
          </p:spPr>
          <p:txBody>
            <a:bodyPr/>
            <a:lstStyle/>
            <a:p>
              <a:endParaRPr lang="en-US"/>
            </a:p>
          </p:txBody>
        </p:sp>
        <p:sp>
          <p:nvSpPr>
            <p:cNvPr id="49" name="Freeform 40"/>
            <p:cNvSpPr>
              <a:spLocks/>
            </p:cNvSpPr>
            <p:nvPr/>
          </p:nvSpPr>
          <p:spPr bwMode="auto">
            <a:xfrm>
              <a:off x="3304" y="3105"/>
              <a:ext cx="224" cy="70"/>
            </a:xfrm>
            <a:custGeom>
              <a:avLst/>
              <a:gdLst>
                <a:gd name="T0" fmla="*/ 0 w 213"/>
                <a:gd name="T1" fmla="*/ 0 h 83"/>
                <a:gd name="T2" fmla="*/ 475 w 213"/>
                <a:gd name="T3" fmla="*/ 0 h 83"/>
                <a:gd name="T4" fmla="*/ 475 w 213"/>
                <a:gd name="T5" fmla="*/ 6 h 83"/>
                <a:gd name="T6" fmla="*/ 2 w 213"/>
                <a:gd name="T7" fmla="*/ 6 h 83"/>
                <a:gd name="T8" fmla="*/ 2 w 213"/>
                <a:gd name="T9" fmla="*/ 0 h 83"/>
                <a:gd name="T10" fmla="*/ 2 w 213"/>
                <a:gd name="T11" fmla="*/ 0 h 83"/>
                <a:gd name="T12" fmla="*/ 0 60000 65536"/>
                <a:gd name="T13" fmla="*/ 0 60000 65536"/>
                <a:gd name="T14" fmla="*/ 0 60000 65536"/>
                <a:gd name="T15" fmla="*/ 0 60000 65536"/>
                <a:gd name="T16" fmla="*/ 0 60000 65536"/>
                <a:gd name="T17" fmla="*/ 0 60000 65536"/>
                <a:gd name="T18" fmla="*/ 0 w 213"/>
                <a:gd name="T19" fmla="*/ 0 h 83"/>
                <a:gd name="T20" fmla="*/ 213 w 213"/>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213" h="83">
                  <a:moveTo>
                    <a:pt x="0" y="0"/>
                  </a:moveTo>
                  <a:lnTo>
                    <a:pt x="213" y="0"/>
                  </a:lnTo>
                  <a:lnTo>
                    <a:pt x="213" y="83"/>
                  </a:lnTo>
                  <a:lnTo>
                    <a:pt x="2" y="83"/>
                  </a:lnTo>
                  <a:lnTo>
                    <a:pt x="2" y="0"/>
                  </a:lnTo>
                </a:path>
              </a:pathLst>
            </a:custGeom>
            <a:noFill/>
            <a:ln w="7938">
              <a:solidFill>
                <a:srgbClr val="000000"/>
              </a:solidFill>
              <a:round/>
              <a:headEnd/>
              <a:tailEnd/>
            </a:ln>
          </p:spPr>
          <p:txBody>
            <a:bodyPr/>
            <a:lstStyle/>
            <a:p>
              <a:endParaRPr lang="en-US"/>
            </a:p>
          </p:txBody>
        </p:sp>
        <p:sp>
          <p:nvSpPr>
            <p:cNvPr id="50" name="Freeform 41"/>
            <p:cNvSpPr>
              <a:spLocks/>
            </p:cNvSpPr>
            <p:nvPr/>
          </p:nvSpPr>
          <p:spPr bwMode="auto">
            <a:xfrm>
              <a:off x="2815" y="3105"/>
              <a:ext cx="222" cy="70"/>
            </a:xfrm>
            <a:custGeom>
              <a:avLst/>
              <a:gdLst>
                <a:gd name="T0" fmla="*/ 0 w 211"/>
                <a:gd name="T1" fmla="*/ 0 h 83"/>
                <a:gd name="T2" fmla="*/ 476 w 211"/>
                <a:gd name="T3" fmla="*/ 0 h 83"/>
                <a:gd name="T4" fmla="*/ 476 w 211"/>
                <a:gd name="T5" fmla="*/ 6 h 83"/>
                <a:gd name="T6" fmla="*/ 0 w 211"/>
                <a:gd name="T7" fmla="*/ 6 h 83"/>
                <a:gd name="T8" fmla="*/ 0 w 211"/>
                <a:gd name="T9" fmla="*/ 0 h 83"/>
                <a:gd name="T10" fmla="*/ 0 w 211"/>
                <a:gd name="T11" fmla="*/ 0 h 83"/>
                <a:gd name="T12" fmla="*/ 0 60000 65536"/>
                <a:gd name="T13" fmla="*/ 0 60000 65536"/>
                <a:gd name="T14" fmla="*/ 0 60000 65536"/>
                <a:gd name="T15" fmla="*/ 0 60000 65536"/>
                <a:gd name="T16" fmla="*/ 0 60000 65536"/>
                <a:gd name="T17" fmla="*/ 0 60000 65536"/>
                <a:gd name="T18" fmla="*/ 0 w 211"/>
                <a:gd name="T19" fmla="*/ 0 h 83"/>
                <a:gd name="T20" fmla="*/ 211 w 211"/>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211" h="83">
                  <a:moveTo>
                    <a:pt x="0" y="0"/>
                  </a:moveTo>
                  <a:lnTo>
                    <a:pt x="211" y="0"/>
                  </a:lnTo>
                  <a:lnTo>
                    <a:pt x="211" y="83"/>
                  </a:lnTo>
                  <a:lnTo>
                    <a:pt x="0" y="83"/>
                  </a:lnTo>
                  <a:lnTo>
                    <a:pt x="0" y="0"/>
                  </a:lnTo>
                  <a:close/>
                </a:path>
              </a:pathLst>
            </a:custGeom>
            <a:solidFill>
              <a:srgbClr val="CCFFFF"/>
            </a:solidFill>
            <a:ln w="9525">
              <a:noFill/>
              <a:round/>
              <a:headEnd/>
              <a:tailEnd/>
            </a:ln>
          </p:spPr>
          <p:txBody>
            <a:bodyPr/>
            <a:lstStyle/>
            <a:p>
              <a:endParaRPr lang="en-US"/>
            </a:p>
          </p:txBody>
        </p:sp>
        <p:sp>
          <p:nvSpPr>
            <p:cNvPr id="51" name="Freeform 42"/>
            <p:cNvSpPr>
              <a:spLocks/>
            </p:cNvSpPr>
            <p:nvPr/>
          </p:nvSpPr>
          <p:spPr bwMode="auto">
            <a:xfrm>
              <a:off x="2815" y="3105"/>
              <a:ext cx="222" cy="70"/>
            </a:xfrm>
            <a:custGeom>
              <a:avLst/>
              <a:gdLst>
                <a:gd name="T0" fmla="*/ 0 w 211"/>
                <a:gd name="T1" fmla="*/ 0 h 83"/>
                <a:gd name="T2" fmla="*/ 476 w 211"/>
                <a:gd name="T3" fmla="*/ 0 h 83"/>
                <a:gd name="T4" fmla="*/ 476 w 211"/>
                <a:gd name="T5" fmla="*/ 6 h 83"/>
                <a:gd name="T6" fmla="*/ 0 w 211"/>
                <a:gd name="T7" fmla="*/ 6 h 83"/>
                <a:gd name="T8" fmla="*/ 0 w 211"/>
                <a:gd name="T9" fmla="*/ 0 h 83"/>
                <a:gd name="T10" fmla="*/ 0 w 211"/>
                <a:gd name="T11" fmla="*/ 0 h 83"/>
                <a:gd name="T12" fmla="*/ 0 60000 65536"/>
                <a:gd name="T13" fmla="*/ 0 60000 65536"/>
                <a:gd name="T14" fmla="*/ 0 60000 65536"/>
                <a:gd name="T15" fmla="*/ 0 60000 65536"/>
                <a:gd name="T16" fmla="*/ 0 60000 65536"/>
                <a:gd name="T17" fmla="*/ 0 60000 65536"/>
                <a:gd name="T18" fmla="*/ 0 w 211"/>
                <a:gd name="T19" fmla="*/ 0 h 83"/>
                <a:gd name="T20" fmla="*/ 211 w 211"/>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211" h="83">
                  <a:moveTo>
                    <a:pt x="0" y="0"/>
                  </a:moveTo>
                  <a:lnTo>
                    <a:pt x="211" y="0"/>
                  </a:lnTo>
                  <a:lnTo>
                    <a:pt x="211" y="83"/>
                  </a:lnTo>
                  <a:lnTo>
                    <a:pt x="0" y="83"/>
                  </a:lnTo>
                  <a:lnTo>
                    <a:pt x="0" y="0"/>
                  </a:lnTo>
                </a:path>
              </a:pathLst>
            </a:custGeom>
            <a:noFill/>
            <a:ln w="7938">
              <a:solidFill>
                <a:srgbClr val="000000"/>
              </a:solidFill>
              <a:round/>
              <a:headEnd/>
              <a:tailEnd/>
            </a:ln>
          </p:spPr>
          <p:txBody>
            <a:bodyPr/>
            <a:lstStyle/>
            <a:p>
              <a:endParaRPr lang="en-US"/>
            </a:p>
          </p:txBody>
        </p:sp>
        <p:sp>
          <p:nvSpPr>
            <p:cNvPr id="52" name="Freeform 43"/>
            <p:cNvSpPr>
              <a:spLocks/>
            </p:cNvSpPr>
            <p:nvPr/>
          </p:nvSpPr>
          <p:spPr bwMode="auto">
            <a:xfrm>
              <a:off x="3304" y="3105"/>
              <a:ext cx="224" cy="70"/>
            </a:xfrm>
            <a:custGeom>
              <a:avLst/>
              <a:gdLst>
                <a:gd name="T0" fmla="*/ 0 w 213"/>
                <a:gd name="T1" fmla="*/ 0 h 83"/>
                <a:gd name="T2" fmla="*/ 475 w 213"/>
                <a:gd name="T3" fmla="*/ 0 h 83"/>
                <a:gd name="T4" fmla="*/ 475 w 213"/>
                <a:gd name="T5" fmla="*/ 6 h 83"/>
                <a:gd name="T6" fmla="*/ 2 w 213"/>
                <a:gd name="T7" fmla="*/ 6 h 83"/>
                <a:gd name="T8" fmla="*/ 2 w 213"/>
                <a:gd name="T9" fmla="*/ 0 h 83"/>
                <a:gd name="T10" fmla="*/ 2 w 213"/>
                <a:gd name="T11" fmla="*/ 0 h 83"/>
                <a:gd name="T12" fmla="*/ 0 w 213"/>
                <a:gd name="T13" fmla="*/ 0 h 83"/>
                <a:gd name="T14" fmla="*/ 0 60000 65536"/>
                <a:gd name="T15" fmla="*/ 0 60000 65536"/>
                <a:gd name="T16" fmla="*/ 0 60000 65536"/>
                <a:gd name="T17" fmla="*/ 0 60000 65536"/>
                <a:gd name="T18" fmla="*/ 0 60000 65536"/>
                <a:gd name="T19" fmla="*/ 0 60000 65536"/>
                <a:gd name="T20" fmla="*/ 0 60000 65536"/>
                <a:gd name="T21" fmla="*/ 0 w 213"/>
                <a:gd name="T22" fmla="*/ 0 h 83"/>
                <a:gd name="T23" fmla="*/ 213 w 213"/>
                <a:gd name="T24" fmla="*/ 83 h 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3" h="83">
                  <a:moveTo>
                    <a:pt x="0" y="0"/>
                  </a:moveTo>
                  <a:lnTo>
                    <a:pt x="213" y="0"/>
                  </a:lnTo>
                  <a:lnTo>
                    <a:pt x="213" y="83"/>
                  </a:lnTo>
                  <a:lnTo>
                    <a:pt x="2" y="83"/>
                  </a:lnTo>
                  <a:lnTo>
                    <a:pt x="2" y="0"/>
                  </a:lnTo>
                  <a:lnTo>
                    <a:pt x="0" y="0"/>
                  </a:lnTo>
                  <a:close/>
                </a:path>
              </a:pathLst>
            </a:custGeom>
            <a:solidFill>
              <a:srgbClr val="00FFFF"/>
            </a:solidFill>
            <a:ln w="9525">
              <a:noFill/>
              <a:round/>
              <a:headEnd/>
              <a:tailEnd/>
            </a:ln>
          </p:spPr>
          <p:txBody>
            <a:bodyPr/>
            <a:lstStyle/>
            <a:p>
              <a:endParaRPr lang="en-US"/>
            </a:p>
          </p:txBody>
        </p:sp>
        <p:sp>
          <p:nvSpPr>
            <p:cNvPr id="53" name="Freeform 44"/>
            <p:cNvSpPr>
              <a:spLocks/>
            </p:cNvSpPr>
            <p:nvPr/>
          </p:nvSpPr>
          <p:spPr bwMode="auto">
            <a:xfrm>
              <a:off x="3304" y="3105"/>
              <a:ext cx="224" cy="70"/>
            </a:xfrm>
            <a:custGeom>
              <a:avLst/>
              <a:gdLst>
                <a:gd name="T0" fmla="*/ 0 w 213"/>
                <a:gd name="T1" fmla="*/ 0 h 83"/>
                <a:gd name="T2" fmla="*/ 475 w 213"/>
                <a:gd name="T3" fmla="*/ 0 h 83"/>
                <a:gd name="T4" fmla="*/ 475 w 213"/>
                <a:gd name="T5" fmla="*/ 6 h 83"/>
                <a:gd name="T6" fmla="*/ 2 w 213"/>
                <a:gd name="T7" fmla="*/ 6 h 83"/>
                <a:gd name="T8" fmla="*/ 2 w 213"/>
                <a:gd name="T9" fmla="*/ 0 h 83"/>
                <a:gd name="T10" fmla="*/ 2 w 213"/>
                <a:gd name="T11" fmla="*/ 0 h 83"/>
                <a:gd name="T12" fmla="*/ 0 60000 65536"/>
                <a:gd name="T13" fmla="*/ 0 60000 65536"/>
                <a:gd name="T14" fmla="*/ 0 60000 65536"/>
                <a:gd name="T15" fmla="*/ 0 60000 65536"/>
                <a:gd name="T16" fmla="*/ 0 60000 65536"/>
                <a:gd name="T17" fmla="*/ 0 60000 65536"/>
                <a:gd name="T18" fmla="*/ 0 w 213"/>
                <a:gd name="T19" fmla="*/ 0 h 83"/>
                <a:gd name="T20" fmla="*/ 213 w 213"/>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213" h="83">
                  <a:moveTo>
                    <a:pt x="0" y="0"/>
                  </a:moveTo>
                  <a:lnTo>
                    <a:pt x="213" y="0"/>
                  </a:lnTo>
                  <a:lnTo>
                    <a:pt x="213" y="83"/>
                  </a:lnTo>
                  <a:lnTo>
                    <a:pt x="2" y="83"/>
                  </a:lnTo>
                  <a:lnTo>
                    <a:pt x="2" y="0"/>
                  </a:lnTo>
                </a:path>
              </a:pathLst>
            </a:custGeom>
            <a:noFill/>
            <a:ln w="7938">
              <a:solidFill>
                <a:srgbClr val="000000"/>
              </a:solidFill>
              <a:round/>
              <a:headEnd/>
              <a:tailEnd/>
            </a:ln>
          </p:spPr>
          <p:txBody>
            <a:bodyPr/>
            <a:lstStyle/>
            <a:p>
              <a:endParaRPr lang="en-US"/>
            </a:p>
          </p:txBody>
        </p:sp>
        <p:sp>
          <p:nvSpPr>
            <p:cNvPr id="54" name="Freeform 45"/>
            <p:cNvSpPr>
              <a:spLocks/>
            </p:cNvSpPr>
            <p:nvPr/>
          </p:nvSpPr>
          <p:spPr bwMode="auto">
            <a:xfrm>
              <a:off x="1725" y="3105"/>
              <a:ext cx="224" cy="70"/>
            </a:xfrm>
            <a:custGeom>
              <a:avLst/>
              <a:gdLst>
                <a:gd name="T0" fmla="*/ 0 w 213"/>
                <a:gd name="T1" fmla="*/ 0 h 83"/>
                <a:gd name="T2" fmla="*/ 475 w 213"/>
                <a:gd name="T3" fmla="*/ 0 h 83"/>
                <a:gd name="T4" fmla="*/ 475 w 213"/>
                <a:gd name="T5" fmla="*/ 6 h 83"/>
                <a:gd name="T6" fmla="*/ 2 w 213"/>
                <a:gd name="T7" fmla="*/ 6 h 83"/>
                <a:gd name="T8" fmla="*/ 2 w 213"/>
                <a:gd name="T9" fmla="*/ 0 h 83"/>
                <a:gd name="T10" fmla="*/ 2 w 213"/>
                <a:gd name="T11" fmla="*/ 0 h 83"/>
                <a:gd name="T12" fmla="*/ 0 60000 65536"/>
                <a:gd name="T13" fmla="*/ 0 60000 65536"/>
                <a:gd name="T14" fmla="*/ 0 60000 65536"/>
                <a:gd name="T15" fmla="*/ 0 60000 65536"/>
                <a:gd name="T16" fmla="*/ 0 60000 65536"/>
                <a:gd name="T17" fmla="*/ 0 60000 65536"/>
                <a:gd name="T18" fmla="*/ 0 w 213"/>
                <a:gd name="T19" fmla="*/ 0 h 83"/>
                <a:gd name="T20" fmla="*/ 213 w 213"/>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213" h="83">
                  <a:moveTo>
                    <a:pt x="0" y="0"/>
                  </a:moveTo>
                  <a:lnTo>
                    <a:pt x="213" y="0"/>
                  </a:lnTo>
                  <a:lnTo>
                    <a:pt x="213" y="83"/>
                  </a:lnTo>
                  <a:lnTo>
                    <a:pt x="2" y="83"/>
                  </a:lnTo>
                  <a:lnTo>
                    <a:pt x="2" y="0"/>
                  </a:lnTo>
                </a:path>
              </a:pathLst>
            </a:custGeom>
            <a:noFill/>
            <a:ln w="7938">
              <a:solidFill>
                <a:srgbClr val="000000"/>
              </a:solidFill>
              <a:round/>
              <a:headEnd/>
              <a:tailEnd/>
            </a:ln>
          </p:spPr>
          <p:txBody>
            <a:bodyPr/>
            <a:lstStyle/>
            <a:p>
              <a:endParaRPr lang="en-US"/>
            </a:p>
          </p:txBody>
        </p:sp>
        <p:sp>
          <p:nvSpPr>
            <p:cNvPr id="55" name="Freeform 46"/>
            <p:cNvSpPr>
              <a:spLocks/>
            </p:cNvSpPr>
            <p:nvPr/>
          </p:nvSpPr>
          <p:spPr bwMode="auto">
            <a:xfrm>
              <a:off x="1971" y="3105"/>
              <a:ext cx="220" cy="70"/>
            </a:xfrm>
            <a:custGeom>
              <a:avLst/>
              <a:gdLst>
                <a:gd name="T0" fmla="*/ 0 w 210"/>
                <a:gd name="T1" fmla="*/ 0 h 83"/>
                <a:gd name="T2" fmla="*/ 440 w 210"/>
                <a:gd name="T3" fmla="*/ 0 h 83"/>
                <a:gd name="T4" fmla="*/ 440 w 210"/>
                <a:gd name="T5" fmla="*/ 6 h 83"/>
                <a:gd name="T6" fmla="*/ 0 w 210"/>
                <a:gd name="T7" fmla="*/ 6 h 83"/>
                <a:gd name="T8" fmla="*/ 0 w 210"/>
                <a:gd name="T9" fmla="*/ 0 h 83"/>
                <a:gd name="T10" fmla="*/ 0 w 210"/>
                <a:gd name="T11" fmla="*/ 0 h 83"/>
                <a:gd name="T12" fmla="*/ 0 60000 65536"/>
                <a:gd name="T13" fmla="*/ 0 60000 65536"/>
                <a:gd name="T14" fmla="*/ 0 60000 65536"/>
                <a:gd name="T15" fmla="*/ 0 60000 65536"/>
                <a:gd name="T16" fmla="*/ 0 60000 65536"/>
                <a:gd name="T17" fmla="*/ 0 60000 65536"/>
                <a:gd name="T18" fmla="*/ 0 w 210"/>
                <a:gd name="T19" fmla="*/ 0 h 83"/>
                <a:gd name="T20" fmla="*/ 210 w 210"/>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210" h="83">
                  <a:moveTo>
                    <a:pt x="0" y="0"/>
                  </a:moveTo>
                  <a:lnTo>
                    <a:pt x="210" y="0"/>
                  </a:lnTo>
                  <a:lnTo>
                    <a:pt x="210" y="83"/>
                  </a:lnTo>
                  <a:lnTo>
                    <a:pt x="0" y="83"/>
                  </a:lnTo>
                  <a:lnTo>
                    <a:pt x="0" y="0"/>
                  </a:lnTo>
                </a:path>
              </a:pathLst>
            </a:custGeom>
            <a:noFill/>
            <a:ln w="7938">
              <a:solidFill>
                <a:srgbClr val="000000"/>
              </a:solidFill>
              <a:round/>
              <a:headEnd/>
              <a:tailEnd/>
            </a:ln>
          </p:spPr>
          <p:txBody>
            <a:bodyPr/>
            <a:lstStyle/>
            <a:p>
              <a:endParaRPr lang="en-US"/>
            </a:p>
          </p:txBody>
        </p:sp>
        <p:sp>
          <p:nvSpPr>
            <p:cNvPr id="56" name="Freeform 47"/>
            <p:cNvSpPr>
              <a:spLocks/>
            </p:cNvSpPr>
            <p:nvPr/>
          </p:nvSpPr>
          <p:spPr bwMode="auto">
            <a:xfrm>
              <a:off x="2571" y="3085"/>
              <a:ext cx="84" cy="181"/>
            </a:xfrm>
            <a:custGeom>
              <a:avLst/>
              <a:gdLst>
                <a:gd name="T0" fmla="*/ 0 w 80"/>
                <a:gd name="T1" fmla="*/ 0 h 213"/>
                <a:gd name="T2" fmla="*/ 175 w 80"/>
                <a:gd name="T3" fmla="*/ 0 h 213"/>
                <a:gd name="T4" fmla="*/ 175 w 80"/>
                <a:gd name="T5" fmla="*/ 16 h 213"/>
                <a:gd name="T6" fmla="*/ 0 w 80"/>
                <a:gd name="T7" fmla="*/ 16 h 213"/>
                <a:gd name="T8" fmla="*/ 0 w 80"/>
                <a:gd name="T9" fmla="*/ 0 h 213"/>
                <a:gd name="T10" fmla="*/ 0 w 80"/>
                <a:gd name="T11" fmla="*/ 0 h 213"/>
                <a:gd name="T12" fmla="*/ 0 60000 65536"/>
                <a:gd name="T13" fmla="*/ 0 60000 65536"/>
                <a:gd name="T14" fmla="*/ 0 60000 65536"/>
                <a:gd name="T15" fmla="*/ 0 60000 65536"/>
                <a:gd name="T16" fmla="*/ 0 60000 65536"/>
                <a:gd name="T17" fmla="*/ 0 60000 65536"/>
                <a:gd name="T18" fmla="*/ 0 w 80"/>
                <a:gd name="T19" fmla="*/ 0 h 213"/>
                <a:gd name="T20" fmla="*/ 80 w 80"/>
                <a:gd name="T21" fmla="*/ 213 h 213"/>
              </a:gdLst>
              <a:ahLst/>
              <a:cxnLst>
                <a:cxn ang="T12">
                  <a:pos x="T0" y="T1"/>
                </a:cxn>
                <a:cxn ang="T13">
                  <a:pos x="T2" y="T3"/>
                </a:cxn>
                <a:cxn ang="T14">
                  <a:pos x="T4" y="T5"/>
                </a:cxn>
                <a:cxn ang="T15">
                  <a:pos x="T6" y="T7"/>
                </a:cxn>
                <a:cxn ang="T16">
                  <a:pos x="T8" y="T9"/>
                </a:cxn>
                <a:cxn ang="T17">
                  <a:pos x="T10" y="T11"/>
                </a:cxn>
              </a:cxnLst>
              <a:rect l="T18" t="T19" r="T20" b="T21"/>
              <a:pathLst>
                <a:path w="80" h="213">
                  <a:moveTo>
                    <a:pt x="0" y="0"/>
                  </a:moveTo>
                  <a:lnTo>
                    <a:pt x="80" y="0"/>
                  </a:lnTo>
                  <a:lnTo>
                    <a:pt x="80" y="213"/>
                  </a:lnTo>
                  <a:lnTo>
                    <a:pt x="0" y="213"/>
                  </a:lnTo>
                  <a:lnTo>
                    <a:pt x="0" y="0"/>
                  </a:lnTo>
                </a:path>
              </a:pathLst>
            </a:custGeom>
            <a:noFill/>
            <a:ln w="7938">
              <a:solidFill>
                <a:srgbClr val="000000"/>
              </a:solidFill>
              <a:round/>
              <a:headEnd/>
              <a:tailEnd/>
            </a:ln>
          </p:spPr>
          <p:txBody>
            <a:bodyPr/>
            <a:lstStyle/>
            <a:p>
              <a:endParaRPr lang="en-US"/>
            </a:p>
          </p:txBody>
        </p:sp>
        <p:sp>
          <p:nvSpPr>
            <p:cNvPr id="57" name="Rectangle 48"/>
            <p:cNvSpPr>
              <a:spLocks noChangeArrowheads="1"/>
            </p:cNvSpPr>
            <p:nvPr/>
          </p:nvSpPr>
          <p:spPr bwMode="auto">
            <a:xfrm>
              <a:off x="2322" y="3085"/>
              <a:ext cx="85" cy="181"/>
            </a:xfrm>
            <a:prstGeom prst="rect">
              <a:avLst/>
            </a:prstGeom>
            <a:noFill/>
            <a:ln w="7938">
              <a:solidFill>
                <a:srgbClr val="000000"/>
              </a:solidFill>
              <a:miter lim="800000"/>
              <a:headEnd/>
              <a:tailEnd/>
            </a:ln>
          </p:spPr>
          <p:txBody>
            <a:bodyPr/>
            <a:lstStyle/>
            <a:p>
              <a:pPr algn="r"/>
              <a:endParaRPr lang="en-US" sz="1600">
                <a:solidFill>
                  <a:srgbClr val="000000"/>
                </a:solidFill>
                <a:latin typeface="Arial Greek" pitchFamily="34" charset="0"/>
              </a:endParaRPr>
            </a:p>
          </p:txBody>
        </p:sp>
        <p:sp>
          <p:nvSpPr>
            <p:cNvPr id="58" name="Freeform 49"/>
            <p:cNvSpPr>
              <a:spLocks/>
            </p:cNvSpPr>
            <p:nvPr/>
          </p:nvSpPr>
          <p:spPr bwMode="auto">
            <a:xfrm>
              <a:off x="1720" y="2561"/>
              <a:ext cx="218" cy="175"/>
            </a:xfrm>
            <a:custGeom>
              <a:avLst/>
              <a:gdLst>
                <a:gd name="T0" fmla="*/ 115 w 208"/>
                <a:gd name="T1" fmla="*/ 0 h 205"/>
                <a:gd name="T2" fmla="*/ 440 w 208"/>
                <a:gd name="T3" fmla="*/ 12 h 205"/>
                <a:gd name="T4" fmla="*/ 320 w 208"/>
                <a:gd name="T5" fmla="*/ 16 h 205"/>
                <a:gd name="T6" fmla="*/ 0 w 208"/>
                <a:gd name="T7" fmla="*/ 5 h 205"/>
                <a:gd name="T8" fmla="*/ 121 w 208"/>
                <a:gd name="T9" fmla="*/ 0 h 205"/>
                <a:gd name="T10" fmla="*/ 121 w 208"/>
                <a:gd name="T11" fmla="*/ 0 h 205"/>
                <a:gd name="T12" fmla="*/ 115 w 208"/>
                <a:gd name="T13" fmla="*/ 0 h 205"/>
                <a:gd name="T14" fmla="*/ 0 60000 65536"/>
                <a:gd name="T15" fmla="*/ 0 60000 65536"/>
                <a:gd name="T16" fmla="*/ 0 60000 65536"/>
                <a:gd name="T17" fmla="*/ 0 60000 65536"/>
                <a:gd name="T18" fmla="*/ 0 60000 65536"/>
                <a:gd name="T19" fmla="*/ 0 60000 65536"/>
                <a:gd name="T20" fmla="*/ 0 60000 65536"/>
                <a:gd name="T21" fmla="*/ 0 w 208"/>
                <a:gd name="T22" fmla="*/ 0 h 205"/>
                <a:gd name="T23" fmla="*/ 208 w 208"/>
                <a:gd name="T24" fmla="*/ 205 h 2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8" h="205">
                  <a:moveTo>
                    <a:pt x="54" y="0"/>
                  </a:moveTo>
                  <a:lnTo>
                    <a:pt x="208" y="145"/>
                  </a:lnTo>
                  <a:lnTo>
                    <a:pt x="150" y="205"/>
                  </a:lnTo>
                  <a:lnTo>
                    <a:pt x="0" y="60"/>
                  </a:lnTo>
                  <a:lnTo>
                    <a:pt x="57" y="0"/>
                  </a:lnTo>
                  <a:lnTo>
                    <a:pt x="54" y="0"/>
                  </a:lnTo>
                  <a:close/>
                </a:path>
              </a:pathLst>
            </a:custGeom>
            <a:solidFill>
              <a:srgbClr val="CCFFFF"/>
            </a:solidFill>
            <a:ln w="9525">
              <a:noFill/>
              <a:round/>
              <a:headEnd/>
              <a:tailEnd/>
            </a:ln>
          </p:spPr>
          <p:txBody>
            <a:bodyPr/>
            <a:lstStyle/>
            <a:p>
              <a:endParaRPr lang="en-US"/>
            </a:p>
          </p:txBody>
        </p:sp>
        <p:sp>
          <p:nvSpPr>
            <p:cNvPr id="59" name="Freeform 50"/>
            <p:cNvSpPr>
              <a:spLocks/>
            </p:cNvSpPr>
            <p:nvPr/>
          </p:nvSpPr>
          <p:spPr bwMode="auto">
            <a:xfrm>
              <a:off x="1720" y="2561"/>
              <a:ext cx="218" cy="175"/>
            </a:xfrm>
            <a:custGeom>
              <a:avLst/>
              <a:gdLst>
                <a:gd name="T0" fmla="*/ 115 w 208"/>
                <a:gd name="T1" fmla="*/ 0 h 205"/>
                <a:gd name="T2" fmla="*/ 440 w 208"/>
                <a:gd name="T3" fmla="*/ 12 h 205"/>
                <a:gd name="T4" fmla="*/ 320 w 208"/>
                <a:gd name="T5" fmla="*/ 16 h 205"/>
                <a:gd name="T6" fmla="*/ 0 w 208"/>
                <a:gd name="T7" fmla="*/ 5 h 205"/>
                <a:gd name="T8" fmla="*/ 121 w 208"/>
                <a:gd name="T9" fmla="*/ 0 h 205"/>
                <a:gd name="T10" fmla="*/ 121 w 208"/>
                <a:gd name="T11" fmla="*/ 0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4" y="0"/>
                  </a:moveTo>
                  <a:lnTo>
                    <a:pt x="208" y="145"/>
                  </a:lnTo>
                  <a:lnTo>
                    <a:pt x="150" y="205"/>
                  </a:lnTo>
                  <a:lnTo>
                    <a:pt x="0" y="60"/>
                  </a:lnTo>
                  <a:lnTo>
                    <a:pt x="57" y="0"/>
                  </a:lnTo>
                </a:path>
              </a:pathLst>
            </a:custGeom>
            <a:noFill/>
            <a:ln w="7938">
              <a:solidFill>
                <a:srgbClr val="000000"/>
              </a:solidFill>
              <a:round/>
              <a:headEnd/>
              <a:tailEnd/>
            </a:ln>
          </p:spPr>
          <p:txBody>
            <a:bodyPr/>
            <a:lstStyle/>
            <a:p>
              <a:endParaRPr lang="en-US"/>
            </a:p>
          </p:txBody>
        </p:sp>
        <p:sp>
          <p:nvSpPr>
            <p:cNvPr id="60" name="Freeform 51"/>
            <p:cNvSpPr>
              <a:spLocks/>
            </p:cNvSpPr>
            <p:nvPr/>
          </p:nvSpPr>
          <p:spPr bwMode="auto">
            <a:xfrm>
              <a:off x="1720" y="2561"/>
              <a:ext cx="218" cy="175"/>
            </a:xfrm>
            <a:custGeom>
              <a:avLst/>
              <a:gdLst>
                <a:gd name="T0" fmla="*/ 115 w 208"/>
                <a:gd name="T1" fmla="*/ 0 h 205"/>
                <a:gd name="T2" fmla="*/ 440 w 208"/>
                <a:gd name="T3" fmla="*/ 12 h 205"/>
                <a:gd name="T4" fmla="*/ 320 w 208"/>
                <a:gd name="T5" fmla="*/ 16 h 205"/>
                <a:gd name="T6" fmla="*/ 0 w 208"/>
                <a:gd name="T7" fmla="*/ 5 h 205"/>
                <a:gd name="T8" fmla="*/ 121 w 208"/>
                <a:gd name="T9" fmla="*/ 0 h 205"/>
                <a:gd name="T10" fmla="*/ 121 w 208"/>
                <a:gd name="T11" fmla="*/ 0 h 205"/>
                <a:gd name="T12" fmla="*/ 115 w 208"/>
                <a:gd name="T13" fmla="*/ 0 h 205"/>
                <a:gd name="T14" fmla="*/ 0 60000 65536"/>
                <a:gd name="T15" fmla="*/ 0 60000 65536"/>
                <a:gd name="T16" fmla="*/ 0 60000 65536"/>
                <a:gd name="T17" fmla="*/ 0 60000 65536"/>
                <a:gd name="T18" fmla="*/ 0 60000 65536"/>
                <a:gd name="T19" fmla="*/ 0 60000 65536"/>
                <a:gd name="T20" fmla="*/ 0 60000 65536"/>
                <a:gd name="T21" fmla="*/ 0 w 208"/>
                <a:gd name="T22" fmla="*/ 0 h 205"/>
                <a:gd name="T23" fmla="*/ 208 w 208"/>
                <a:gd name="T24" fmla="*/ 205 h 2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8" h="205">
                  <a:moveTo>
                    <a:pt x="54" y="0"/>
                  </a:moveTo>
                  <a:lnTo>
                    <a:pt x="208" y="145"/>
                  </a:lnTo>
                  <a:lnTo>
                    <a:pt x="150" y="205"/>
                  </a:lnTo>
                  <a:lnTo>
                    <a:pt x="0" y="60"/>
                  </a:lnTo>
                  <a:lnTo>
                    <a:pt x="57" y="0"/>
                  </a:lnTo>
                  <a:lnTo>
                    <a:pt x="54" y="0"/>
                  </a:lnTo>
                  <a:close/>
                </a:path>
              </a:pathLst>
            </a:custGeom>
            <a:solidFill>
              <a:srgbClr val="CCFFFF"/>
            </a:solidFill>
            <a:ln w="9525">
              <a:noFill/>
              <a:round/>
              <a:headEnd/>
              <a:tailEnd/>
            </a:ln>
          </p:spPr>
          <p:txBody>
            <a:bodyPr/>
            <a:lstStyle/>
            <a:p>
              <a:endParaRPr lang="en-US"/>
            </a:p>
          </p:txBody>
        </p:sp>
        <p:sp>
          <p:nvSpPr>
            <p:cNvPr id="61" name="Freeform 52"/>
            <p:cNvSpPr>
              <a:spLocks/>
            </p:cNvSpPr>
            <p:nvPr/>
          </p:nvSpPr>
          <p:spPr bwMode="auto">
            <a:xfrm>
              <a:off x="1720" y="2561"/>
              <a:ext cx="218" cy="175"/>
            </a:xfrm>
            <a:custGeom>
              <a:avLst/>
              <a:gdLst>
                <a:gd name="T0" fmla="*/ 115 w 208"/>
                <a:gd name="T1" fmla="*/ 0 h 205"/>
                <a:gd name="T2" fmla="*/ 440 w 208"/>
                <a:gd name="T3" fmla="*/ 12 h 205"/>
                <a:gd name="T4" fmla="*/ 320 w 208"/>
                <a:gd name="T5" fmla="*/ 16 h 205"/>
                <a:gd name="T6" fmla="*/ 0 w 208"/>
                <a:gd name="T7" fmla="*/ 5 h 205"/>
                <a:gd name="T8" fmla="*/ 121 w 208"/>
                <a:gd name="T9" fmla="*/ 0 h 205"/>
                <a:gd name="T10" fmla="*/ 121 w 208"/>
                <a:gd name="T11" fmla="*/ 0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4" y="0"/>
                  </a:moveTo>
                  <a:lnTo>
                    <a:pt x="208" y="145"/>
                  </a:lnTo>
                  <a:lnTo>
                    <a:pt x="150" y="205"/>
                  </a:lnTo>
                  <a:lnTo>
                    <a:pt x="0" y="60"/>
                  </a:lnTo>
                  <a:lnTo>
                    <a:pt x="57" y="0"/>
                  </a:lnTo>
                </a:path>
              </a:pathLst>
            </a:custGeom>
            <a:noFill/>
            <a:ln w="7938">
              <a:solidFill>
                <a:srgbClr val="000000"/>
              </a:solidFill>
              <a:round/>
              <a:headEnd/>
              <a:tailEnd/>
            </a:ln>
          </p:spPr>
          <p:txBody>
            <a:bodyPr/>
            <a:lstStyle/>
            <a:p>
              <a:endParaRPr lang="en-US"/>
            </a:p>
          </p:txBody>
        </p:sp>
        <p:sp>
          <p:nvSpPr>
            <p:cNvPr id="62" name="Freeform 53"/>
            <p:cNvSpPr>
              <a:spLocks/>
            </p:cNvSpPr>
            <p:nvPr/>
          </p:nvSpPr>
          <p:spPr bwMode="auto">
            <a:xfrm>
              <a:off x="2404" y="3085"/>
              <a:ext cx="85" cy="181"/>
            </a:xfrm>
            <a:custGeom>
              <a:avLst/>
              <a:gdLst>
                <a:gd name="T0" fmla="*/ 0 w 81"/>
                <a:gd name="T1" fmla="*/ 0 h 213"/>
                <a:gd name="T2" fmla="*/ 174 w 81"/>
                <a:gd name="T3" fmla="*/ 0 h 213"/>
                <a:gd name="T4" fmla="*/ 174 w 81"/>
                <a:gd name="T5" fmla="*/ 16 h 213"/>
                <a:gd name="T6" fmla="*/ 3 w 81"/>
                <a:gd name="T7" fmla="*/ 16 h 213"/>
                <a:gd name="T8" fmla="*/ 3 w 81"/>
                <a:gd name="T9" fmla="*/ 0 h 213"/>
                <a:gd name="T10" fmla="*/ 3 w 81"/>
                <a:gd name="T11" fmla="*/ 0 h 213"/>
                <a:gd name="T12" fmla="*/ 0 w 81"/>
                <a:gd name="T13" fmla="*/ 0 h 213"/>
                <a:gd name="T14" fmla="*/ 0 60000 65536"/>
                <a:gd name="T15" fmla="*/ 0 60000 65536"/>
                <a:gd name="T16" fmla="*/ 0 60000 65536"/>
                <a:gd name="T17" fmla="*/ 0 60000 65536"/>
                <a:gd name="T18" fmla="*/ 0 60000 65536"/>
                <a:gd name="T19" fmla="*/ 0 60000 65536"/>
                <a:gd name="T20" fmla="*/ 0 60000 65536"/>
                <a:gd name="T21" fmla="*/ 0 w 81"/>
                <a:gd name="T22" fmla="*/ 0 h 213"/>
                <a:gd name="T23" fmla="*/ 81 w 81"/>
                <a:gd name="T24" fmla="*/ 213 h 2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213">
                  <a:moveTo>
                    <a:pt x="0" y="0"/>
                  </a:moveTo>
                  <a:lnTo>
                    <a:pt x="81" y="0"/>
                  </a:lnTo>
                  <a:lnTo>
                    <a:pt x="81" y="213"/>
                  </a:lnTo>
                  <a:lnTo>
                    <a:pt x="3" y="213"/>
                  </a:lnTo>
                  <a:lnTo>
                    <a:pt x="3" y="0"/>
                  </a:lnTo>
                  <a:lnTo>
                    <a:pt x="0" y="0"/>
                  </a:lnTo>
                  <a:close/>
                </a:path>
              </a:pathLst>
            </a:custGeom>
            <a:solidFill>
              <a:srgbClr val="00FFFF"/>
            </a:solidFill>
            <a:ln w="9525">
              <a:noFill/>
              <a:round/>
              <a:headEnd/>
              <a:tailEnd/>
            </a:ln>
          </p:spPr>
          <p:txBody>
            <a:bodyPr/>
            <a:lstStyle/>
            <a:p>
              <a:endParaRPr lang="en-US"/>
            </a:p>
          </p:txBody>
        </p:sp>
        <p:sp>
          <p:nvSpPr>
            <p:cNvPr id="63" name="Freeform 54"/>
            <p:cNvSpPr>
              <a:spLocks/>
            </p:cNvSpPr>
            <p:nvPr/>
          </p:nvSpPr>
          <p:spPr bwMode="auto">
            <a:xfrm>
              <a:off x="2404" y="3085"/>
              <a:ext cx="85" cy="181"/>
            </a:xfrm>
            <a:custGeom>
              <a:avLst/>
              <a:gdLst>
                <a:gd name="T0" fmla="*/ 0 w 81"/>
                <a:gd name="T1" fmla="*/ 0 h 213"/>
                <a:gd name="T2" fmla="*/ 174 w 81"/>
                <a:gd name="T3" fmla="*/ 0 h 213"/>
                <a:gd name="T4" fmla="*/ 174 w 81"/>
                <a:gd name="T5" fmla="*/ 16 h 213"/>
                <a:gd name="T6" fmla="*/ 3 w 81"/>
                <a:gd name="T7" fmla="*/ 16 h 213"/>
                <a:gd name="T8" fmla="*/ 3 w 81"/>
                <a:gd name="T9" fmla="*/ 0 h 213"/>
                <a:gd name="T10" fmla="*/ 3 w 81"/>
                <a:gd name="T11" fmla="*/ 0 h 213"/>
                <a:gd name="T12" fmla="*/ 0 60000 65536"/>
                <a:gd name="T13" fmla="*/ 0 60000 65536"/>
                <a:gd name="T14" fmla="*/ 0 60000 65536"/>
                <a:gd name="T15" fmla="*/ 0 60000 65536"/>
                <a:gd name="T16" fmla="*/ 0 60000 65536"/>
                <a:gd name="T17" fmla="*/ 0 60000 65536"/>
                <a:gd name="T18" fmla="*/ 0 w 81"/>
                <a:gd name="T19" fmla="*/ 0 h 213"/>
                <a:gd name="T20" fmla="*/ 81 w 81"/>
                <a:gd name="T21" fmla="*/ 213 h 213"/>
              </a:gdLst>
              <a:ahLst/>
              <a:cxnLst>
                <a:cxn ang="T12">
                  <a:pos x="T0" y="T1"/>
                </a:cxn>
                <a:cxn ang="T13">
                  <a:pos x="T2" y="T3"/>
                </a:cxn>
                <a:cxn ang="T14">
                  <a:pos x="T4" y="T5"/>
                </a:cxn>
                <a:cxn ang="T15">
                  <a:pos x="T6" y="T7"/>
                </a:cxn>
                <a:cxn ang="T16">
                  <a:pos x="T8" y="T9"/>
                </a:cxn>
                <a:cxn ang="T17">
                  <a:pos x="T10" y="T11"/>
                </a:cxn>
              </a:cxnLst>
              <a:rect l="T18" t="T19" r="T20" b="T21"/>
              <a:pathLst>
                <a:path w="81" h="213">
                  <a:moveTo>
                    <a:pt x="0" y="0"/>
                  </a:moveTo>
                  <a:lnTo>
                    <a:pt x="81" y="0"/>
                  </a:lnTo>
                  <a:lnTo>
                    <a:pt x="81" y="213"/>
                  </a:lnTo>
                  <a:lnTo>
                    <a:pt x="3" y="213"/>
                  </a:lnTo>
                  <a:lnTo>
                    <a:pt x="3" y="0"/>
                  </a:lnTo>
                </a:path>
              </a:pathLst>
            </a:custGeom>
            <a:noFill/>
            <a:ln w="7938">
              <a:solidFill>
                <a:srgbClr val="000000"/>
              </a:solidFill>
              <a:round/>
              <a:headEnd/>
              <a:tailEnd/>
            </a:ln>
          </p:spPr>
          <p:txBody>
            <a:bodyPr/>
            <a:lstStyle/>
            <a:p>
              <a:endParaRPr lang="en-US"/>
            </a:p>
          </p:txBody>
        </p:sp>
        <p:sp>
          <p:nvSpPr>
            <p:cNvPr id="64" name="Freeform 55"/>
            <p:cNvSpPr>
              <a:spLocks/>
            </p:cNvSpPr>
            <p:nvPr/>
          </p:nvSpPr>
          <p:spPr bwMode="auto">
            <a:xfrm>
              <a:off x="2404" y="3085"/>
              <a:ext cx="85" cy="181"/>
            </a:xfrm>
            <a:custGeom>
              <a:avLst/>
              <a:gdLst>
                <a:gd name="T0" fmla="*/ 0 w 81"/>
                <a:gd name="T1" fmla="*/ 0 h 213"/>
                <a:gd name="T2" fmla="*/ 174 w 81"/>
                <a:gd name="T3" fmla="*/ 0 h 213"/>
                <a:gd name="T4" fmla="*/ 174 w 81"/>
                <a:gd name="T5" fmla="*/ 16 h 213"/>
                <a:gd name="T6" fmla="*/ 3 w 81"/>
                <a:gd name="T7" fmla="*/ 16 h 213"/>
                <a:gd name="T8" fmla="*/ 3 w 81"/>
                <a:gd name="T9" fmla="*/ 0 h 213"/>
                <a:gd name="T10" fmla="*/ 3 w 81"/>
                <a:gd name="T11" fmla="*/ 0 h 213"/>
                <a:gd name="T12" fmla="*/ 0 w 81"/>
                <a:gd name="T13" fmla="*/ 0 h 213"/>
                <a:gd name="T14" fmla="*/ 0 60000 65536"/>
                <a:gd name="T15" fmla="*/ 0 60000 65536"/>
                <a:gd name="T16" fmla="*/ 0 60000 65536"/>
                <a:gd name="T17" fmla="*/ 0 60000 65536"/>
                <a:gd name="T18" fmla="*/ 0 60000 65536"/>
                <a:gd name="T19" fmla="*/ 0 60000 65536"/>
                <a:gd name="T20" fmla="*/ 0 60000 65536"/>
                <a:gd name="T21" fmla="*/ 0 w 81"/>
                <a:gd name="T22" fmla="*/ 0 h 213"/>
                <a:gd name="T23" fmla="*/ 81 w 81"/>
                <a:gd name="T24" fmla="*/ 213 h 2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213">
                  <a:moveTo>
                    <a:pt x="0" y="0"/>
                  </a:moveTo>
                  <a:lnTo>
                    <a:pt x="81" y="0"/>
                  </a:lnTo>
                  <a:lnTo>
                    <a:pt x="81" y="213"/>
                  </a:lnTo>
                  <a:lnTo>
                    <a:pt x="3" y="213"/>
                  </a:lnTo>
                  <a:lnTo>
                    <a:pt x="3" y="0"/>
                  </a:lnTo>
                  <a:lnTo>
                    <a:pt x="0" y="0"/>
                  </a:lnTo>
                  <a:close/>
                </a:path>
              </a:pathLst>
            </a:custGeom>
            <a:solidFill>
              <a:srgbClr val="00FFFF"/>
            </a:solidFill>
            <a:ln w="9525">
              <a:noFill/>
              <a:round/>
              <a:headEnd/>
              <a:tailEnd/>
            </a:ln>
          </p:spPr>
          <p:txBody>
            <a:bodyPr/>
            <a:lstStyle/>
            <a:p>
              <a:endParaRPr lang="en-US"/>
            </a:p>
          </p:txBody>
        </p:sp>
        <p:sp>
          <p:nvSpPr>
            <p:cNvPr id="65" name="Freeform 56"/>
            <p:cNvSpPr>
              <a:spLocks/>
            </p:cNvSpPr>
            <p:nvPr/>
          </p:nvSpPr>
          <p:spPr bwMode="auto">
            <a:xfrm>
              <a:off x="2404" y="3085"/>
              <a:ext cx="85" cy="181"/>
            </a:xfrm>
            <a:custGeom>
              <a:avLst/>
              <a:gdLst>
                <a:gd name="T0" fmla="*/ 0 w 81"/>
                <a:gd name="T1" fmla="*/ 0 h 213"/>
                <a:gd name="T2" fmla="*/ 174 w 81"/>
                <a:gd name="T3" fmla="*/ 0 h 213"/>
                <a:gd name="T4" fmla="*/ 174 w 81"/>
                <a:gd name="T5" fmla="*/ 16 h 213"/>
                <a:gd name="T6" fmla="*/ 3 w 81"/>
                <a:gd name="T7" fmla="*/ 16 h 213"/>
                <a:gd name="T8" fmla="*/ 3 w 81"/>
                <a:gd name="T9" fmla="*/ 0 h 213"/>
                <a:gd name="T10" fmla="*/ 3 w 81"/>
                <a:gd name="T11" fmla="*/ 0 h 213"/>
                <a:gd name="T12" fmla="*/ 0 60000 65536"/>
                <a:gd name="T13" fmla="*/ 0 60000 65536"/>
                <a:gd name="T14" fmla="*/ 0 60000 65536"/>
                <a:gd name="T15" fmla="*/ 0 60000 65536"/>
                <a:gd name="T16" fmla="*/ 0 60000 65536"/>
                <a:gd name="T17" fmla="*/ 0 60000 65536"/>
                <a:gd name="T18" fmla="*/ 0 w 81"/>
                <a:gd name="T19" fmla="*/ 0 h 213"/>
                <a:gd name="T20" fmla="*/ 81 w 81"/>
                <a:gd name="T21" fmla="*/ 213 h 213"/>
              </a:gdLst>
              <a:ahLst/>
              <a:cxnLst>
                <a:cxn ang="T12">
                  <a:pos x="T0" y="T1"/>
                </a:cxn>
                <a:cxn ang="T13">
                  <a:pos x="T2" y="T3"/>
                </a:cxn>
                <a:cxn ang="T14">
                  <a:pos x="T4" y="T5"/>
                </a:cxn>
                <a:cxn ang="T15">
                  <a:pos x="T6" y="T7"/>
                </a:cxn>
                <a:cxn ang="T16">
                  <a:pos x="T8" y="T9"/>
                </a:cxn>
                <a:cxn ang="T17">
                  <a:pos x="T10" y="T11"/>
                </a:cxn>
              </a:cxnLst>
              <a:rect l="T18" t="T19" r="T20" b="T21"/>
              <a:pathLst>
                <a:path w="81" h="213">
                  <a:moveTo>
                    <a:pt x="0" y="0"/>
                  </a:moveTo>
                  <a:lnTo>
                    <a:pt x="81" y="0"/>
                  </a:lnTo>
                  <a:lnTo>
                    <a:pt x="81" y="213"/>
                  </a:lnTo>
                  <a:lnTo>
                    <a:pt x="3" y="213"/>
                  </a:lnTo>
                  <a:lnTo>
                    <a:pt x="3" y="0"/>
                  </a:lnTo>
                </a:path>
              </a:pathLst>
            </a:custGeom>
            <a:noFill/>
            <a:ln w="7938">
              <a:solidFill>
                <a:srgbClr val="000000"/>
              </a:solidFill>
              <a:round/>
              <a:headEnd/>
              <a:tailEnd/>
            </a:ln>
          </p:spPr>
          <p:txBody>
            <a:bodyPr/>
            <a:lstStyle/>
            <a:p>
              <a:endParaRPr lang="en-US"/>
            </a:p>
          </p:txBody>
        </p:sp>
        <p:sp>
          <p:nvSpPr>
            <p:cNvPr id="66" name="Freeform 57"/>
            <p:cNvSpPr>
              <a:spLocks/>
            </p:cNvSpPr>
            <p:nvPr/>
          </p:nvSpPr>
          <p:spPr bwMode="auto">
            <a:xfrm>
              <a:off x="2489" y="3085"/>
              <a:ext cx="82" cy="181"/>
            </a:xfrm>
            <a:custGeom>
              <a:avLst/>
              <a:gdLst>
                <a:gd name="T0" fmla="*/ 0 w 78"/>
                <a:gd name="T1" fmla="*/ 0 h 213"/>
                <a:gd name="T2" fmla="*/ 173 w 78"/>
                <a:gd name="T3" fmla="*/ 0 h 213"/>
                <a:gd name="T4" fmla="*/ 173 w 78"/>
                <a:gd name="T5" fmla="*/ 16 h 213"/>
                <a:gd name="T6" fmla="*/ 0 w 78"/>
                <a:gd name="T7" fmla="*/ 16 h 213"/>
                <a:gd name="T8" fmla="*/ 0 w 78"/>
                <a:gd name="T9" fmla="*/ 0 h 213"/>
                <a:gd name="T10" fmla="*/ 0 w 78"/>
                <a:gd name="T11" fmla="*/ 0 h 213"/>
                <a:gd name="T12" fmla="*/ 0 60000 65536"/>
                <a:gd name="T13" fmla="*/ 0 60000 65536"/>
                <a:gd name="T14" fmla="*/ 0 60000 65536"/>
                <a:gd name="T15" fmla="*/ 0 60000 65536"/>
                <a:gd name="T16" fmla="*/ 0 60000 65536"/>
                <a:gd name="T17" fmla="*/ 0 60000 65536"/>
                <a:gd name="T18" fmla="*/ 0 w 78"/>
                <a:gd name="T19" fmla="*/ 0 h 213"/>
                <a:gd name="T20" fmla="*/ 78 w 78"/>
                <a:gd name="T21" fmla="*/ 213 h 213"/>
              </a:gdLst>
              <a:ahLst/>
              <a:cxnLst>
                <a:cxn ang="T12">
                  <a:pos x="T0" y="T1"/>
                </a:cxn>
                <a:cxn ang="T13">
                  <a:pos x="T2" y="T3"/>
                </a:cxn>
                <a:cxn ang="T14">
                  <a:pos x="T4" y="T5"/>
                </a:cxn>
                <a:cxn ang="T15">
                  <a:pos x="T6" y="T7"/>
                </a:cxn>
                <a:cxn ang="T16">
                  <a:pos x="T8" y="T9"/>
                </a:cxn>
                <a:cxn ang="T17">
                  <a:pos x="T10" y="T11"/>
                </a:cxn>
              </a:cxnLst>
              <a:rect l="T18" t="T19" r="T20" b="T21"/>
              <a:pathLst>
                <a:path w="78" h="213">
                  <a:moveTo>
                    <a:pt x="0" y="0"/>
                  </a:moveTo>
                  <a:lnTo>
                    <a:pt x="78" y="0"/>
                  </a:lnTo>
                  <a:lnTo>
                    <a:pt x="78" y="213"/>
                  </a:lnTo>
                  <a:lnTo>
                    <a:pt x="0" y="213"/>
                  </a:lnTo>
                  <a:lnTo>
                    <a:pt x="0" y="0"/>
                  </a:lnTo>
                  <a:close/>
                </a:path>
              </a:pathLst>
            </a:custGeom>
            <a:solidFill>
              <a:srgbClr val="CCFFFF"/>
            </a:solidFill>
            <a:ln w="9525">
              <a:noFill/>
              <a:round/>
              <a:headEnd/>
              <a:tailEnd/>
            </a:ln>
          </p:spPr>
          <p:txBody>
            <a:bodyPr/>
            <a:lstStyle/>
            <a:p>
              <a:endParaRPr lang="en-US"/>
            </a:p>
          </p:txBody>
        </p:sp>
        <p:sp>
          <p:nvSpPr>
            <p:cNvPr id="67" name="Freeform 58"/>
            <p:cNvSpPr>
              <a:spLocks/>
            </p:cNvSpPr>
            <p:nvPr/>
          </p:nvSpPr>
          <p:spPr bwMode="auto">
            <a:xfrm>
              <a:off x="2489" y="3085"/>
              <a:ext cx="82" cy="181"/>
            </a:xfrm>
            <a:custGeom>
              <a:avLst/>
              <a:gdLst>
                <a:gd name="T0" fmla="*/ 0 w 78"/>
                <a:gd name="T1" fmla="*/ 0 h 213"/>
                <a:gd name="T2" fmla="*/ 173 w 78"/>
                <a:gd name="T3" fmla="*/ 0 h 213"/>
                <a:gd name="T4" fmla="*/ 173 w 78"/>
                <a:gd name="T5" fmla="*/ 16 h 213"/>
                <a:gd name="T6" fmla="*/ 0 w 78"/>
                <a:gd name="T7" fmla="*/ 16 h 213"/>
                <a:gd name="T8" fmla="*/ 0 w 78"/>
                <a:gd name="T9" fmla="*/ 0 h 213"/>
                <a:gd name="T10" fmla="*/ 0 w 78"/>
                <a:gd name="T11" fmla="*/ 0 h 213"/>
                <a:gd name="T12" fmla="*/ 0 60000 65536"/>
                <a:gd name="T13" fmla="*/ 0 60000 65536"/>
                <a:gd name="T14" fmla="*/ 0 60000 65536"/>
                <a:gd name="T15" fmla="*/ 0 60000 65536"/>
                <a:gd name="T16" fmla="*/ 0 60000 65536"/>
                <a:gd name="T17" fmla="*/ 0 60000 65536"/>
                <a:gd name="T18" fmla="*/ 0 w 78"/>
                <a:gd name="T19" fmla="*/ 0 h 213"/>
                <a:gd name="T20" fmla="*/ 78 w 78"/>
                <a:gd name="T21" fmla="*/ 213 h 213"/>
              </a:gdLst>
              <a:ahLst/>
              <a:cxnLst>
                <a:cxn ang="T12">
                  <a:pos x="T0" y="T1"/>
                </a:cxn>
                <a:cxn ang="T13">
                  <a:pos x="T2" y="T3"/>
                </a:cxn>
                <a:cxn ang="T14">
                  <a:pos x="T4" y="T5"/>
                </a:cxn>
                <a:cxn ang="T15">
                  <a:pos x="T6" y="T7"/>
                </a:cxn>
                <a:cxn ang="T16">
                  <a:pos x="T8" y="T9"/>
                </a:cxn>
                <a:cxn ang="T17">
                  <a:pos x="T10" y="T11"/>
                </a:cxn>
              </a:cxnLst>
              <a:rect l="T18" t="T19" r="T20" b="T21"/>
              <a:pathLst>
                <a:path w="78" h="213">
                  <a:moveTo>
                    <a:pt x="0" y="0"/>
                  </a:moveTo>
                  <a:lnTo>
                    <a:pt x="78" y="0"/>
                  </a:lnTo>
                  <a:lnTo>
                    <a:pt x="78" y="213"/>
                  </a:lnTo>
                  <a:lnTo>
                    <a:pt x="0" y="213"/>
                  </a:lnTo>
                  <a:lnTo>
                    <a:pt x="0" y="0"/>
                  </a:lnTo>
                </a:path>
              </a:pathLst>
            </a:custGeom>
            <a:noFill/>
            <a:ln w="7938">
              <a:solidFill>
                <a:srgbClr val="000000"/>
              </a:solidFill>
              <a:round/>
              <a:headEnd/>
              <a:tailEnd/>
            </a:ln>
          </p:spPr>
          <p:txBody>
            <a:bodyPr/>
            <a:lstStyle/>
            <a:p>
              <a:endParaRPr lang="en-US"/>
            </a:p>
          </p:txBody>
        </p:sp>
        <p:sp>
          <p:nvSpPr>
            <p:cNvPr id="68" name="Freeform 59"/>
            <p:cNvSpPr>
              <a:spLocks/>
            </p:cNvSpPr>
            <p:nvPr/>
          </p:nvSpPr>
          <p:spPr bwMode="auto">
            <a:xfrm>
              <a:off x="2489" y="3085"/>
              <a:ext cx="82" cy="181"/>
            </a:xfrm>
            <a:custGeom>
              <a:avLst/>
              <a:gdLst>
                <a:gd name="T0" fmla="*/ 0 w 78"/>
                <a:gd name="T1" fmla="*/ 0 h 213"/>
                <a:gd name="T2" fmla="*/ 173 w 78"/>
                <a:gd name="T3" fmla="*/ 0 h 213"/>
                <a:gd name="T4" fmla="*/ 173 w 78"/>
                <a:gd name="T5" fmla="*/ 16 h 213"/>
                <a:gd name="T6" fmla="*/ 0 w 78"/>
                <a:gd name="T7" fmla="*/ 16 h 213"/>
                <a:gd name="T8" fmla="*/ 0 w 78"/>
                <a:gd name="T9" fmla="*/ 0 h 213"/>
                <a:gd name="T10" fmla="*/ 0 w 78"/>
                <a:gd name="T11" fmla="*/ 0 h 213"/>
                <a:gd name="T12" fmla="*/ 0 60000 65536"/>
                <a:gd name="T13" fmla="*/ 0 60000 65536"/>
                <a:gd name="T14" fmla="*/ 0 60000 65536"/>
                <a:gd name="T15" fmla="*/ 0 60000 65536"/>
                <a:gd name="T16" fmla="*/ 0 60000 65536"/>
                <a:gd name="T17" fmla="*/ 0 60000 65536"/>
                <a:gd name="T18" fmla="*/ 0 w 78"/>
                <a:gd name="T19" fmla="*/ 0 h 213"/>
                <a:gd name="T20" fmla="*/ 78 w 78"/>
                <a:gd name="T21" fmla="*/ 213 h 213"/>
              </a:gdLst>
              <a:ahLst/>
              <a:cxnLst>
                <a:cxn ang="T12">
                  <a:pos x="T0" y="T1"/>
                </a:cxn>
                <a:cxn ang="T13">
                  <a:pos x="T2" y="T3"/>
                </a:cxn>
                <a:cxn ang="T14">
                  <a:pos x="T4" y="T5"/>
                </a:cxn>
                <a:cxn ang="T15">
                  <a:pos x="T6" y="T7"/>
                </a:cxn>
                <a:cxn ang="T16">
                  <a:pos x="T8" y="T9"/>
                </a:cxn>
                <a:cxn ang="T17">
                  <a:pos x="T10" y="T11"/>
                </a:cxn>
              </a:cxnLst>
              <a:rect l="T18" t="T19" r="T20" b="T21"/>
              <a:pathLst>
                <a:path w="78" h="213">
                  <a:moveTo>
                    <a:pt x="0" y="0"/>
                  </a:moveTo>
                  <a:lnTo>
                    <a:pt x="78" y="0"/>
                  </a:lnTo>
                  <a:lnTo>
                    <a:pt x="78" y="213"/>
                  </a:lnTo>
                  <a:lnTo>
                    <a:pt x="0" y="213"/>
                  </a:lnTo>
                  <a:lnTo>
                    <a:pt x="0" y="0"/>
                  </a:lnTo>
                  <a:close/>
                </a:path>
              </a:pathLst>
            </a:custGeom>
            <a:solidFill>
              <a:srgbClr val="CCFFFF"/>
            </a:solidFill>
            <a:ln w="9525">
              <a:noFill/>
              <a:round/>
              <a:headEnd/>
              <a:tailEnd/>
            </a:ln>
          </p:spPr>
          <p:txBody>
            <a:bodyPr/>
            <a:lstStyle/>
            <a:p>
              <a:endParaRPr lang="en-US"/>
            </a:p>
          </p:txBody>
        </p:sp>
        <p:sp>
          <p:nvSpPr>
            <p:cNvPr id="69" name="Freeform 60"/>
            <p:cNvSpPr>
              <a:spLocks/>
            </p:cNvSpPr>
            <p:nvPr/>
          </p:nvSpPr>
          <p:spPr bwMode="auto">
            <a:xfrm>
              <a:off x="2489" y="3085"/>
              <a:ext cx="82" cy="181"/>
            </a:xfrm>
            <a:custGeom>
              <a:avLst/>
              <a:gdLst>
                <a:gd name="T0" fmla="*/ 0 w 78"/>
                <a:gd name="T1" fmla="*/ 0 h 213"/>
                <a:gd name="T2" fmla="*/ 173 w 78"/>
                <a:gd name="T3" fmla="*/ 0 h 213"/>
                <a:gd name="T4" fmla="*/ 173 w 78"/>
                <a:gd name="T5" fmla="*/ 16 h 213"/>
                <a:gd name="T6" fmla="*/ 0 w 78"/>
                <a:gd name="T7" fmla="*/ 16 h 213"/>
                <a:gd name="T8" fmla="*/ 0 w 78"/>
                <a:gd name="T9" fmla="*/ 0 h 213"/>
                <a:gd name="T10" fmla="*/ 0 w 78"/>
                <a:gd name="T11" fmla="*/ 0 h 213"/>
                <a:gd name="T12" fmla="*/ 0 60000 65536"/>
                <a:gd name="T13" fmla="*/ 0 60000 65536"/>
                <a:gd name="T14" fmla="*/ 0 60000 65536"/>
                <a:gd name="T15" fmla="*/ 0 60000 65536"/>
                <a:gd name="T16" fmla="*/ 0 60000 65536"/>
                <a:gd name="T17" fmla="*/ 0 60000 65536"/>
                <a:gd name="T18" fmla="*/ 0 w 78"/>
                <a:gd name="T19" fmla="*/ 0 h 213"/>
                <a:gd name="T20" fmla="*/ 78 w 78"/>
                <a:gd name="T21" fmla="*/ 213 h 213"/>
              </a:gdLst>
              <a:ahLst/>
              <a:cxnLst>
                <a:cxn ang="T12">
                  <a:pos x="T0" y="T1"/>
                </a:cxn>
                <a:cxn ang="T13">
                  <a:pos x="T2" y="T3"/>
                </a:cxn>
                <a:cxn ang="T14">
                  <a:pos x="T4" y="T5"/>
                </a:cxn>
                <a:cxn ang="T15">
                  <a:pos x="T6" y="T7"/>
                </a:cxn>
                <a:cxn ang="T16">
                  <a:pos x="T8" y="T9"/>
                </a:cxn>
                <a:cxn ang="T17">
                  <a:pos x="T10" y="T11"/>
                </a:cxn>
              </a:cxnLst>
              <a:rect l="T18" t="T19" r="T20" b="T21"/>
              <a:pathLst>
                <a:path w="78" h="213">
                  <a:moveTo>
                    <a:pt x="0" y="0"/>
                  </a:moveTo>
                  <a:lnTo>
                    <a:pt x="78" y="0"/>
                  </a:lnTo>
                  <a:lnTo>
                    <a:pt x="78" y="213"/>
                  </a:lnTo>
                  <a:lnTo>
                    <a:pt x="0" y="213"/>
                  </a:lnTo>
                  <a:lnTo>
                    <a:pt x="0" y="0"/>
                  </a:lnTo>
                </a:path>
              </a:pathLst>
            </a:custGeom>
            <a:noFill/>
            <a:ln w="7938">
              <a:solidFill>
                <a:srgbClr val="000000"/>
              </a:solidFill>
              <a:round/>
              <a:headEnd/>
              <a:tailEnd/>
            </a:ln>
          </p:spPr>
          <p:txBody>
            <a:bodyPr/>
            <a:lstStyle/>
            <a:p>
              <a:endParaRPr lang="en-US"/>
            </a:p>
          </p:txBody>
        </p:sp>
        <p:sp>
          <p:nvSpPr>
            <p:cNvPr id="70" name="Freeform 61"/>
            <p:cNvSpPr>
              <a:spLocks/>
            </p:cNvSpPr>
            <p:nvPr/>
          </p:nvSpPr>
          <p:spPr bwMode="auto">
            <a:xfrm>
              <a:off x="2653" y="3085"/>
              <a:ext cx="84" cy="181"/>
            </a:xfrm>
            <a:custGeom>
              <a:avLst/>
              <a:gdLst>
                <a:gd name="T0" fmla="*/ 0 w 80"/>
                <a:gd name="T1" fmla="*/ 0 h 213"/>
                <a:gd name="T2" fmla="*/ 175 w 80"/>
                <a:gd name="T3" fmla="*/ 0 h 213"/>
                <a:gd name="T4" fmla="*/ 175 w 80"/>
                <a:gd name="T5" fmla="*/ 16 h 213"/>
                <a:gd name="T6" fmla="*/ 2 w 80"/>
                <a:gd name="T7" fmla="*/ 16 h 213"/>
                <a:gd name="T8" fmla="*/ 2 w 80"/>
                <a:gd name="T9" fmla="*/ 0 h 213"/>
                <a:gd name="T10" fmla="*/ 2 w 80"/>
                <a:gd name="T11" fmla="*/ 0 h 213"/>
                <a:gd name="T12" fmla="*/ 0 w 80"/>
                <a:gd name="T13" fmla="*/ 0 h 213"/>
                <a:gd name="T14" fmla="*/ 0 60000 65536"/>
                <a:gd name="T15" fmla="*/ 0 60000 65536"/>
                <a:gd name="T16" fmla="*/ 0 60000 65536"/>
                <a:gd name="T17" fmla="*/ 0 60000 65536"/>
                <a:gd name="T18" fmla="*/ 0 60000 65536"/>
                <a:gd name="T19" fmla="*/ 0 60000 65536"/>
                <a:gd name="T20" fmla="*/ 0 60000 65536"/>
                <a:gd name="T21" fmla="*/ 0 w 80"/>
                <a:gd name="T22" fmla="*/ 0 h 213"/>
                <a:gd name="T23" fmla="*/ 80 w 80"/>
                <a:gd name="T24" fmla="*/ 213 h 2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213">
                  <a:moveTo>
                    <a:pt x="0" y="0"/>
                  </a:moveTo>
                  <a:lnTo>
                    <a:pt x="80" y="0"/>
                  </a:lnTo>
                  <a:lnTo>
                    <a:pt x="80" y="213"/>
                  </a:lnTo>
                  <a:lnTo>
                    <a:pt x="2" y="213"/>
                  </a:lnTo>
                  <a:lnTo>
                    <a:pt x="2" y="0"/>
                  </a:lnTo>
                  <a:lnTo>
                    <a:pt x="0" y="0"/>
                  </a:lnTo>
                  <a:close/>
                </a:path>
              </a:pathLst>
            </a:custGeom>
            <a:solidFill>
              <a:srgbClr val="00FFFF"/>
            </a:solidFill>
            <a:ln w="9525">
              <a:noFill/>
              <a:round/>
              <a:headEnd/>
              <a:tailEnd/>
            </a:ln>
          </p:spPr>
          <p:txBody>
            <a:bodyPr/>
            <a:lstStyle/>
            <a:p>
              <a:endParaRPr lang="en-US"/>
            </a:p>
          </p:txBody>
        </p:sp>
        <p:sp>
          <p:nvSpPr>
            <p:cNvPr id="71" name="Freeform 62"/>
            <p:cNvSpPr>
              <a:spLocks/>
            </p:cNvSpPr>
            <p:nvPr/>
          </p:nvSpPr>
          <p:spPr bwMode="auto">
            <a:xfrm>
              <a:off x="2653" y="3085"/>
              <a:ext cx="84" cy="181"/>
            </a:xfrm>
            <a:custGeom>
              <a:avLst/>
              <a:gdLst>
                <a:gd name="T0" fmla="*/ 0 w 80"/>
                <a:gd name="T1" fmla="*/ 0 h 213"/>
                <a:gd name="T2" fmla="*/ 175 w 80"/>
                <a:gd name="T3" fmla="*/ 0 h 213"/>
                <a:gd name="T4" fmla="*/ 175 w 80"/>
                <a:gd name="T5" fmla="*/ 16 h 213"/>
                <a:gd name="T6" fmla="*/ 2 w 80"/>
                <a:gd name="T7" fmla="*/ 16 h 213"/>
                <a:gd name="T8" fmla="*/ 2 w 80"/>
                <a:gd name="T9" fmla="*/ 0 h 213"/>
                <a:gd name="T10" fmla="*/ 2 w 80"/>
                <a:gd name="T11" fmla="*/ 0 h 213"/>
                <a:gd name="T12" fmla="*/ 0 60000 65536"/>
                <a:gd name="T13" fmla="*/ 0 60000 65536"/>
                <a:gd name="T14" fmla="*/ 0 60000 65536"/>
                <a:gd name="T15" fmla="*/ 0 60000 65536"/>
                <a:gd name="T16" fmla="*/ 0 60000 65536"/>
                <a:gd name="T17" fmla="*/ 0 60000 65536"/>
                <a:gd name="T18" fmla="*/ 0 w 80"/>
                <a:gd name="T19" fmla="*/ 0 h 213"/>
                <a:gd name="T20" fmla="*/ 80 w 80"/>
                <a:gd name="T21" fmla="*/ 213 h 213"/>
              </a:gdLst>
              <a:ahLst/>
              <a:cxnLst>
                <a:cxn ang="T12">
                  <a:pos x="T0" y="T1"/>
                </a:cxn>
                <a:cxn ang="T13">
                  <a:pos x="T2" y="T3"/>
                </a:cxn>
                <a:cxn ang="T14">
                  <a:pos x="T4" y="T5"/>
                </a:cxn>
                <a:cxn ang="T15">
                  <a:pos x="T6" y="T7"/>
                </a:cxn>
                <a:cxn ang="T16">
                  <a:pos x="T8" y="T9"/>
                </a:cxn>
                <a:cxn ang="T17">
                  <a:pos x="T10" y="T11"/>
                </a:cxn>
              </a:cxnLst>
              <a:rect l="T18" t="T19" r="T20" b="T21"/>
              <a:pathLst>
                <a:path w="80" h="213">
                  <a:moveTo>
                    <a:pt x="0" y="0"/>
                  </a:moveTo>
                  <a:lnTo>
                    <a:pt x="80" y="0"/>
                  </a:lnTo>
                  <a:lnTo>
                    <a:pt x="80" y="213"/>
                  </a:lnTo>
                  <a:lnTo>
                    <a:pt x="2" y="213"/>
                  </a:lnTo>
                  <a:lnTo>
                    <a:pt x="2" y="0"/>
                  </a:lnTo>
                </a:path>
              </a:pathLst>
            </a:custGeom>
            <a:noFill/>
            <a:ln w="7938">
              <a:solidFill>
                <a:srgbClr val="000000"/>
              </a:solidFill>
              <a:round/>
              <a:headEnd/>
              <a:tailEnd/>
            </a:ln>
          </p:spPr>
          <p:txBody>
            <a:bodyPr/>
            <a:lstStyle/>
            <a:p>
              <a:endParaRPr lang="en-US"/>
            </a:p>
          </p:txBody>
        </p:sp>
        <p:sp>
          <p:nvSpPr>
            <p:cNvPr id="72" name="Freeform 63"/>
            <p:cNvSpPr>
              <a:spLocks/>
            </p:cNvSpPr>
            <p:nvPr/>
          </p:nvSpPr>
          <p:spPr bwMode="auto">
            <a:xfrm>
              <a:off x="2653" y="3085"/>
              <a:ext cx="84" cy="181"/>
            </a:xfrm>
            <a:custGeom>
              <a:avLst/>
              <a:gdLst>
                <a:gd name="T0" fmla="*/ 0 w 80"/>
                <a:gd name="T1" fmla="*/ 0 h 213"/>
                <a:gd name="T2" fmla="*/ 175 w 80"/>
                <a:gd name="T3" fmla="*/ 0 h 213"/>
                <a:gd name="T4" fmla="*/ 175 w 80"/>
                <a:gd name="T5" fmla="*/ 16 h 213"/>
                <a:gd name="T6" fmla="*/ 2 w 80"/>
                <a:gd name="T7" fmla="*/ 16 h 213"/>
                <a:gd name="T8" fmla="*/ 2 w 80"/>
                <a:gd name="T9" fmla="*/ 0 h 213"/>
                <a:gd name="T10" fmla="*/ 2 w 80"/>
                <a:gd name="T11" fmla="*/ 0 h 213"/>
                <a:gd name="T12" fmla="*/ 0 w 80"/>
                <a:gd name="T13" fmla="*/ 0 h 213"/>
                <a:gd name="T14" fmla="*/ 0 60000 65536"/>
                <a:gd name="T15" fmla="*/ 0 60000 65536"/>
                <a:gd name="T16" fmla="*/ 0 60000 65536"/>
                <a:gd name="T17" fmla="*/ 0 60000 65536"/>
                <a:gd name="T18" fmla="*/ 0 60000 65536"/>
                <a:gd name="T19" fmla="*/ 0 60000 65536"/>
                <a:gd name="T20" fmla="*/ 0 60000 65536"/>
                <a:gd name="T21" fmla="*/ 0 w 80"/>
                <a:gd name="T22" fmla="*/ 0 h 213"/>
                <a:gd name="T23" fmla="*/ 80 w 80"/>
                <a:gd name="T24" fmla="*/ 213 h 2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213">
                  <a:moveTo>
                    <a:pt x="0" y="0"/>
                  </a:moveTo>
                  <a:lnTo>
                    <a:pt x="80" y="0"/>
                  </a:lnTo>
                  <a:lnTo>
                    <a:pt x="80" y="213"/>
                  </a:lnTo>
                  <a:lnTo>
                    <a:pt x="2" y="213"/>
                  </a:lnTo>
                  <a:lnTo>
                    <a:pt x="2" y="0"/>
                  </a:lnTo>
                  <a:lnTo>
                    <a:pt x="0" y="0"/>
                  </a:lnTo>
                  <a:close/>
                </a:path>
              </a:pathLst>
            </a:custGeom>
            <a:solidFill>
              <a:srgbClr val="00FFFF"/>
            </a:solidFill>
            <a:ln w="9525">
              <a:noFill/>
              <a:round/>
              <a:headEnd/>
              <a:tailEnd/>
            </a:ln>
          </p:spPr>
          <p:txBody>
            <a:bodyPr/>
            <a:lstStyle/>
            <a:p>
              <a:endParaRPr lang="en-US"/>
            </a:p>
          </p:txBody>
        </p:sp>
        <p:sp>
          <p:nvSpPr>
            <p:cNvPr id="73" name="Freeform 64"/>
            <p:cNvSpPr>
              <a:spLocks/>
            </p:cNvSpPr>
            <p:nvPr/>
          </p:nvSpPr>
          <p:spPr bwMode="auto">
            <a:xfrm>
              <a:off x="2653" y="3085"/>
              <a:ext cx="84" cy="181"/>
            </a:xfrm>
            <a:custGeom>
              <a:avLst/>
              <a:gdLst>
                <a:gd name="T0" fmla="*/ 0 w 80"/>
                <a:gd name="T1" fmla="*/ 0 h 213"/>
                <a:gd name="T2" fmla="*/ 175 w 80"/>
                <a:gd name="T3" fmla="*/ 0 h 213"/>
                <a:gd name="T4" fmla="*/ 175 w 80"/>
                <a:gd name="T5" fmla="*/ 16 h 213"/>
                <a:gd name="T6" fmla="*/ 2 w 80"/>
                <a:gd name="T7" fmla="*/ 16 h 213"/>
                <a:gd name="T8" fmla="*/ 2 w 80"/>
                <a:gd name="T9" fmla="*/ 0 h 213"/>
                <a:gd name="T10" fmla="*/ 2 w 80"/>
                <a:gd name="T11" fmla="*/ 0 h 213"/>
                <a:gd name="T12" fmla="*/ 0 60000 65536"/>
                <a:gd name="T13" fmla="*/ 0 60000 65536"/>
                <a:gd name="T14" fmla="*/ 0 60000 65536"/>
                <a:gd name="T15" fmla="*/ 0 60000 65536"/>
                <a:gd name="T16" fmla="*/ 0 60000 65536"/>
                <a:gd name="T17" fmla="*/ 0 60000 65536"/>
                <a:gd name="T18" fmla="*/ 0 w 80"/>
                <a:gd name="T19" fmla="*/ 0 h 213"/>
                <a:gd name="T20" fmla="*/ 80 w 80"/>
                <a:gd name="T21" fmla="*/ 213 h 213"/>
              </a:gdLst>
              <a:ahLst/>
              <a:cxnLst>
                <a:cxn ang="T12">
                  <a:pos x="T0" y="T1"/>
                </a:cxn>
                <a:cxn ang="T13">
                  <a:pos x="T2" y="T3"/>
                </a:cxn>
                <a:cxn ang="T14">
                  <a:pos x="T4" y="T5"/>
                </a:cxn>
                <a:cxn ang="T15">
                  <a:pos x="T6" y="T7"/>
                </a:cxn>
                <a:cxn ang="T16">
                  <a:pos x="T8" y="T9"/>
                </a:cxn>
                <a:cxn ang="T17">
                  <a:pos x="T10" y="T11"/>
                </a:cxn>
              </a:cxnLst>
              <a:rect l="T18" t="T19" r="T20" b="T21"/>
              <a:pathLst>
                <a:path w="80" h="213">
                  <a:moveTo>
                    <a:pt x="0" y="0"/>
                  </a:moveTo>
                  <a:lnTo>
                    <a:pt x="80" y="0"/>
                  </a:lnTo>
                  <a:lnTo>
                    <a:pt x="80" y="213"/>
                  </a:lnTo>
                  <a:lnTo>
                    <a:pt x="2" y="213"/>
                  </a:lnTo>
                  <a:lnTo>
                    <a:pt x="2" y="0"/>
                  </a:lnTo>
                </a:path>
              </a:pathLst>
            </a:custGeom>
            <a:noFill/>
            <a:ln w="7938">
              <a:solidFill>
                <a:srgbClr val="000000"/>
              </a:solidFill>
              <a:round/>
              <a:headEnd/>
              <a:tailEnd/>
            </a:ln>
          </p:spPr>
          <p:txBody>
            <a:bodyPr/>
            <a:lstStyle/>
            <a:p>
              <a:endParaRPr lang="en-US"/>
            </a:p>
          </p:txBody>
        </p:sp>
        <p:sp>
          <p:nvSpPr>
            <p:cNvPr id="74" name="Rectangle 65"/>
            <p:cNvSpPr>
              <a:spLocks noChangeArrowheads="1"/>
            </p:cNvSpPr>
            <p:nvPr/>
          </p:nvSpPr>
          <p:spPr bwMode="auto">
            <a:xfrm>
              <a:off x="3641" y="3049"/>
              <a:ext cx="128" cy="154"/>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a:t>
              </a:r>
              <a:endParaRPr lang="en-US" sz="2400">
                <a:solidFill>
                  <a:srgbClr val="000000"/>
                </a:solidFill>
                <a:latin typeface="Times New Roman" pitchFamily="18" charset="0"/>
              </a:endParaRPr>
            </a:p>
          </p:txBody>
        </p:sp>
        <p:sp>
          <p:nvSpPr>
            <p:cNvPr id="75" name="Rectangle 66"/>
            <p:cNvSpPr>
              <a:spLocks noChangeArrowheads="1"/>
            </p:cNvSpPr>
            <p:nvPr/>
          </p:nvSpPr>
          <p:spPr bwMode="auto">
            <a:xfrm>
              <a:off x="2299" y="2989"/>
              <a:ext cx="478" cy="409"/>
            </a:xfrm>
            <a:prstGeom prst="rect">
              <a:avLst/>
            </a:prstGeom>
            <a:noFill/>
            <a:ln w="9525">
              <a:solidFill>
                <a:schemeClr val="tx1"/>
              </a:solidFill>
              <a:miter lim="800000"/>
              <a:headEnd/>
              <a:tailEnd/>
            </a:ln>
          </p:spPr>
          <p:txBody>
            <a:bodyPr wrap="none" anchor="ctr"/>
            <a:lstStyle/>
            <a:p>
              <a:pPr algn="r"/>
              <a:endParaRPr lang="en-US" sz="1600">
                <a:solidFill>
                  <a:srgbClr val="000000"/>
                </a:solidFill>
                <a:latin typeface="Arial Greek" pitchFamily="34" charset="0"/>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61" name="Rectangle 2"/>
          <p:cNvSpPr>
            <a:spLocks noGrp="1" noChangeArrowheads="1"/>
          </p:cNvSpPr>
          <p:nvPr>
            <p:ph type="title"/>
          </p:nvPr>
        </p:nvSpPr>
        <p:spPr/>
        <p:txBody>
          <a:bodyPr/>
          <a:lstStyle/>
          <a:p>
            <a:pPr eaLnBrk="1" hangingPunct="1"/>
            <a:r>
              <a:rPr lang="el-GR" smtClean="0"/>
              <a:t>Πολυπλεξία </a:t>
            </a:r>
            <a:r>
              <a:rPr lang="en-US" smtClean="0"/>
              <a:t>FDM </a:t>
            </a:r>
            <a:r>
              <a:rPr lang="el-GR" smtClean="0"/>
              <a:t>και</a:t>
            </a:r>
            <a:r>
              <a:rPr lang="en-US" smtClean="0"/>
              <a:t> TDM </a:t>
            </a:r>
            <a:endParaRPr lang="en-GB" smtClean="0"/>
          </a:p>
        </p:txBody>
      </p:sp>
      <p:sp>
        <p:nvSpPr>
          <p:cNvPr id="92162" name="Rectangle 3"/>
          <p:cNvSpPr>
            <a:spLocks noGrp="1" noChangeArrowheads="1"/>
          </p:cNvSpPr>
          <p:nvPr>
            <p:ph type="body" idx="1"/>
          </p:nvPr>
        </p:nvSpPr>
        <p:spPr>
          <a:xfrm>
            <a:off x="0" y="1143000"/>
            <a:ext cx="9144000" cy="4648200"/>
          </a:xfrm>
        </p:spPr>
        <p:txBody>
          <a:bodyPr/>
          <a:lstStyle/>
          <a:p>
            <a:pPr eaLnBrk="1" hangingPunct="1"/>
            <a:r>
              <a:rPr lang="en-US" b="1" smtClean="0">
                <a:solidFill>
                  <a:srgbClr val="3333FF"/>
                </a:solidFill>
              </a:rPr>
              <a:t>FDM</a:t>
            </a:r>
            <a:r>
              <a:rPr lang="en-US" smtClean="0"/>
              <a:t>: </a:t>
            </a:r>
          </a:p>
          <a:p>
            <a:pPr lvl="1" eaLnBrk="1" hangingPunct="1"/>
            <a:r>
              <a:rPr lang="el-GR" sz="2400" smtClean="0"/>
              <a:t>προσαρμόζει το σήμα στα χαρακτηριστικά του μέσου</a:t>
            </a:r>
            <a:endParaRPr lang="en-US" sz="2400" smtClean="0"/>
          </a:p>
          <a:p>
            <a:pPr lvl="1" eaLnBrk="1" hangingPunct="1"/>
            <a:r>
              <a:rPr lang="el-GR" sz="2400" smtClean="0"/>
              <a:t>παράδειγμα</a:t>
            </a:r>
            <a:r>
              <a:rPr lang="en-US" sz="2400" smtClean="0"/>
              <a:t>: </a:t>
            </a:r>
            <a:r>
              <a:rPr lang="el-GR" sz="2400" smtClean="0"/>
              <a:t>μετάδοση τηλεόρασης</a:t>
            </a:r>
            <a:endParaRPr lang="en-US" sz="2400" smtClean="0"/>
          </a:p>
          <a:p>
            <a:pPr eaLnBrk="1" hangingPunct="1"/>
            <a:r>
              <a:rPr lang="en-US" b="1" smtClean="0">
                <a:solidFill>
                  <a:srgbClr val="3333FF"/>
                </a:solidFill>
              </a:rPr>
              <a:t>TDM</a:t>
            </a:r>
            <a:r>
              <a:rPr lang="en-US" smtClean="0"/>
              <a:t>:</a:t>
            </a:r>
          </a:p>
          <a:p>
            <a:pPr lvl="1" eaLnBrk="1" hangingPunct="1"/>
            <a:r>
              <a:rPr lang="el-GR" sz="2400" smtClean="0"/>
              <a:t>κατάλληλο για σύγχρονη επικοινωνία</a:t>
            </a:r>
            <a:endParaRPr lang="en-US" sz="2400" smtClean="0"/>
          </a:p>
          <a:p>
            <a:pPr lvl="1" eaLnBrk="1" hangingPunct="1"/>
            <a:r>
              <a:rPr lang="el-GR" sz="2400" smtClean="0"/>
              <a:t>παράδειγμα</a:t>
            </a:r>
            <a:r>
              <a:rPr lang="en-US" sz="2400" smtClean="0"/>
              <a:t>: </a:t>
            </a:r>
            <a:r>
              <a:rPr lang="el-GR" sz="2400" smtClean="0"/>
              <a:t>σταθερή τηλεφωνία, κινητή τηλεφωνία (</a:t>
            </a:r>
            <a:r>
              <a:rPr lang="en-US" sz="2400" smtClean="0"/>
              <a:t>GSM)</a:t>
            </a:r>
          </a:p>
          <a:p>
            <a:pPr eaLnBrk="1" hangingPunct="1"/>
            <a:r>
              <a:rPr lang="el-GR" smtClean="0"/>
              <a:t>Κι οι δύο τεχνικές </a:t>
            </a:r>
            <a:r>
              <a:rPr lang="el-GR" b="1" smtClean="0">
                <a:solidFill>
                  <a:schemeClr val="accent1"/>
                </a:solidFill>
              </a:rPr>
              <a:t>δεσμεύουν πόρους</a:t>
            </a:r>
            <a:r>
              <a:rPr lang="el-GR" smtClean="0"/>
              <a:t> (συχνότητα ή χρονοθυρίδες) με στατικό τρόπο</a:t>
            </a:r>
            <a:endParaRPr lang="en-US" smtClean="0"/>
          </a:p>
          <a:p>
            <a:pPr eaLnBrk="1" hangingPunct="1"/>
            <a:r>
              <a:rPr lang="el-GR" smtClean="0"/>
              <a:t>Λόγω της </a:t>
            </a:r>
            <a:r>
              <a:rPr lang="el-GR" b="1" smtClean="0">
                <a:solidFill>
                  <a:schemeClr val="accent1"/>
                </a:solidFill>
              </a:rPr>
              <a:t>στατικής</a:t>
            </a:r>
            <a:r>
              <a:rPr lang="el-GR" smtClean="0"/>
              <a:t> δέσμευσης </a:t>
            </a:r>
            <a:r>
              <a:rPr lang="el-GR" b="1" smtClean="0">
                <a:solidFill>
                  <a:schemeClr val="accent1"/>
                </a:solidFill>
              </a:rPr>
              <a:t>δεν είναι αποδοτικές</a:t>
            </a:r>
            <a:r>
              <a:rPr lang="el-GR" smtClean="0"/>
              <a:t> για </a:t>
            </a:r>
            <a:r>
              <a:rPr lang="el-GR" b="1" smtClean="0"/>
              <a:t>εκρηκτική κίνηση</a:t>
            </a:r>
            <a:r>
              <a:rPr lang="el-GR" smtClean="0"/>
              <a:t> (</a:t>
            </a:r>
            <a:r>
              <a:rPr lang="en-US" smtClean="0"/>
              <a:t>bursty traffic)</a:t>
            </a:r>
            <a:endParaRPr lang="en-GB" smtClean="0"/>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3185" name="Rectangle 2"/>
          <p:cNvSpPr>
            <a:spLocks noGrp="1" noChangeArrowheads="1"/>
          </p:cNvSpPr>
          <p:nvPr>
            <p:ph type="title"/>
          </p:nvPr>
        </p:nvSpPr>
        <p:spPr/>
        <p:txBody>
          <a:bodyPr/>
          <a:lstStyle/>
          <a:p>
            <a:pPr eaLnBrk="1" hangingPunct="1"/>
            <a:r>
              <a:rPr lang="el-GR" smtClean="0"/>
              <a:t>Στατιστική πολυπλεξία (</a:t>
            </a:r>
            <a:r>
              <a:rPr lang="en-US" smtClean="0"/>
              <a:t>statistical multiplexing)</a:t>
            </a:r>
            <a:endParaRPr lang="en-GB" smtClean="0"/>
          </a:p>
        </p:txBody>
      </p:sp>
      <p:sp>
        <p:nvSpPr>
          <p:cNvPr id="93186" name="Rectangle 3"/>
          <p:cNvSpPr>
            <a:spLocks noChangeArrowheads="1"/>
          </p:cNvSpPr>
          <p:nvPr/>
        </p:nvSpPr>
        <p:spPr bwMode="auto">
          <a:xfrm>
            <a:off x="0" y="1052513"/>
            <a:ext cx="9429750" cy="2590800"/>
          </a:xfrm>
          <a:prstGeom prst="rect">
            <a:avLst/>
          </a:prstGeom>
          <a:noFill/>
          <a:ln w="9525">
            <a:noFill/>
            <a:miter lim="800000"/>
            <a:headEnd/>
            <a:tailEnd/>
          </a:ln>
        </p:spPr>
        <p:txBody>
          <a:bodyPr/>
          <a:lstStyle/>
          <a:p>
            <a:pPr marL="342900" indent="-342900">
              <a:lnSpc>
                <a:spcPct val="90000"/>
              </a:lnSpc>
              <a:spcBef>
                <a:spcPct val="20000"/>
              </a:spcBef>
              <a:buClr>
                <a:srgbClr val="C700C7"/>
              </a:buClr>
              <a:buSzPct val="64000"/>
              <a:buFont typeface="Monotype Sorts"/>
              <a:buChar char="l"/>
            </a:pPr>
            <a:r>
              <a:rPr lang="el-GR" sz="2200" dirty="0">
                <a:solidFill>
                  <a:srgbClr val="000000"/>
                </a:solidFill>
                <a:latin typeface="Arial Greek" pitchFamily="34" charset="0"/>
              </a:rPr>
              <a:t>Διαίρεση χρόνου «</a:t>
            </a:r>
            <a:r>
              <a:rPr lang="el-GR" sz="2200" b="1" dirty="0">
                <a:solidFill>
                  <a:srgbClr val="000000"/>
                </a:solidFill>
                <a:latin typeface="Arial Greek" pitchFamily="34" charset="0"/>
              </a:rPr>
              <a:t>κατ’ αίτηση</a:t>
            </a:r>
            <a:r>
              <a:rPr lang="el-GR" sz="2200" dirty="0">
                <a:solidFill>
                  <a:srgbClr val="000000"/>
                </a:solidFill>
                <a:latin typeface="Arial Greek" pitchFamily="34" charset="0"/>
              </a:rPr>
              <a:t>»</a:t>
            </a:r>
            <a:endParaRPr lang="en-US" sz="2200" dirty="0">
              <a:solidFill>
                <a:srgbClr val="000000"/>
              </a:solidFill>
              <a:latin typeface="Arial Greek" pitchFamily="34" charset="0"/>
            </a:endParaRPr>
          </a:p>
          <a:p>
            <a:pPr marL="342900" indent="-342900">
              <a:lnSpc>
                <a:spcPct val="90000"/>
              </a:lnSpc>
              <a:spcBef>
                <a:spcPct val="20000"/>
              </a:spcBef>
              <a:buClr>
                <a:srgbClr val="C700C7"/>
              </a:buClr>
              <a:buSzPct val="64000"/>
              <a:buFont typeface="Monotype Sorts"/>
              <a:buChar char="l"/>
            </a:pPr>
            <a:r>
              <a:rPr lang="el-GR" sz="2200" dirty="0">
                <a:solidFill>
                  <a:srgbClr val="000000"/>
                </a:solidFill>
                <a:latin typeface="Arial Greek" pitchFamily="34" charset="0"/>
              </a:rPr>
              <a:t>Χρονοπρογραμματισμός συνδέσμου ανά πακέτο</a:t>
            </a:r>
            <a:endParaRPr lang="en-US" sz="2200" dirty="0">
              <a:solidFill>
                <a:srgbClr val="000000"/>
              </a:solidFill>
              <a:latin typeface="Arial Greek" pitchFamily="34" charset="0"/>
            </a:endParaRPr>
          </a:p>
          <a:p>
            <a:pPr marL="342900" indent="-342900">
              <a:lnSpc>
                <a:spcPct val="90000"/>
              </a:lnSpc>
              <a:spcBef>
                <a:spcPct val="20000"/>
              </a:spcBef>
              <a:buClr>
                <a:srgbClr val="C700C7"/>
              </a:buClr>
              <a:buSzPct val="64000"/>
              <a:buFont typeface="Monotype Sorts"/>
              <a:buChar char="l"/>
            </a:pPr>
            <a:r>
              <a:rPr lang="el-GR" sz="2200" dirty="0">
                <a:solidFill>
                  <a:srgbClr val="000000"/>
                </a:solidFill>
                <a:latin typeface="Arial Greek" pitchFamily="34" charset="0"/>
              </a:rPr>
              <a:t>Πακέτα από </a:t>
            </a:r>
            <a:r>
              <a:rPr lang="el-GR" sz="2200" b="1" dirty="0">
                <a:solidFill>
                  <a:srgbClr val="000000"/>
                </a:solidFill>
                <a:latin typeface="Arial Greek" pitchFamily="34" charset="0"/>
              </a:rPr>
              <a:t>διαφορετικές πηγές</a:t>
            </a:r>
            <a:r>
              <a:rPr lang="el-GR" sz="2200" dirty="0">
                <a:solidFill>
                  <a:srgbClr val="000000"/>
                </a:solidFill>
                <a:latin typeface="Arial Greek" pitchFamily="34" charset="0"/>
              </a:rPr>
              <a:t> εναλλάσσονται στον σύνδεσμο</a:t>
            </a:r>
            <a:endParaRPr lang="en-US" sz="2200" dirty="0">
              <a:solidFill>
                <a:srgbClr val="000000"/>
              </a:solidFill>
              <a:latin typeface="Arial Greek" pitchFamily="34" charset="0"/>
            </a:endParaRPr>
          </a:p>
          <a:p>
            <a:pPr marL="342900" indent="-342900">
              <a:lnSpc>
                <a:spcPct val="90000"/>
              </a:lnSpc>
              <a:spcBef>
                <a:spcPct val="20000"/>
              </a:spcBef>
              <a:buClr>
                <a:srgbClr val="C700C7"/>
              </a:buClr>
              <a:buSzPct val="64000"/>
              <a:buFont typeface="Monotype Sorts"/>
              <a:buChar char="l"/>
            </a:pPr>
            <a:r>
              <a:rPr lang="el-GR" sz="2200" dirty="0">
                <a:solidFill>
                  <a:srgbClr val="000000"/>
                </a:solidFill>
                <a:latin typeface="Arial Greek" pitchFamily="34" charset="0"/>
              </a:rPr>
              <a:t>Ζητήματα</a:t>
            </a:r>
            <a:r>
              <a:rPr lang="en-US" sz="2200" dirty="0">
                <a:solidFill>
                  <a:srgbClr val="000000"/>
                </a:solidFill>
                <a:latin typeface="Arial Greek" pitchFamily="34" charset="0"/>
              </a:rPr>
              <a:t>:</a:t>
            </a:r>
          </a:p>
          <a:p>
            <a:pPr marL="742950" lvl="1" indent="-285750">
              <a:lnSpc>
                <a:spcPct val="90000"/>
              </a:lnSpc>
              <a:spcBef>
                <a:spcPct val="20000"/>
              </a:spcBef>
              <a:buClr>
                <a:srgbClr val="C700C7"/>
              </a:buClr>
              <a:buSzPct val="64000"/>
              <a:buFont typeface="Monotype Sorts"/>
              <a:buChar char="n"/>
            </a:pPr>
            <a:r>
              <a:rPr lang="el-GR" sz="2200" dirty="0">
                <a:solidFill>
                  <a:srgbClr val="000000"/>
                </a:solidFill>
                <a:latin typeface="Arial Greek" pitchFamily="34" charset="0"/>
              </a:rPr>
              <a:t>Τα πακέτα χρειάζονται ετικέτες (</a:t>
            </a:r>
            <a:r>
              <a:rPr lang="en-US" sz="2200" dirty="0">
                <a:solidFill>
                  <a:srgbClr val="000000"/>
                </a:solidFill>
                <a:latin typeface="Arial Greek" pitchFamily="34" charset="0"/>
              </a:rPr>
              <a:t>labels) </a:t>
            </a:r>
            <a:r>
              <a:rPr lang="el-GR" sz="2200" dirty="0">
                <a:solidFill>
                  <a:srgbClr val="000000"/>
                </a:solidFill>
                <a:latin typeface="Arial Greek" pitchFamily="34" charset="0"/>
              </a:rPr>
              <a:t>ή διευθύνσεις</a:t>
            </a:r>
            <a:r>
              <a:rPr lang="en-US" sz="2200" dirty="0">
                <a:solidFill>
                  <a:srgbClr val="000000"/>
                </a:solidFill>
                <a:latin typeface="Arial Greek" pitchFamily="34" charset="0"/>
              </a:rPr>
              <a:t> (addresses)</a:t>
            </a:r>
          </a:p>
          <a:p>
            <a:pPr marL="742950" lvl="1" indent="-285750">
              <a:lnSpc>
                <a:spcPct val="90000"/>
              </a:lnSpc>
              <a:spcBef>
                <a:spcPct val="20000"/>
              </a:spcBef>
              <a:buClr>
                <a:srgbClr val="C700C7"/>
              </a:buClr>
              <a:buSzPct val="64000"/>
              <a:buFont typeface="Monotype Sorts"/>
              <a:buNone/>
            </a:pPr>
            <a:r>
              <a:rPr lang="el-GR" sz="2200" dirty="0">
                <a:solidFill>
                  <a:srgbClr val="3333FF"/>
                </a:solidFill>
                <a:latin typeface="Arial Greek" pitchFamily="34" charset="0"/>
                <a:sym typeface="Wingdings" pitchFamily="2" charset="2"/>
              </a:rPr>
              <a:t> </a:t>
            </a:r>
            <a:r>
              <a:rPr lang="el-GR" sz="2200" dirty="0">
                <a:solidFill>
                  <a:srgbClr val="3333FF"/>
                </a:solidFill>
                <a:latin typeface="Arial Greek" pitchFamily="34" charset="0"/>
              </a:rPr>
              <a:t>Απαιτείται η </a:t>
            </a:r>
            <a:r>
              <a:rPr lang="el-GR" sz="2200" dirty="0" err="1">
                <a:solidFill>
                  <a:srgbClr val="3333FF"/>
                </a:solidFill>
                <a:latin typeface="Arial Greek" pitchFamily="34" charset="0"/>
              </a:rPr>
              <a:t>ενταμίευση</a:t>
            </a:r>
            <a:r>
              <a:rPr lang="el-GR" sz="2200" dirty="0">
                <a:solidFill>
                  <a:srgbClr val="3333FF"/>
                </a:solidFill>
                <a:latin typeface="Arial Greek" pitchFamily="34" charset="0"/>
              </a:rPr>
              <a:t> πακέτων</a:t>
            </a:r>
            <a:endParaRPr lang="en-US" sz="2200" dirty="0">
              <a:solidFill>
                <a:srgbClr val="3333FF"/>
              </a:solidFill>
              <a:latin typeface="Arial Greek" pitchFamily="34" charset="0"/>
            </a:endParaRPr>
          </a:p>
          <a:p>
            <a:pPr marL="342900" indent="-342900">
              <a:lnSpc>
                <a:spcPct val="90000"/>
              </a:lnSpc>
              <a:spcBef>
                <a:spcPct val="20000"/>
              </a:spcBef>
              <a:buClr>
                <a:srgbClr val="C700C7"/>
              </a:buClr>
              <a:buSzPct val="64000"/>
              <a:buFont typeface="Monotype Sorts"/>
              <a:buNone/>
            </a:pPr>
            <a:r>
              <a:rPr lang="el-GR" sz="2200" dirty="0">
                <a:solidFill>
                  <a:srgbClr val="FF6633"/>
                </a:solidFill>
                <a:latin typeface="Arial Greek" pitchFamily="34" charset="0"/>
                <a:sym typeface="Wingdings" pitchFamily="2" charset="2"/>
              </a:rPr>
              <a:t></a:t>
            </a:r>
            <a:r>
              <a:rPr lang="en-US" sz="2200" dirty="0">
                <a:solidFill>
                  <a:srgbClr val="FF6633"/>
                </a:solidFill>
                <a:latin typeface="Arial Greek" pitchFamily="34" charset="0"/>
                <a:sym typeface="Wingdings" pitchFamily="2" charset="2"/>
              </a:rPr>
              <a:t>  </a:t>
            </a:r>
            <a:r>
              <a:rPr lang="el-GR" sz="2200" dirty="0">
                <a:solidFill>
                  <a:srgbClr val="000000"/>
                </a:solidFill>
                <a:latin typeface="Arial Greek" pitchFamily="34" charset="0"/>
              </a:rPr>
              <a:t>Μπορεί να συμβεί</a:t>
            </a:r>
            <a:r>
              <a:rPr lang="el-GR" sz="2200" dirty="0">
                <a:solidFill>
                  <a:srgbClr val="FF6633"/>
                </a:solidFill>
                <a:latin typeface="Arial Greek" pitchFamily="34" charset="0"/>
              </a:rPr>
              <a:t> </a:t>
            </a:r>
            <a:r>
              <a:rPr lang="el-GR" sz="2200" b="1" dirty="0">
                <a:solidFill>
                  <a:srgbClr val="FF6633"/>
                </a:solidFill>
                <a:latin typeface="Arial Greek" pitchFamily="34" charset="0"/>
              </a:rPr>
              <a:t>υπερχείλιση </a:t>
            </a:r>
            <a:r>
              <a:rPr lang="el-GR" sz="2200" b="1" dirty="0" err="1">
                <a:solidFill>
                  <a:srgbClr val="FF6633"/>
                </a:solidFill>
                <a:latin typeface="Arial Greek" pitchFamily="34" charset="0"/>
              </a:rPr>
              <a:t>ενταμιευτών</a:t>
            </a:r>
            <a:r>
              <a:rPr lang="el-GR" sz="2200" dirty="0">
                <a:solidFill>
                  <a:srgbClr val="FF6633"/>
                </a:solidFill>
                <a:latin typeface="Arial Greek" pitchFamily="34" charset="0"/>
              </a:rPr>
              <a:t> </a:t>
            </a:r>
            <a:r>
              <a:rPr lang="el-GR" sz="2200" dirty="0">
                <a:solidFill>
                  <a:srgbClr val="000000"/>
                </a:solidFill>
                <a:latin typeface="Arial Greek" pitchFamily="34" charset="0"/>
              </a:rPr>
              <a:t>σε </a:t>
            </a:r>
            <a:r>
              <a:rPr lang="el-GR" sz="2200" b="1" dirty="0">
                <a:solidFill>
                  <a:srgbClr val="000000"/>
                </a:solidFill>
                <a:latin typeface="Arial Greek" pitchFamily="34" charset="0"/>
              </a:rPr>
              <a:t>καταστάσεις συμφόρησης</a:t>
            </a:r>
            <a:endParaRPr lang="en-US" sz="2200" b="1" dirty="0">
              <a:solidFill>
                <a:srgbClr val="000000"/>
              </a:solidFill>
              <a:latin typeface="Arial Greek" pitchFamily="34" charset="0"/>
            </a:endParaRPr>
          </a:p>
        </p:txBody>
      </p:sp>
      <p:grpSp>
        <p:nvGrpSpPr>
          <p:cNvPr id="93187" name="Group 67"/>
          <p:cNvGrpSpPr>
            <a:grpSpLocks/>
          </p:cNvGrpSpPr>
          <p:nvPr/>
        </p:nvGrpSpPr>
        <p:grpSpPr bwMode="auto">
          <a:xfrm>
            <a:off x="2214563" y="4143375"/>
            <a:ext cx="4943475" cy="2362200"/>
            <a:chOff x="1248" y="2448"/>
            <a:chExt cx="3114" cy="1488"/>
          </a:xfrm>
        </p:grpSpPr>
        <p:sp>
          <p:nvSpPr>
            <p:cNvPr id="93188" name="Freeform 4"/>
            <p:cNvSpPr>
              <a:spLocks/>
            </p:cNvSpPr>
            <p:nvPr/>
          </p:nvSpPr>
          <p:spPr bwMode="auto">
            <a:xfrm>
              <a:off x="2072" y="2835"/>
              <a:ext cx="218" cy="175"/>
            </a:xfrm>
            <a:custGeom>
              <a:avLst/>
              <a:gdLst>
                <a:gd name="T0" fmla="*/ 117 w 208"/>
                <a:gd name="T1" fmla="*/ 0 h 205"/>
                <a:gd name="T2" fmla="*/ 440 w 208"/>
                <a:gd name="T3" fmla="*/ 12 h 205"/>
                <a:gd name="T4" fmla="*/ 321 w 208"/>
                <a:gd name="T5" fmla="*/ 16 h 205"/>
                <a:gd name="T6" fmla="*/ 0 w 208"/>
                <a:gd name="T7" fmla="*/ 5 h 205"/>
                <a:gd name="T8" fmla="*/ 117 w 208"/>
                <a:gd name="T9" fmla="*/ 0 h 205"/>
                <a:gd name="T10" fmla="*/ 117 w 208"/>
                <a:gd name="T11" fmla="*/ 0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5" y="0"/>
                  </a:moveTo>
                  <a:lnTo>
                    <a:pt x="208" y="148"/>
                  </a:lnTo>
                  <a:lnTo>
                    <a:pt x="151" y="205"/>
                  </a:lnTo>
                  <a:lnTo>
                    <a:pt x="0" y="60"/>
                  </a:lnTo>
                  <a:lnTo>
                    <a:pt x="55" y="0"/>
                  </a:lnTo>
                  <a:close/>
                </a:path>
              </a:pathLst>
            </a:custGeom>
            <a:solidFill>
              <a:srgbClr val="CCFFFF"/>
            </a:solidFill>
            <a:ln w="9525">
              <a:noFill/>
              <a:round/>
              <a:headEnd/>
              <a:tailEnd/>
            </a:ln>
          </p:spPr>
          <p:txBody>
            <a:bodyPr/>
            <a:lstStyle/>
            <a:p>
              <a:endParaRPr lang="en-US"/>
            </a:p>
          </p:txBody>
        </p:sp>
        <p:sp>
          <p:nvSpPr>
            <p:cNvPr id="93189" name="Freeform 5"/>
            <p:cNvSpPr>
              <a:spLocks/>
            </p:cNvSpPr>
            <p:nvPr/>
          </p:nvSpPr>
          <p:spPr bwMode="auto">
            <a:xfrm>
              <a:off x="2072" y="2835"/>
              <a:ext cx="218" cy="175"/>
            </a:xfrm>
            <a:custGeom>
              <a:avLst/>
              <a:gdLst>
                <a:gd name="T0" fmla="*/ 117 w 208"/>
                <a:gd name="T1" fmla="*/ 0 h 205"/>
                <a:gd name="T2" fmla="*/ 440 w 208"/>
                <a:gd name="T3" fmla="*/ 12 h 205"/>
                <a:gd name="T4" fmla="*/ 321 w 208"/>
                <a:gd name="T5" fmla="*/ 16 h 205"/>
                <a:gd name="T6" fmla="*/ 0 w 208"/>
                <a:gd name="T7" fmla="*/ 5 h 205"/>
                <a:gd name="T8" fmla="*/ 117 w 208"/>
                <a:gd name="T9" fmla="*/ 0 h 205"/>
                <a:gd name="T10" fmla="*/ 117 w 208"/>
                <a:gd name="T11" fmla="*/ 0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5" y="0"/>
                  </a:moveTo>
                  <a:lnTo>
                    <a:pt x="208" y="148"/>
                  </a:lnTo>
                  <a:lnTo>
                    <a:pt x="151" y="205"/>
                  </a:lnTo>
                  <a:lnTo>
                    <a:pt x="0" y="60"/>
                  </a:lnTo>
                  <a:lnTo>
                    <a:pt x="55" y="0"/>
                  </a:lnTo>
                </a:path>
              </a:pathLst>
            </a:custGeom>
            <a:noFill/>
            <a:ln w="7938">
              <a:solidFill>
                <a:srgbClr val="000000"/>
              </a:solidFill>
              <a:round/>
              <a:headEnd/>
              <a:tailEnd/>
            </a:ln>
          </p:spPr>
          <p:txBody>
            <a:bodyPr/>
            <a:lstStyle/>
            <a:p>
              <a:endParaRPr lang="en-US"/>
            </a:p>
          </p:txBody>
        </p:sp>
        <p:sp>
          <p:nvSpPr>
            <p:cNvPr id="93190" name="Freeform 6"/>
            <p:cNvSpPr>
              <a:spLocks/>
            </p:cNvSpPr>
            <p:nvPr/>
          </p:nvSpPr>
          <p:spPr bwMode="auto">
            <a:xfrm>
              <a:off x="2072" y="2835"/>
              <a:ext cx="218" cy="175"/>
            </a:xfrm>
            <a:custGeom>
              <a:avLst/>
              <a:gdLst>
                <a:gd name="T0" fmla="*/ 117 w 208"/>
                <a:gd name="T1" fmla="*/ 0 h 205"/>
                <a:gd name="T2" fmla="*/ 440 w 208"/>
                <a:gd name="T3" fmla="*/ 12 h 205"/>
                <a:gd name="T4" fmla="*/ 321 w 208"/>
                <a:gd name="T5" fmla="*/ 16 h 205"/>
                <a:gd name="T6" fmla="*/ 0 w 208"/>
                <a:gd name="T7" fmla="*/ 5 h 205"/>
                <a:gd name="T8" fmla="*/ 117 w 208"/>
                <a:gd name="T9" fmla="*/ 0 h 205"/>
                <a:gd name="T10" fmla="*/ 117 w 208"/>
                <a:gd name="T11" fmla="*/ 0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5" y="0"/>
                  </a:moveTo>
                  <a:lnTo>
                    <a:pt x="208" y="148"/>
                  </a:lnTo>
                  <a:lnTo>
                    <a:pt x="151" y="205"/>
                  </a:lnTo>
                  <a:lnTo>
                    <a:pt x="0" y="60"/>
                  </a:lnTo>
                  <a:lnTo>
                    <a:pt x="55" y="0"/>
                  </a:lnTo>
                  <a:close/>
                </a:path>
              </a:pathLst>
            </a:custGeom>
            <a:solidFill>
              <a:srgbClr val="CCFFFF"/>
            </a:solidFill>
            <a:ln w="9525">
              <a:noFill/>
              <a:round/>
              <a:headEnd/>
              <a:tailEnd/>
            </a:ln>
          </p:spPr>
          <p:txBody>
            <a:bodyPr/>
            <a:lstStyle/>
            <a:p>
              <a:endParaRPr lang="en-US"/>
            </a:p>
          </p:txBody>
        </p:sp>
        <p:sp>
          <p:nvSpPr>
            <p:cNvPr id="93191" name="Freeform 7"/>
            <p:cNvSpPr>
              <a:spLocks/>
            </p:cNvSpPr>
            <p:nvPr/>
          </p:nvSpPr>
          <p:spPr bwMode="auto">
            <a:xfrm>
              <a:off x="2072" y="2835"/>
              <a:ext cx="218" cy="175"/>
            </a:xfrm>
            <a:custGeom>
              <a:avLst/>
              <a:gdLst>
                <a:gd name="T0" fmla="*/ 117 w 208"/>
                <a:gd name="T1" fmla="*/ 0 h 205"/>
                <a:gd name="T2" fmla="*/ 440 w 208"/>
                <a:gd name="T3" fmla="*/ 12 h 205"/>
                <a:gd name="T4" fmla="*/ 321 w 208"/>
                <a:gd name="T5" fmla="*/ 16 h 205"/>
                <a:gd name="T6" fmla="*/ 0 w 208"/>
                <a:gd name="T7" fmla="*/ 5 h 205"/>
                <a:gd name="T8" fmla="*/ 117 w 208"/>
                <a:gd name="T9" fmla="*/ 0 h 205"/>
                <a:gd name="T10" fmla="*/ 117 w 208"/>
                <a:gd name="T11" fmla="*/ 0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5" y="0"/>
                  </a:moveTo>
                  <a:lnTo>
                    <a:pt x="208" y="148"/>
                  </a:lnTo>
                  <a:lnTo>
                    <a:pt x="151" y="205"/>
                  </a:lnTo>
                  <a:lnTo>
                    <a:pt x="0" y="60"/>
                  </a:lnTo>
                  <a:lnTo>
                    <a:pt x="55" y="0"/>
                  </a:lnTo>
                </a:path>
              </a:pathLst>
            </a:custGeom>
            <a:noFill/>
            <a:ln w="7938">
              <a:solidFill>
                <a:srgbClr val="000000"/>
              </a:solidFill>
              <a:round/>
              <a:headEnd/>
              <a:tailEnd/>
            </a:ln>
          </p:spPr>
          <p:txBody>
            <a:bodyPr/>
            <a:lstStyle/>
            <a:p>
              <a:endParaRPr lang="en-US"/>
            </a:p>
          </p:txBody>
        </p:sp>
        <p:sp>
          <p:nvSpPr>
            <p:cNvPr id="93192" name="Freeform 8"/>
            <p:cNvSpPr>
              <a:spLocks/>
            </p:cNvSpPr>
            <p:nvPr/>
          </p:nvSpPr>
          <p:spPr bwMode="auto">
            <a:xfrm>
              <a:off x="1894" y="2698"/>
              <a:ext cx="219" cy="175"/>
            </a:xfrm>
            <a:custGeom>
              <a:avLst/>
              <a:gdLst>
                <a:gd name="T0" fmla="*/ 128 w 208"/>
                <a:gd name="T1" fmla="*/ 0 h 205"/>
                <a:gd name="T2" fmla="*/ 479 w 208"/>
                <a:gd name="T3" fmla="*/ 12 h 205"/>
                <a:gd name="T4" fmla="*/ 343 w 208"/>
                <a:gd name="T5" fmla="*/ 16 h 205"/>
                <a:gd name="T6" fmla="*/ 0 w 208"/>
                <a:gd name="T7" fmla="*/ 5 h 205"/>
                <a:gd name="T8" fmla="*/ 128 w 208"/>
                <a:gd name="T9" fmla="*/ 0 h 205"/>
                <a:gd name="T10" fmla="*/ 128 w 208"/>
                <a:gd name="T11" fmla="*/ 0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7" y="0"/>
                  </a:moveTo>
                  <a:lnTo>
                    <a:pt x="208" y="146"/>
                  </a:lnTo>
                  <a:lnTo>
                    <a:pt x="151" y="205"/>
                  </a:lnTo>
                  <a:lnTo>
                    <a:pt x="0" y="60"/>
                  </a:lnTo>
                  <a:lnTo>
                    <a:pt x="57" y="0"/>
                  </a:lnTo>
                  <a:close/>
                </a:path>
              </a:pathLst>
            </a:custGeom>
            <a:solidFill>
              <a:srgbClr val="CCFFFF"/>
            </a:solidFill>
            <a:ln w="9525">
              <a:noFill/>
              <a:round/>
              <a:headEnd/>
              <a:tailEnd/>
            </a:ln>
          </p:spPr>
          <p:txBody>
            <a:bodyPr/>
            <a:lstStyle/>
            <a:p>
              <a:endParaRPr lang="en-US"/>
            </a:p>
          </p:txBody>
        </p:sp>
        <p:sp>
          <p:nvSpPr>
            <p:cNvPr id="93193" name="Freeform 9"/>
            <p:cNvSpPr>
              <a:spLocks/>
            </p:cNvSpPr>
            <p:nvPr/>
          </p:nvSpPr>
          <p:spPr bwMode="auto">
            <a:xfrm>
              <a:off x="1894" y="2698"/>
              <a:ext cx="219" cy="175"/>
            </a:xfrm>
            <a:custGeom>
              <a:avLst/>
              <a:gdLst>
                <a:gd name="T0" fmla="*/ 128 w 208"/>
                <a:gd name="T1" fmla="*/ 0 h 205"/>
                <a:gd name="T2" fmla="*/ 479 w 208"/>
                <a:gd name="T3" fmla="*/ 12 h 205"/>
                <a:gd name="T4" fmla="*/ 343 w 208"/>
                <a:gd name="T5" fmla="*/ 16 h 205"/>
                <a:gd name="T6" fmla="*/ 0 w 208"/>
                <a:gd name="T7" fmla="*/ 5 h 205"/>
                <a:gd name="T8" fmla="*/ 128 w 208"/>
                <a:gd name="T9" fmla="*/ 0 h 205"/>
                <a:gd name="T10" fmla="*/ 128 w 208"/>
                <a:gd name="T11" fmla="*/ 0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7" y="0"/>
                  </a:moveTo>
                  <a:lnTo>
                    <a:pt x="208" y="146"/>
                  </a:lnTo>
                  <a:lnTo>
                    <a:pt x="151" y="205"/>
                  </a:lnTo>
                  <a:lnTo>
                    <a:pt x="0" y="60"/>
                  </a:lnTo>
                  <a:lnTo>
                    <a:pt x="57" y="0"/>
                  </a:lnTo>
                </a:path>
              </a:pathLst>
            </a:custGeom>
            <a:noFill/>
            <a:ln w="7938">
              <a:solidFill>
                <a:srgbClr val="000000"/>
              </a:solidFill>
              <a:round/>
              <a:headEnd/>
              <a:tailEnd/>
            </a:ln>
          </p:spPr>
          <p:txBody>
            <a:bodyPr/>
            <a:lstStyle/>
            <a:p>
              <a:endParaRPr lang="en-US"/>
            </a:p>
          </p:txBody>
        </p:sp>
        <p:sp>
          <p:nvSpPr>
            <p:cNvPr id="93194" name="Freeform 10"/>
            <p:cNvSpPr>
              <a:spLocks/>
            </p:cNvSpPr>
            <p:nvPr/>
          </p:nvSpPr>
          <p:spPr bwMode="auto">
            <a:xfrm>
              <a:off x="1894" y="2698"/>
              <a:ext cx="219" cy="175"/>
            </a:xfrm>
            <a:custGeom>
              <a:avLst/>
              <a:gdLst>
                <a:gd name="T0" fmla="*/ 128 w 208"/>
                <a:gd name="T1" fmla="*/ 0 h 205"/>
                <a:gd name="T2" fmla="*/ 479 w 208"/>
                <a:gd name="T3" fmla="*/ 12 h 205"/>
                <a:gd name="T4" fmla="*/ 343 w 208"/>
                <a:gd name="T5" fmla="*/ 16 h 205"/>
                <a:gd name="T6" fmla="*/ 0 w 208"/>
                <a:gd name="T7" fmla="*/ 5 h 205"/>
                <a:gd name="T8" fmla="*/ 128 w 208"/>
                <a:gd name="T9" fmla="*/ 0 h 205"/>
                <a:gd name="T10" fmla="*/ 128 w 208"/>
                <a:gd name="T11" fmla="*/ 0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7" y="0"/>
                  </a:moveTo>
                  <a:lnTo>
                    <a:pt x="208" y="146"/>
                  </a:lnTo>
                  <a:lnTo>
                    <a:pt x="151" y="205"/>
                  </a:lnTo>
                  <a:lnTo>
                    <a:pt x="0" y="60"/>
                  </a:lnTo>
                  <a:lnTo>
                    <a:pt x="57" y="0"/>
                  </a:lnTo>
                  <a:close/>
                </a:path>
              </a:pathLst>
            </a:custGeom>
            <a:solidFill>
              <a:srgbClr val="CCFFFF"/>
            </a:solidFill>
            <a:ln w="9525">
              <a:noFill/>
              <a:round/>
              <a:headEnd/>
              <a:tailEnd/>
            </a:ln>
          </p:spPr>
          <p:txBody>
            <a:bodyPr/>
            <a:lstStyle/>
            <a:p>
              <a:endParaRPr lang="en-US"/>
            </a:p>
          </p:txBody>
        </p:sp>
        <p:sp>
          <p:nvSpPr>
            <p:cNvPr id="93195" name="Freeform 11"/>
            <p:cNvSpPr>
              <a:spLocks/>
            </p:cNvSpPr>
            <p:nvPr/>
          </p:nvSpPr>
          <p:spPr bwMode="auto">
            <a:xfrm>
              <a:off x="1894" y="2698"/>
              <a:ext cx="219" cy="175"/>
            </a:xfrm>
            <a:custGeom>
              <a:avLst/>
              <a:gdLst>
                <a:gd name="T0" fmla="*/ 128 w 208"/>
                <a:gd name="T1" fmla="*/ 0 h 205"/>
                <a:gd name="T2" fmla="*/ 479 w 208"/>
                <a:gd name="T3" fmla="*/ 12 h 205"/>
                <a:gd name="T4" fmla="*/ 343 w 208"/>
                <a:gd name="T5" fmla="*/ 16 h 205"/>
                <a:gd name="T6" fmla="*/ 0 w 208"/>
                <a:gd name="T7" fmla="*/ 5 h 205"/>
                <a:gd name="T8" fmla="*/ 128 w 208"/>
                <a:gd name="T9" fmla="*/ 0 h 205"/>
                <a:gd name="T10" fmla="*/ 128 w 208"/>
                <a:gd name="T11" fmla="*/ 0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7" y="0"/>
                  </a:moveTo>
                  <a:lnTo>
                    <a:pt x="208" y="146"/>
                  </a:lnTo>
                  <a:lnTo>
                    <a:pt x="151" y="205"/>
                  </a:lnTo>
                  <a:lnTo>
                    <a:pt x="0" y="60"/>
                  </a:lnTo>
                  <a:lnTo>
                    <a:pt x="57" y="0"/>
                  </a:lnTo>
                </a:path>
              </a:pathLst>
            </a:custGeom>
            <a:noFill/>
            <a:ln w="7938">
              <a:solidFill>
                <a:srgbClr val="000000"/>
              </a:solidFill>
              <a:round/>
              <a:headEnd/>
              <a:tailEnd/>
            </a:ln>
          </p:spPr>
          <p:txBody>
            <a:bodyPr/>
            <a:lstStyle/>
            <a:p>
              <a:endParaRPr lang="en-US"/>
            </a:p>
          </p:txBody>
        </p:sp>
        <p:sp>
          <p:nvSpPr>
            <p:cNvPr id="93196" name="Freeform 12"/>
            <p:cNvSpPr>
              <a:spLocks/>
            </p:cNvSpPr>
            <p:nvPr/>
          </p:nvSpPr>
          <p:spPr bwMode="auto">
            <a:xfrm>
              <a:off x="1251" y="2448"/>
              <a:ext cx="442" cy="356"/>
            </a:xfrm>
            <a:custGeom>
              <a:avLst/>
              <a:gdLst>
                <a:gd name="T0" fmla="*/ 0 w 421"/>
                <a:gd name="T1" fmla="*/ 0 h 419"/>
                <a:gd name="T2" fmla="*/ 914 w 421"/>
                <a:gd name="T3" fmla="*/ 0 h 419"/>
                <a:gd name="T4" fmla="*/ 914 w 421"/>
                <a:gd name="T5" fmla="*/ 31 h 419"/>
                <a:gd name="T6" fmla="*/ 0 w 421"/>
                <a:gd name="T7" fmla="*/ 31 h 419"/>
                <a:gd name="T8" fmla="*/ 0 w 421"/>
                <a:gd name="T9" fmla="*/ 0 h 419"/>
                <a:gd name="T10" fmla="*/ 0 w 421"/>
                <a:gd name="T11" fmla="*/ 0 h 419"/>
                <a:gd name="T12" fmla="*/ 0 60000 65536"/>
                <a:gd name="T13" fmla="*/ 0 60000 65536"/>
                <a:gd name="T14" fmla="*/ 0 60000 65536"/>
                <a:gd name="T15" fmla="*/ 0 60000 65536"/>
                <a:gd name="T16" fmla="*/ 0 60000 65536"/>
                <a:gd name="T17" fmla="*/ 0 60000 65536"/>
                <a:gd name="T18" fmla="*/ 0 w 421"/>
                <a:gd name="T19" fmla="*/ 0 h 419"/>
                <a:gd name="T20" fmla="*/ 421 w 421"/>
                <a:gd name="T21" fmla="*/ 419 h 419"/>
              </a:gdLst>
              <a:ahLst/>
              <a:cxnLst>
                <a:cxn ang="T12">
                  <a:pos x="T0" y="T1"/>
                </a:cxn>
                <a:cxn ang="T13">
                  <a:pos x="T2" y="T3"/>
                </a:cxn>
                <a:cxn ang="T14">
                  <a:pos x="T4" y="T5"/>
                </a:cxn>
                <a:cxn ang="T15">
                  <a:pos x="T6" y="T7"/>
                </a:cxn>
                <a:cxn ang="T16">
                  <a:pos x="T8" y="T9"/>
                </a:cxn>
                <a:cxn ang="T17">
                  <a:pos x="T10" y="T11"/>
                </a:cxn>
              </a:cxnLst>
              <a:rect l="T18" t="T19" r="T20" b="T21"/>
              <a:pathLst>
                <a:path w="421" h="419">
                  <a:moveTo>
                    <a:pt x="0" y="0"/>
                  </a:moveTo>
                  <a:lnTo>
                    <a:pt x="421" y="0"/>
                  </a:lnTo>
                  <a:lnTo>
                    <a:pt x="421" y="419"/>
                  </a:lnTo>
                  <a:lnTo>
                    <a:pt x="0" y="419"/>
                  </a:lnTo>
                  <a:lnTo>
                    <a:pt x="0" y="0"/>
                  </a:lnTo>
                </a:path>
              </a:pathLst>
            </a:custGeom>
            <a:noFill/>
            <a:ln w="7938">
              <a:solidFill>
                <a:srgbClr val="000000"/>
              </a:solidFill>
              <a:round/>
              <a:headEnd/>
              <a:tailEnd/>
            </a:ln>
          </p:spPr>
          <p:txBody>
            <a:bodyPr/>
            <a:lstStyle/>
            <a:p>
              <a:endParaRPr lang="en-US"/>
            </a:p>
          </p:txBody>
        </p:sp>
        <p:sp>
          <p:nvSpPr>
            <p:cNvPr id="93197" name="Freeform 13"/>
            <p:cNvSpPr>
              <a:spLocks/>
            </p:cNvSpPr>
            <p:nvPr/>
          </p:nvSpPr>
          <p:spPr bwMode="auto">
            <a:xfrm>
              <a:off x="1248" y="2970"/>
              <a:ext cx="453" cy="400"/>
            </a:xfrm>
            <a:custGeom>
              <a:avLst/>
              <a:gdLst>
                <a:gd name="T0" fmla="*/ 0 w 421"/>
                <a:gd name="T1" fmla="*/ 0 h 421"/>
                <a:gd name="T2" fmla="*/ 1359 w 421"/>
                <a:gd name="T3" fmla="*/ 3 h 421"/>
                <a:gd name="T4" fmla="*/ 1359 w 421"/>
                <a:gd name="T5" fmla="*/ 186 h 421"/>
                <a:gd name="T6" fmla="*/ 0 w 421"/>
                <a:gd name="T7" fmla="*/ 186 h 421"/>
                <a:gd name="T8" fmla="*/ 0 w 421"/>
                <a:gd name="T9" fmla="*/ 3 h 421"/>
                <a:gd name="T10" fmla="*/ 0 w 421"/>
                <a:gd name="T11" fmla="*/ 3 h 421"/>
                <a:gd name="T12" fmla="*/ 0 60000 65536"/>
                <a:gd name="T13" fmla="*/ 0 60000 65536"/>
                <a:gd name="T14" fmla="*/ 0 60000 65536"/>
                <a:gd name="T15" fmla="*/ 0 60000 65536"/>
                <a:gd name="T16" fmla="*/ 0 60000 65536"/>
                <a:gd name="T17" fmla="*/ 0 60000 65536"/>
                <a:gd name="T18" fmla="*/ 0 w 421"/>
                <a:gd name="T19" fmla="*/ 0 h 421"/>
                <a:gd name="T20" fmla="*/ 421 w 421"/>
                <a:gd name="T21" fmla="*/ 421 h 421"/>
              </a:gdLst>
              <a:ahLst/>
              <a:cxnLst>
                <a:cxn ang="T12">
                  <a:pos x="T0" y="T1"/>
                </a:cxn>
                <a:cxn ang="T13">
                  <a:pos x="T2" y="T3"/>
                </a:cxn>
                <a:cxn ang="T14">
                  <a:pos x="T4" y="T5"/>
                </a:cxn>
                <a:cxn ang="T15">
                  <a:pos x="T6" y="T7"/>
                </a:cxn>
                <a:cxn ang="T16">
                  <a:pos x="T8" y="T9"/>
                </a:cxn>
                <a:cxn ang="T17">
                  <a:pos x="T10" y="T11"/>
                </a:cxn>
              </a:cxnLst>
              <a:rect l="T18" t="T19" r="T20" b="T21"/>
              <a:pathLst>
                <a:path w="421" h="421">
                  <a:moveTo>
                    <a:pt x="0" y="0"/>
                  </a:moveTo>
                  <a:lnTo>
                    <a:pt x="421" y="3"/>
                  </a:lnTo>
                  <a:lnTo>
                    <a:pt x="421" y="421"/>
                  </a:lnTo>
                  <a:lnTo>
                    <a:pt x="0" y="421"/>
                  </a:lnTo>
                  <a:lnTo>
                    <a:pt x="0" y="3"/>
                  </a:lnTo>
                </a:path>
              </a:pathLst>
            </a:custGeom>
            <a:noFill/>
            <a:ln w="7938">
              <a:solidFill>
                <a:srgbClr val="000000"/>
              </a:solidFill>
              <a:round/>
              <a:headEnd/>
              <a:tailEnd/>
            </a:ln>
          </p:spPr>
          <p:txBody>
            <a:bodyPr/>
            <a:lstStyle/>
            <a:p>
              <a:endParaRPr lang="en-US"/>
            </a:p>
          </p:txBody>
        </p:sp>
        <p:sp>
          <p:nvSpPr>
            <p:cNvPr id="93198" name="Freeform 14"/>
            <p:cNvSpPr>
              <a:spLocks/>
            </p:cNvSpPr>
            <p:nvPr/>
          </p:nvSpPr>
          <p:spPr bwMode="auto">
            <a:xfrm>
              <a:off x="1251" y="3578"/>
              <a:ext cx="442" cy="358"/>
            </a:xfrm>
            <a:custGeom>
              <a:avLst/>
              <a:gdLst>
                <a:gd name="T0" fmla="*/ 0 w 421"/>
                <a:gd name="T1" fmla="*/ 0 h 421"/>
                <a:gd name="T2" fmla="*/ 914 w 421"/>
                <a:gd name="T3" fmla="*/ 0 h 421"/>
                <a:gd name="T4" fmla="*/ 914 w 421"/>
                <a:gd name="T5" fmla="*/ 31 h 421"/>
                <a:gd name="T6" fmla="*/ 0 w 421"/>
                <a:gd name="T7" fmla="*/ 31 h 421"/>
                <a:gd name="T8" fmla="*/ 0 w 421"/>
                <a:gd name="T9" fmla="*/ 0 h 421"/>
                <a:gd name="T10" fmla="*/ 0 w 421"/>
                <a:gd name="T11" fmla="*/ 0 h 421"/>
                <a:gd name="T12" fmla="*/ 0 60000 65536"/>
                <a:gd name="T13" fmla="*/ 0 60000 65536"/>
                <a:gd name="T14" fmla="*/ 0 60000 65536"/>
                <a:gd name="T15" fmla="*/ 0 60000 65536"/>
                <a:gd name="T16" fmla="*/ 0 60000 65536"/>
                <a:gd name="T17" fmla="*/ 0 60000 65536"/>
                <a:gd name="T18" fmla="*/ 0 w 421"/>
                <a:gd name="T19" fmla="*/ 0 h 421"/>
                <a:gd name="T20" fmla="*/ 421 w 421"/>
                <a:gd name="T21" fmla="*/ 421 h 421"/>
              </a:gdLst>
              <a:ahLst/>
              <a:cxnLst>
                <a:cxn ang="T12">
                  <a:pos x="T0" y="T1"/>
                </a:cxn>
                <a:cxn ang="T13">
                  <a:pos x="T2" y="T3"/>
                </a:cxn>
                <a:cxn ang="T14">
                  <a:pos x="T4" y="T5"/>
                </a:cxn>
                <a:cxn ang="T15">
                  <a:pos x="T6" y="T7"/>
                </a:cxn>
                <a:cxn ang="T16">
                  <a:pos x="T8" y="T9"/>
                </a:cxn>
                <a:cxn ang="T17">
                  <a:pos x="T10" y="T11"/>
                </a:cxn>
              </a:cxnLst>
              <a:rect l="T18" t="T19" r="T20" b="T21"/>
              <a:pathLst>
                <a:path w="421" h="421">
                  <a:moveTo>
                    <a:pt x="0" y="0"/>
                  </a:moveTo>
                  <a:lnTo>
                    <a:pt x="421" y="0"/>
                  </a:lnTo>
                  <a:lnTo>
                    <a:pt x="421" y="421"/>
                  </a:lnTo>
                  <a:lnTo>
                    <a:pt x="0" y="421"/>
                  </a:lnTo>
                  <a:lnTo>
                    <a:pt x="0" y="0"/>
                  </a:lnTo>
                </a:path>
              </a:pathLst>
            </a:custGeom>
            <a:noFill/>
            <a:ln w="7938">
              <a:solidFill>
                <a:srgbClr val="000000"/>
              </a:solidFill>
              <a:round/>
              <a:headEnd/>
              <a:tailEnd/>
            </a:ln>
          </p:spPr>
          <p:txBody>
            <a:bodyPr/>
            <a:lstStyle/>
            <a:p>
              <a:endParaRPr lang="en-US"/>
            </a:p>
          </p:txBody>
        </p:sp>
        <p:sp>
          <p:nvSpPr>
            <p:cNvPr id="93199" name="Freeform 15"/>
            <p:cNvSpPr>
              <a:spLocks/>
            </p:cNvSpPr>
            <p:nvPr/>
          </p:nvSpPr>
          <p:spPr bwMode="auto">
            <a:xfrm>
              <a:off x="3909" y="2986"/>
              <a:ext cx="453" cy="399"/>
            </a:xfrm>
            <a:custGeom>
              <a:avLst/>
              <a:gdLst>
                <a:gd name="T0" fmla="*/ 0 w 421"/>
                <a:gd name="T1" fmla="*/ 0 h 421"/>
                <a:gd name="T2" fmla="*/ 1359 w 421"/>
                <a:gd name="T3" fmla="*/ 3 h 421"/>
                <a:gd name="T4" fmla="*/ 1359 w 421"/>
                <a:gd name="T5" fmla="*/ 178 h 421"/>
                <a:gd name="T6" fmla="*/ 3 w 421"/>
                <a:gd name="T7" fmla="*/ 178 h 421"/>
                <a:gd name="T8" fmla="*/ 3 w 421"/>
                <a:gd name="T9" fmla="*/ 3 h 421"/>
                <a:gd name="T10" fmla="*/ 3 w 421"/>
                <a:gd name="T11" fmla="*/ 3 h 421"/>
                <a:gd name="T12" fmla="*/ 0 60000 65536"/>
                <a:gd name="T13" fmla="*/ 0 60000 65536"/>
                <a:gd name="T14" fmla="*/ 0 60000 65536"/>
                <a:gd name="T15" fmla="*/ 0 60000 65536"/>
                <a:gd name="T16" fmla="*/ 0 60000 65536"/>
                <a:gd name="T17" fmla="*/ 0 60000 65536"/>
                <a:gd name="T18" fmla="*/ 0 w 421"/>
                <a:gd name="T19" fmla="*/ 0 h 421"/>
                <a:gd name="T20" fmla="*/ 421 w 421"/>
                <a:gd name="T21" fmla="*/ 421 h 421"/>
              </a:gdLst>
              <a:ahLst/>
              <a:cxnLst>
                <a:cxn ang="T12">
                  <a:pos x="T0" y="T1"/>
                </a:cxn>
                <a:cxn ang="T13">
                  <a:pos x="T2" y="T3"/>
                </a:cxn>
                <a:cxn ang="T14">
                  <a:pos x="T4" y="T5"/>
                </a:cxn>
                <a:cxn ang="T15">
                  <a:pos x="T6" y="T7"/>
                </a:cxn>
                <a:cxn ang="T16">
                  <a:pos x="T8" y="T9"/>
                </a:cxn>
                <a:cxn ang="T17">
                  <a:pos x="T10" y="T11"/>
                </a:cxn>
              </a:cxnLst>
              <a:rect l="T18" t="T19" r="T20" b="T21"/>
              <a:pathLst>
                <a:path w="421" h="421">
                  <a:moveTo>
                    <a:pt x="0" y="0"/>
                  </a:moveTo>
                  <a:lnTo>
                    <a:pt x="421" y="3"/>
                  </a:lnTo>
                  <a:lnTo>
                    <a:pt x="421" y="421"/>
                  </a:lnTo>
                  <a:lnTo>
                    <a:pt x="3" y="421"/>
                  </a:lnTo>
                  <a:lnTo>
                    <a:pt x="3" y="3"/>
                  </a:lnTo>
                </a:path>
              </a:pathLst>
            </a:custGeom>
            <a:noFill/>
            <a:ln w="7938">
              <a:solidFill>
                <a:srgbClr val="000000"/>
              </a:solidFill>
              <a:round/>
              <a:headEnd/>
              <a:tailEnd/>
            </a:ln>
          </p:spPr>
          <p:txBody>
            <a:bodyPr/>
            <a:lstStyle/>
            <a:p>
              <a:endParaRPr lang="en-US"/>
            </a:p>
          </p:txBody>
        </p:sp>
        <p:sp>
          <p:nvSpPr>
            <p:cNvPr id="93200" name="Freeform 16"/>
            <p:cNvSpPr>
              <a:spLocks/>
            </p:cNvSpPr>
            <p:nvPr/>
          </p:nvSpPr>
          <p:spPr bwMode="auto">
            <a:xfrm>
              <a:off x="2246" y="3178"/>
              <a:ext cx="63" cy="29"/>
            </a:xfrm>
            <a:custGeom>
              <a:avLst/>
              <a:gdLst>
                <a:gd name="T0" fmla="*/ 0 w 60"/>
                <a:gd name="T1" fmla="*/ 3 h 34"/>
                <a:gd name="T2" fmla="*/ 130 w 60"/>
                <a:gd name="T3" fmla="*/ 3 h 34"/>
                <a:gd name="T4" fmla="*/ 0 w 60"/>
                <a:gd name="T5" fmla="*/ 0 h 34"/>
                <a:gd name="T6" fmla="*/ 0 w 60"/>
                <a:gd name="T7" fmla="*/ 3 h 34"/>
                <a:gd name="T8" fmla="*/ 0 w 60"/>
                <a:gd name="T9" fmla="*/ 3 h 34"/>
                <a:gd name="T10" fmla="*/ 0 w 60"/>
                <a:gd name="T11" fmla="*/ 3 h 34"/>
                <a:gd name="T12" fmla="*/ 0 60000 65536"/>
                <a:gd name="T13" fmla="*/ 0 60000 65536"/>
                <a:gd name="T14" fmla="*/ 0 60000 65536"/>
                <a:gd name="T15" fmla="*/ 0 60000 65536"/>
                <a:gd name="T16" fmla="*/ 0 60000 65536"/>
                <a:gd name="T17" fmla="*/ 0 60000 65536"/>
                <a:gd name="T18" fmla="*/ 0 w 60"/>
                <a:gd name="T19" fmla="*/ 0 h 34"/>
                <a:gd name="T20" fmla="*/ 60 w 60"/>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60" h="34">
                  <a:moveTo>
                    <a:pt x="0" y="31"/>
                  </a:moveTo>
                  <a:lnTo>
                    <a:pt x="60" y="16"/>
                  </a:lnTo>
                  <a:lnTo>
                    <a:pt x="0" y="0"/>
                  </a:lnTo>
                  <a:lnTo>
                    <a:pt x="0" y="34"/>
                  </a:lnTo>
                  <a:lnTo>
                    <a:pt x="0" y="31"/>
                  </a:lnTo>
                  <a:close/>
                </a:path>
              </a:pathLst>
            </a:custGeom>
            <a:solidFill>
              <a:srgbClr val="000000"/>
            </a:solidFill>
            <a:ln w="9525">
              <a:noFill/>
              <a:round/>
              <a:headEnd/>
              <a:tailEnd/>
            </a:ln>
          </p:spPr>
          <p:txBody>
            <a:bodyPr/>
            <a:lstStyle/>
            <a:p>
              <a:endParaRPr lang="en-US"/>
            </a:p>
          </p:txBody>
        </p:sp>
        <p:sp>
          <p:nvSpPr>
            <p:cNvPr id="93201" name="Line 17"/>
            <p:cNvSpPr>
              <a:spLocks noChangeShapeType="1"/>
            </p:cNvSpPr>
            <p:nvPr/>
          </p:nvSpPr>
          <p:spPr bwMode="auto">
            <a:xfrm>
              <a:off x="1690" y="3192"/>
              <a:ext cx="581" cy="0"/>
            </a:xfrm>
            <a:prstGeom prst="line">
              <a:avLst/>
            </a:prstGeom>
            <a:noFill/>
            <a:ln w="7938">
              <a:solidFill>
                <a:srgbClr val="000000"/>
              </a:solidFill>
              <a:round/>
              <a:headEnd/>
              <a:tailEnd/>
            </a:ln>
          </p:spPr>
          <p:txBody>
            <a:bodyPr/>
            <a:lstStyle/>
            <a:p>
              <a:endParaRPr lang="en-US"/>
            </a:p>
          </p:txBody>
        </p:sp>
        <p:sp>
          <p:nvSpPr>
            <p:cNvPr id="93202" name="Freeform 18"/>
            <p:cNvSpPr>
              <a:spLocks/>
            </p:cNvSpPr>
            <p:nvPr/>
          </p:nvSpPr>
          <p:spPr bwMode="auto">
            <a:xfrm>
              <a:off x="2241" y="3054"/>
              <a:ext cx="57" cy="44"/>
            </a:xfrm>
            <a:custGeom>
              <a:avLst/>
              <a:gdLst>
                <a:gd name="T0" fmla="*/ 0 w 55"/>
                <a:gd name="T1" fmla="*/ 3 h 52"/>
                <a:gd name="T2" fmla="*/ 96 w 55"/>
                <a:gd name="T3" fmla="*/ 3 h 52"/>
                <a:gd name="T4" fmla="*/ 39 w 55"/>
                <a:gd name="T5" fmla="*/ 0 h 52"/>
                <a:gd name="T6" fmla="*/ 0 w 55"/>
                <a:gd name="T7" fmla="*/ 3 h 52"/>
                <a:gd name="T8" fmla="*/ 0 w 55"/>
                <a:gd name="T9" fmla="*/ 3 h 52"/>
                <a:gd name="T10" fmla="*/ 0 w 55"/>
                <a:gd name="T11" fmla="*/ 3 h 52"/>
                <a:gd name="T12" fmla="*/ 0 60000 65536"/>
                <a:gd name="T13" fmla="*/ 0 60000 65536"/>
                <a:gd name="T14" fmla="*/ 0 60000 65536"/>
                <a:gd name="T15" fmla="*/ 0 60000 65536"/>
                <a:gd name="T16" fmla="*/ 0 60000 65536"/>
                <a:gd name="T17" fmla="*/ 0 60000 65536"/>
                <a:gd name="T18" fmla="*/ 0 w 55"/>
                <a:gd name="T19" fmla="*/ 0 h 52"/>
                <a:gd name="T20" fmla="*/ 55 w 55"/>
                <a:gd name="T21" fmla="*/ 52 h 52"/>
              </a:gdLst>
              <a:ahLst/>
              <a:cxnLst>
                <a:cxn ang="T12">
                  <a:pos x="T0" y="T1"/>
                </a:cxn>
                <a:cxn ang="T13">
                  <a:pos x="T2" y="T3"/>
                </a:cxn>
                <a:cxn ang="T14">
                  <a:pos x="T4" y="T5"/>
                </a:cxn>
                <a:cxn ang="T15">
                  <a:pos x="T6" y="T7"/>
                </a:cxn>
                <a:cxn ang="T16">
                  <a:pos x="T8" y="T9"/>
                </a:cxn>
                <a:cxn ang="T17">
                  <a:pos x="T10" y="T11"/>
                </a:cxn>
              </a:cxnLst>
              <a:rect l="T18" t="T19" r="T20" b="T21"/>
              <a:pathLst>
                <a:path w="55" h="52">
                  <a:moveTo>
                    <a:pt x="0" y="21"/>
                  </a:moveTo>
                  <a:lnTo>
                    <a:pt x="55" y="52"/>
                  </a:lnTo>
                  <a:lnTo>
                    <a:pt x="23" y="0"/>
                  </a:lnTo>
                  <a:lnTo>
                    <a:pt x="0" y="24"/>
                  </a:lnTo>
                  <a:lnTo>
                    <a:pt x="0" y="21"/>
                  </a:lnTo>
                  <a:close/>
                </a:path>
              </a:pathLst>
            </a:custGeom>
            <a:solidFill>
              <a:srgbClr val="000000"/>
            </a:solidFill>
            <a:ln w="9525">
              <a:noFill/>
              <a:round/>
              <a:headEnd/>
              <a:tailEnd/>
            </a:ln>
          </p:spPr>
          <p:txBody>
            <a:bodyPr/>
            <a:lstStyle/>
            <a:p>
              <a:endParaRPr lang="en-US"/>
            </a:p>
          </p:txBody>
        </p:sp>
        <p:sp>
          <p:nvSpPr>
            <p:cNvPr id="93203" name="Line 19"/>
            <p:cNvSpPr>
              <a:spLocks noChangeShapeType="1"/>
            </p:cNvSpPr>
            <p:nvPr/>
          </p:nvSpPr>
          <p:spPr bwMode="auto">
            <a:xfrm>
              <a:off x="1690" y="2625"/>
              <a:ext cx="581" cy="451"/>
            </a:xfrm>
            <a:prstGeom prst="line">
              <a:avLst/>
            </a:prstGeom>
            <a:noFill/>
            <a:ln w="7938">
              <a:solidFill>
                <a:srgbClr val="000000"/>
              </a:solidFill>
              <a:round/>
              <a:headEnd/>
              <a:tailEnd/>
            </a:ln>
          </p:spPr>
          <p:txBody>
            <a:bodyPr/>
            <a:lstStyle/>
            <a:p>
              <a:endParaRPr lang="en-US"/>
            </a:p>
          </p:txBody>
        </p:sp>
        <p:sp>
          <p:nvSpPr>
            <p:cNvPr id="93204" name="Freeform 20"/>
            <p:cNvSpPr>
              <a:spLocks/>
            </p:cNvSpPr>
            <p:nvPr/>
          </p:nvSpPr>
          <p:spPr bwMode="auto">
            <a:xfrm>
              <a:off x="2241" y="3286"/>
              <a:ext cx="57" cy="47"/>
            </a:xfrm>
            <a:custGeom>
              <a:avLst/>
              <a:gdLst>
                <a:gd name="T0" fmla="*/ 37 w 55"/>
                <a:gd name="T1" fmla="*/ 4 h 55"/>
                <a:gd name="T2" fmla="*/ 96 w 55"/>
                <a:gd name="T3" fmla="*/ 0 h 55"/>
                <a:gd name="T4" fmla="*/ 0 w 55"/>
                <a:gd name="T5" fmla="*/ 3 h 55"/>
                <a:gd name="T6" fmla="*/ 37 w 55"/>
                <a:gd name="T7" fmla="*/ 4 h 55"/>
                <a:gd name="T8" fmla="*/ 37 w 55"/>
                <a:gd name="T9" fmla="*/ 4 h 55"/>
                <a:gd name="T10" fmla="*/ 37 w 55"/>
                <a:gd name="T11" fmla="*/ 4 h 55"/>
                <a:gd name="T12" fmla="*/ 0 60000 65536"/>
                <a:gd name="T13" fmla="*/ 0 60000 65536"/>
                <a:gd name="T14" fmla="*/ 0 60000 65536"/>
                <a:gd name="T15" fmla="*/ 0 60000 65536"/>
                <a:gd name="T16" fmla="*/ 0 60000 65536"/>
                <a:gd name="T17" fmla="*/ 0 60000 65536"/>
                <a:gd name="T18" fmla="*/ 0 w 55"/>
                <a:gd name="T19" fmla="*/ 0 h 55"/>
                <a:gd name="T20" fmla="*/ 55 w 55"/>
                <a:gd name="T21" fmla="*/ 55 h 55"/>
              </a:gdLst>
              <a:ahLst/>
              <a:cxnLst>
                <a:cxn ang="T12">
                  <a:pos x="T0" y="T1"/>
                </a:cxn>
                <a:cxn ang="T13">
                  <a:pos x="T2" y="T3"/>
                </a:cxn>
                <a:cxn ang="T14">
                  <a:pos x="T4" y="T5"/>
                </a:cxn>
                <a:cxn ang="T15">
                  <a:pos x="T6" y="T7"/>
                </a:cxn>
                <a:cxn ang="T16">
                  <a:pos x="T8" y="T9"/>
                </a:cxn>
                <a:cxn ang="T17">
                  <a:pos x="T10" y="T11"/>
                </a:cxn>
              </a:cxnLst>
              <a:rect l="T18" t="T19" r="T20" b="T21"/>
              <a:pathLst>
                <a:path w="55" h="55">
                  <a:moveTo>
                    <a:pt x="21" y="52"/>
                  </a:moveTo>
                  <a:lnTo>
                    <a:pt x="55" y="0"/>
                  </a:lnTo>
                  <a:lnTo>
                    <a:pt x="0" y="31"/>
                  </a:lnTo>
                  <a:lnTo>
                    <a:pt x="21" y="55"/>
                  </a:lnTo>
                  <a:lnTo>
                    <a:pt x="21" y="52"/>
                  </a:lnTo>
                  <a:close/>
                </a:path>
              </a:pathLst>
            </a:custGeom>
            <a:solidFill>
              <a:srgbClr val="000000"/>
            </a:solidFill>
            <a:ln w="9525">
              <a:noFill/>
              <a:round/>
              <a:headEnd/>
              <a:tailEnd/>
            </a:ln>
          </p:spPr>
          <p:txBody>
            <a:bodyPr/>
            <a:lstStyle/>
            <a:p>
              <a:endParaRPr lang="en-US"/>
            </a:p>
          </p:txBody>
        </p:sp>
        <p:sp>
          <p:nvSpPr>
            <p:cNvPr id="93205" name="Line 21"/>
            <p:cNvSpPr>
              <a:spLocks noChangeShapeType="1"/>
            </p:cNvSpPr>
            <p:nvPr/>
          </p:nvSpPr>
          <p:spPr bwMode="auto">
            <a:xfrm flipV="1">
              <a:off x="1690" y="3311"/>
              <a:ext cx="578" cy="446"/>
            </a:xfrm>
            <a:prstGeom prst="line">
              <a:avLst/>
            </a:prstGeom>
            <a:noFill/>
            <a:ln w="7938">
              <a:solidFill>
                <a:srgbClr val="000000"/>
              </a:solidFill>
              <a:round/>
              <a:headEnd/>
              <a:tailEnd/>
            </a:ln>
          </p:spPr>
          <p:txBody>
            <a:bodyPr/>
            <a:lstStyle/>
            <a:p>
              <a:endParaRPr lang="en-US"/>
            </a:p>
          </p:txBody>
        </p:sp>
        <p:sp>
          <p:nvSpPr>
            <p:cNvPr id="93206" name="Freeform 22"/>
            <p:cNvSpPr>
              <a:spLocks/>
            </p:cNvSpPr>
            <p:nvPr/>
          </p:nvSpPr>
          <p:spPr bwMode="auto">
            <a:xfrm>
              <a:off x="3857" y="3178"/>
              <a:ext cx="63" cy="29"/>
            </a:xfrm>
            <a:custGeom>
              <a:avLst/>
              <a:gdLst>
                <a:gd name="T0" fmla="*/ 0 w 60"/>
                <a:gd name="T1" fmla="*/ 3 h 34"/>
                <a:gd name="T2" fmla="*/ 130 w 60"/>
                <a:gd name="T3" fmla="*/ 3 h 34"/>
                <a:gd name="T4" fmla="*/ 3 w 60"/>
                <a:gd name="T5" fmla="*/ 0 h 34"/>
                <a:gd name="T6" fmla="*/ 3 w 60"/>
                <a:gd name="T7" fmla="*/ 3 h 34"/>
                <a:gd name="T8" fmla="*/ 3 w 60"/>
                <a:gd name="T9" fmla="*/ 3 h 34"/>
                <a:gd name="T10" fmla="*/ 0 w 60"/>
                <a:gd name="T11" fmla="*/ 3 h 34"/>
                <a:gd name="T12" fmla="*/ 0 60000 65536"/>
                <a:gd name="T13" fmla="*/ 0 60000 65536"/>
                <a:gd name="T14" fmla="*/ 0 60000 65536"/>
                <a:gd name="T15" fmla="*/ 0 60000 65536"/>
                <a:gd name="T16" fmla="*/ 0 60000 65536"/>
                <a:gd name="T17" fmla="*/ 0 60000 65536"/>
                <a:gd name="T18" fmla="*/ 0 w 60"/>
                <a:gd name="T19" fmla="*/ 0 h 34"/>
                <a:gd name="T20" fmla="*/ 60 w 60"/>
                <a:gd name="T21" fmla="*/ 34 h 34"/>
              </a:gdLst>
              <a:ahLst/>
              <a:cxnLst>
                <a:cxn ang="T12">
                  <a:pos x="T0" y="T1"/>
                </a:cxn>
                <a:cxn ang="T13">
                  <a:pos x="T2" y="T3"/>
                </a:cxn>
                <a:cxn ang="T14">
                  <a:pos x="T4" y="T5"/>
                </a:cxn>
                <a:cxn ang="T15">
                  <a:pos x="T6" y="T7"/>
                </a:cxn>
                <a:cxn ang="T16">
                  <a:pos x="T8" y="T9"/>
                </a:cxn>
                <a:cxn ang="T17">
                  <a:pos x="T10" y="T11"/>
                </a:cxn>
              </a:cxnLst>
              <a:rect l="T18" t="T19" r="T20" b="T21"/>
              <a:pathLst>
                <a:path w="60" h="34">
                  <a:moveTo>
                    <a:pt x="0" y="31"/>
                  </a:moveTo>
                  <a:lnTo>
                    <a:pt x="60" y="16"/>
                  </a:lnTo>
                  <a:lnTo>
                    <a:pt x="3" y="0"/>
                  </a:lnTo>
                  <a:lnTo>
                    <a:pt x="3" y="34"/>
                  </a:lnTo>
                  <a:lnTo>
                    <a:pt x="0" y="31"/>
                  </a:lnTo>
                  <a:close/>
                </a:path>
              </a:pathLst>
            </a:custGeom>
            <a:solidFill>
              <a:srgbClr val="000000"/>
            </a:solidFill>
            <a:ln w="9525">
              <a:noFill/>
              <a:round/>
              <a:headEnd/>
              <a:tailEnd/>
            </a:ln>
          </p:spPr>
          <p:txBody>
            <a:bodyPr/>
            <a:lstStyle/>
            <a:p>
              <a:endParaRPr lang="en-US"/>
            </a:p>
          </p:txBody>
        </p:sp>
        <p:sp>
          <p:nvSpPr>
            <p:cNvPr id="93207" name="Line 23"/>
            <p:cNvSpPr>
              <a:spLocks noChangeShapeType="1"/>
            </p:cNvSpPr>
            <p:nvPr/>
          </p:nvSpPr>
          <p:spPr bwMode="auto">
            <a:xfrm>
              <a:off x="2789" y="3192"/>
              <a:ext cx="1093" cy="0"/>
            </a:xfrm>
            <a:prstGeom prst="line">
              <a:avLst/>
            </a:prstGeom>
            <a:noFill/>
            <a:ln w="7938">
              <a:solidFill>
                <a:srgbClr val="000000"/>
              </a:solidFill>
              <a:round/>
              <a:headEnd/>
              <a:tailEnd/>
            </a:ln>
          </p:spPr>
          <p:txBody>
            <a:bodyPr/>
            <a:lstStyle/>
            <a:p>
              <a:endParaRPr lang="en-US"/>
            </a:p>
          </p:txBody>
        </p:sp>
        <p:sp>
          <p:nvSpPr>
            <p:cNvPr id="93208" name="Freeform 24"/>
            <p:cNvSpPr>
              <a:spLocks/>
            </p:cNvSpPr>
            <p:nvPr/>
          </p:nvSpPr>
          <p:spPr bwMode="auto">
            <a:xfrm>
              <a:off x="1720" y="3644"/>
              <a:ext cx="218" cy="175"/>
            </a:xfrm>
            <a:custGeom>
              <a:avLst/>
              <a:gdLst>
                <a:gd name="T0" fmla="*/ 115 w 208"/>
                <a:gd name="T1" fmla="*/ 16 h 205"/>
                <a:gd name="T2" fmla="*/ 440 w 208"/>
                <a:gd name="T3" fmla="*/ 5 h 205"/>
                <a:gd name="T4" fmla="*/ 320 w 208"/>
                <a:gd name="T5" fmla="*/ 0 h 205"/>
                <a:gd name="T6" fmla="*/ 0 w 208"/>
                <a:gd name="T7" fmla="*/ 12 h 205"/>
                <a:gd name="T8" fmla="*/ 121 w 208"/>
                <a:gd name="T9" fmla="*/ 16 h 205"/>
                <a:gd name="T10" fmla="*/ 121 w 208"/>
                <a:gd name="T11" fmla="*/ 16 h 205"/>
                <a:gd name="T12" fmla="*/ 115 w 208"/>
                <a:gd name="T13" fmla="*/ 16 h 205"/>
                <a:gd name="T14" fmla="*/ 0 60000 65536"/>
                <a:gd name="T15" fmla="*/ 0 60000 65536"/>
                <a:gd name="T16" fmla="*/ 0 60000 65536"/>
                <a:gd name="T17" fmla="*/ 0 60000 65536"/>
                <a:gd name="T18" fmla="*/ 0 60000 65536"/>
                <a:gd name="T19" fmla="*/ 0 60000 65536"/>
                <a:gd name="T20" fmla="*/ 0 60000 65536"/>
                <a:gd name="T21" fmla="*/ 0 w 208"/>
                <a:gd name="T22" fmla="*/ 0 h 205"/>
                <a:gd name="T23" fmla="*/ 208 w 208"/>
                <a:gd name="T24" fmla="*/ 205 h 2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8" h="205">
                  <a:moveTo>
                    <a:pt x="54" y="205"/>
                  </a:moveTo>
                  <a:lnTo>
                    <a:pt x="208" y="60"/>
                  </a:lnTo>
                  <a:lnTo>
                    <a:pt x="150" y="0"/>
                  </a:lnTo>
                  <a:lnTo>
                    <a:pt x="0" y="146"/>
                  </a:lnTo>
                  <a:lnTo>
                    <a:pt x="57" y="205"/>
                  </a:lnTo>
                  <a:lnTo>
                    <a:pt x="54" y="205"/>
                  </a:lnTo>
                  <a:close/>
                </a:path>
              </a:pathLst>
            </a:custGeom>
            <a:solidFill>
              <a:srgbClr val="00FFFF"/>
            </a:solidFill>
            <a:ln w="9525">
              <a:noFill/>
              <a:round/>
              <a:headEnd/>
              <a:tailEnd/>
            </a:ln>
          </p:spPr>
          <p:txBody>
            <a:bodyPr/>
            <a:lstStyle/>
            <a:p>
              <a:endParaRPr lang="en-US"/>
            </a:p>
          </p:txBody>
        </p:sp>
        <p:sp>
          <p:nvSpPr>
            <p:cNvPr id="93209" name="Freeform 25"/>
            <p:cNvSpPr>
              <a:spLocks/>
            </p:cNvSpPr>
            <p:nvPr/>
          </p:nvSpPr>
          <p:spPr bwMode="auto">
            <a:xfrm>
              <a:off x="1720" y="3644"/>
              <a:ext cx="218" cy="175"/>
            </a:xfrm>
            <a:custGeom>
              <a:avLst/>
              <a:gdLst>
                <a:gd name="T0" fmla="*/ 115 w 208"/>
                <a:gd name="T1" fmla="*/ 16 h 205"/>
                <a:gd name="T2" fmla="*/ 440 w 208"/>
                <a:gd name="T3" fmla="*/ 5 h 205"/>
                <a:gd name="T4" fmla="*/ 320 w 208"/>
                <a:gd name="T5" fmla="*/ 0 h 205"/>
                <a:gd name="T6" fmla="*/ 0 w 208"/>
                <a:gd name="T7" fmla="*/ 12 h 205"/>
                <a:gd name="T8" fmla="*/ 121 w 208"/>
                <a:gd name="T9" fmla="*/ 16 h 205"/>
                <a:gd name="T10" fmla="*/ 121 w 208"/>
                <a:gd name="T11" fmla="*/ 16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4" y="205"/>
                  </a:moveTo>
                  <a:lnTo>
                    <a:pt x="208" y="60"/>
                  </a:lnTo>
                  <a:lnTo>
                    <a:pt x="150" y="0"/>
                  </a:lnTo>
                  <a:lnTo>
                    <a:pt x="0" y="146"/>
                  </a:lnTo>
                  <a:lnTo>
                    <a:pt x="57" y="205"/>
                  </a:lnTo>
                </a:path>
              </a:pathLst>
            </a:custGeom>
            <a:noFill/>
            <a:ln w="7938">
              <a:solidFill>
                <a:srgbClr val="000000"/>
              </a:solidFill>
              <a:round/>
              <a:headEnd/>
              <a:tailEnd/>
            </a:ln>
          </p:spPr>
          <p:txBody>
            <a:bodyPr/>
            <a:lstStyle/>
            <a:p>
              <a:endParaRPr lang="en-US"/>
            </a:p>
          </p:txBody>
        </p:sp>
        <p:sp>
          <p:nvSpPr>
            <p:cNvPr id="93210" name="Freeform 26"/>
            <p:cNvSpPr>
              <a:spLocks/>
            </p:cNvSpPr>
            <p:nvPr/>
          </p:nvSpPr>
          <p:spPr bwMode="auto">
            <a:xfrm>
              <a:off x="1894" y="3507"/>
              <a:ext cx="219" cy="175"/>
            </a:xfrm>
            <a:custGeom>
              <a:avLst/>
              <a:gdLst>
                <a:gd name="T0" fmla="*/ 128 w 208"/>
                <a:gd name="T1" fmla="*/ 16 h 205"/>
                <a:gd name="T2" fmla="*/ 479 w 208"/>
                <a:gd name="T3" fmla="*/ 5 h 205"/>
                <a:gd name="T4" fmla="*/ 343 w 208"/>
                <a:gd name="T5" fmla="*/ 0 h 205"/>
                <a:gd name="T6" fmla="*/ 0 w 208"/>
                <a:gd name="T7" fmla="*/ 12 h 205"/>
                <a:gd name="T8" fmla="*/ 128 w 208"/>
                <a:gd name="T9" fmla="*/ 16 h 205"/>
                <a:gd name="T10" fmla="*/ 128 w 208"/>
                <a:gd name="T11" fmla="*/ 16 h 205"/>
                <a:gd name="T12" fmla="*/ 128 w 208"/>
                <a:gd name="T13" fmla="*/ 16 h 205"/>
                <a:gd name="T14" fmla="*/ 0 60000 65536"/>
                <a:gd name="T15" fmla="*/ 0 60000 65536"/>
                <a:gd name="T16" fmla="*/ 0 60000 65536"/>
                <a:gd name="T17" fmla="*/ 0 60000 65536"/>
                <a:gd name="T18" fmla="*/ 0 60000 65536"/>
                <a:gd name="T19" fmla="*/ 0 60000 65536"/>
                <a:gd name="T20" fmla="*/ 0 60000 65536"/>
                <a:gd name="T21" fmla="*/ 0 w 208"/>
                <a:gd name="T22" fmla="*/ 0 h 205"/>
                <a:gd name="T23" fmla="*/ 208 w 208"/>
                <a:gd name="T24" fmla="*/ 205 h 2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8" h="205">
                  <a:moveTo>
                    <a:pt x="57" y="203"/>
                  </a:moveTo>
                  <a:lnTo>
                    <a:pt x="208" y="60"/>
                  </a:lnTo>
                  <a:lnTo>
                    <a:pt x="151" y="0"/>
                  </a:lnTo>
                  <a:lnTo>
                    <a:pt x="0" y="146"/>
                  </a:lnTo>
                  <a:lnTo>
                    <a:pt x="57" y="205"/>
                  </a:lnTo>
                  <a:lnTo>
                    <a:pt x="57" y="203"/>
                  </a:lnTo>
                  <a:close/>
                </a:path>
              </a:pathLst>
            </a:custGeom>
            <a:solidFill>
              <a:srgbClr val="00FFFF"/>
            </a:solidFill>
            <a:ln w="9525">
              <a:noFill/>
              <a:round/>
              <a:headEnd/>
              <a:tailEnd/>
            </a:ln>
          </p:spPr>
          <p:txBody>
            <a:bodyPr/>
            <a:lstStyle/>
            <a:p>
              <a:endParaRPr lang="en-US"/>
            </a:p>
          </p:txBody>
        </p:sp>
        <p:sp>
          <p:nvSpPr>
            <p:cNvPr id="93211" name="Freeform 27"/>
            <p:cNvSpPr>
              <a:spLocks/>
            </p:cNvSpPr>
            <p:nvPr/>
          </p:nvSpPr>
          <p:spPr bwMode="auto">
            <a:xfrm>
              <a:off x="1894" y="3507"/>
              <a:ext cx="219" cy="175"/>
            </a:xfrm>
            <a:custGeom>
              <a:avLst/>
              <a:gdLst>
                <a:gd name="T0" fmla="*/ 128 w 208"/>
                <a:gd name="T1" fmla="*/ 16 h 205"/>
                <a:gd name="T2" fmla="*/ 479 w 208"/>
                <a:gd name="T3" fmla="*/ 5 h 205"/>
                <a:gd name="T4" fmla="*/ 343 w 208"/>
                <a:gd name="T5" fmla="*/ 0 h 205"/>
                <a:gd name="T6" fmla="*/ 0 w 208"/>
                <a:gd name="T7" fmla="*/ 12 h 205"/>
                <a:gd name="T8" fmla="*/ 128 w 208"/>
                <a:gd name="T9" fmla="*/ 16 h 205"/>
                <a:gd name="T10" fmla="*/ 128 w 208"/>
                <a:gd name="T11" fmla="*/ 16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7" y="203"/>
                  </a:moveTo>
                  <a:lnTo>
                    <a:pt x="208" y="60"/>
                  </a:lnTo>
                  <a:lnTo>
                    <a:pt x="151" y="0"/>
                  </a:lnTo>
                  <a:lnTo>
                    <a:pt x="0" y="146"/>
                  </a:lnTo>
                  <a:lnTo>
                    <a:pt x="57" y="205"/>
                  </a:lnTo>
                </a:path>
              </a:pathLst>
            </a:custGeom>
            <a:noFill/>
            <a:ln w="7938">
              <a:solidFill>
                <a:srgbClr val="000000"/>
              </a:solidFill>
              <a:round/>
              <a:headEnd/>
              <a:tailEnd/>
            </a:ln>
          </p:spPr>
          <p:txBody>
            <a:bodyPr/>
            <a:lstStyle/>
            <a:p>
              <a:endParaRPr lang="en-US"/>
            </a:p>
          </p:txBody>
        </p:sp>
        <p:sp>
          <p:nvSpPr>
            <p:cNvPr id="93212" name="Freeform 28"/>
            <p:cNvSpPr>
              <a:spLocks/>
            </p:cNvSpPr>
            <p:nvPr/>
          </p:nvSpPr>
          <p:spPr bwMode="auto">
            <a:xfrm>
              <a:off x="2072" y="3370"/>
              <a:ext cx="218" cy="175"/>
            </a:xfrm>
            <a:custGeom>
              <a:avLst/>
              <a:gdLst>
                <a:gd name="T0" fmla="*/ 117 w 208"/>
                <a:gd name="T1" fmla="*/ 16 h 205"/>
                <a:gd name="T2" fmla="*/ 440 w 208"/>
                <a:gd name="T3" fmla="*/ 5 h 205"/>
                <a:gd name="T4" fmla="*/ 321 w 208"/>
                <a:gd name="T5" fmla="*/ 0 h 205"/>
                <a:gd name="T6" fmla="*/ 0 w 208"/>
                <a:gd name="T7" fmla="*/ 12 h 205"/>
                <a:gd name="T8" fmla="*/ 117 w 208"/>
                <a:gd name="T9" fmla="*/ 16 h 205"/>
                <a:gd name="T10" fmla="*/ 117 w 208"/>
                <a:gd name="T11" fmla="*/ 16 h 205"/>
                <a:gd name="T12" fmla="*/ 117 w 208"/>
                <a:gd name="T13" fmla="*/ 16 h 205"/>
                <a:gd name="T14" fmla="*/ 0 60000 65536"/>
                <a:gd name="T15" fmla="*/ 0 60000 65536"/>
                <a:gd name="T16" fmla="*/ 0 60000 65536"/>
                <a:gd name="T17" fmla="*/ 0 60000 65536"/>
                <a:gd name="T18" fmla="*/ 0 60000 65536"/>
                <a:gd name="T19" fmla="*/ 0 60000 65536"/>
                <a:gd name="T20" fmla="*/ 0 60000 65536"/>
                <a:gd name="T21" fmla="*/ 0 w 208"/>
                <a:gd name="T22" fmla="*/ 0 h 205"/>
                <a:gd name="T23" fmla="*/ 208 w 208"/>
                <a:gd name="T24" fmla="*/ 205 h 2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8" h="205">
                  <a:moveTo>
                    <a:pt x="55" y="203"/>
                  </a:moveTo>
                  <a:lnTo>
                    <a:pt x="208" y="57"/>
                  </a:lnTo>
                  <a:lnTo>
                    <a:pt x="151" y="0"/>
                  </a:lnTo>
                  <a:lnTo>
                    <a:pt x="0" y="145"/>
                  </a:lnTo>
                  <a:lnTo>
                    <a:pt x="55" y="205"/>
                  </a:lnTo>
                  <a:lnTo>
                    <a:pt x="55" y="203"/>
                  </a:lnTo>
                  <a:close/>
                </a:path>
              </a:pathLst>
            </a:custGeom>
            <a:solidFill>
              <a:srgbClr val="00FFFF"/>
            </a:solidFill>
            <a:ln w="9525">
              <a:noFill/>
              <a:round/>
              <a:headEnd/>
              <a:tailEnd/>
            </a:ln>
          </p:spPr>
          <p:txBody>
            <a:bodyPr/>
            <a:lstStyle/>
            <a:p>
              <a:endParaRPr lang="en-US"/>
            </a:p>
          </p:txBody>
        </p:sp>
        <p:sp>
          <p:nvSpPr>
            <p:cNvPr id="93213" name="Freeform 29"/>
            <p:cNvSpPr>
              <a:spLocks/>
            </p:cNvSpPr>
            <p:nvPr/>
          </p:nvSpPr>
          <p:spPr bwMode="auto">
            <a:xfrm>
              <a:off x="2072" y="3370"/>
              <a:ext cx="218" cy="175"/>
            </a:xfrm>
            <a:custGeom>
              <a:avLst/>
              <a:gdLst>
                <a:gd name="T0" fmla="*/ 117 w 208"/>
                <a:gd name="T1" fmla="*/ 16 h 205"/>
                <a:gd name="T2" fmla="*/ 440 w 208"/>
                <a:gd name="T3" fmla="*/ 5 h 205"/>
                <a:gd name="T4" fmla="*/ 321 w 208"/>
                <a:gd name="T5" fmla="*/ 0 h 205"/>
                <a:gd name="T6" fmla="*/ 0 w 208"/>
                <a:gd name="T7" fmla="*/ 12 h 205"/>
                <a:gd name="T8" fmla="*/ 117 w 208"/>
                <a:gd name="T9" fmla="*/ 16 h 205"/>
                <a:gd name="T10" fmla="*/ 117 w 208"/>
                <a:gd name="T11" fmla="*/ 16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5" y="203"/>
                  </a:moveTo>
                  <a:lnTo>
                    <a:pt x="208" y="57"/>
                  </a:lnTo>
                  <a:lnTo>
                    <a:pt x="151" y="0"/>
                  </a:lnTo>
                  <a:lnTo>
                    <a:pt x="0" y="145"/>
                  </a:lnTo>
                  <a:lnTo>
                    <a:pt x="55" y="205"/>
                  </a:lnTo>
                </a:path>
              </a:pathLst>
            </a:custGeom>
            <a:noFill/>
            <a:ln w="7938">
              <a:solidFill>
                <a:srgbClr val="000000"/>
              </a:solidFill>
              <a:round/>
              <a:headEnd/>
              <a:tailEnd/>
            </a:ln>
          </p:spPr>
          <p:txBody>
            <a:bodyPr/>
            <a:lstStyle/>
            <a:p>
              <a:endParaRPr lang="en-US"/>
            </a:p>
          </p:txBody>
        </p:sp>
        <p:sp>
          <p:nvSpPr>
            <p:cNvPr id="93214" name="Freeform 30"/>
            <p:cNvSpPr>
              <a:spLocks/>
            </p:cNvSpPr>
            <p:nvPr/>
          </p:nvSpPr>
          <p:spPr bwMode="auto">
            <a:xfrm>
              <a:off x="1720" y="3644"/>
              <a:ext cx="218" cy="175"/>
            </a:xfrm>
            <a:custGeom>
              <a:avLst/>
              <a:gdLst>
                <a:gd name="T0" fmla="*/ 115 w 208"/>
                <a:gd name="T1" fmla="*/ 16 h 205"/>
                <a:gd name="T2" fmla="*/ 440 w 208"/>
                <a:gd name="T3" fmla="*/ 5 h 205"/>
                <a:gd name="T4" fmla="*/ 320 w 208"/>
                <a:gd name="T5" fmla="*/ 0 h 205"/>
                <a:gd name="T6" fmla="*/ 0 w 208"/>
                <a:gd name="T7" fmla="*/ 12 h 205"/>
                <a:gd name="T8" fmla="*/ 121 w 208"/>
                <a:gd name="T9" fmla="*/ 16 h 205"/>
                <a:gd name="T10" fmla="*/ 121 w 208"/>
                <a:gd name="T11" fmla="*/ 16 h 205"/>
                <a:gd name="T12" fmla="*/ 115 w 208"/>
                <a:gd name="T13" fmla="*/ 16 h 205"/>
                <a:gd name="T14" fmla="*/ 0 60000 65536"/>
                <a:gd name="T15" fmla="*/ 0 60000 65536"/>
                <a:gd name="T16" fmla="*/ 0 60000 65536"/>
                <a:gd name="T17" fmla="*/ 0 60000 65536"/>
                <a:gd name="T18" fmla="*/ 0 60000 65536"/>
                <a:gd name="T19" fmla="*/ 0 60000 65536"/>
                <a:gd name="T20" fmla="*/ 0 60000 65536"/>
                <a:gd name="T21" fmla="*/ 0 w 208"/>
                <a:gd name="T22" fmla="*/ 0 h 205"/>
                <a:gd name="T23" fmla="*/ 208 w 208"/>
                <a:gd name="T24" fmla="*/ 205 h 2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8" h="205">
                  <a:moveTo>
                    <a:pt x="54" y="205"/>
                  </a:moveTo>
                  <a:lnTo>
                    <a:pt x="208" y="60"/>
                  </a:lnTo>
                  <a:lnTo>
                    <a:pt x="150" y="0"/>
                  </a:lnTo>
                  <a:lnTo>
                    <a:pt x="0" y="146"/>
                  </a:lnTo>
                  <a:lnTo>
                    <a:pt x="57" y="205"/>
                  </a:lnTo>
                  <a:lnTo>
                    <a:pt x="54" y="205"/>
                  </a:lnTo>
                  <a:close/>
                </a:path>
              </a:pathLst>
            </a:custGeom>
            <a:solidFill>
              <a:srgbClr val="00FFFF"/>
            </a:solidFill>
            <a:ln w="9525">
              <a:noFill/>
              <a:round/>
              <a:headEnd/>
              <a:tailEnd/>
            </a:ln>
          </p:spPr>
          <p:txBody>
            <a:bodyPr/>
            <a:lstStyle/>
            <a:p>
              <a:endParaRPr lang="en-US"/>
            </a:p>
          </p:txBody>
        </p:sp>
        <p:sp>
          <p:nvSpPr>
            <p:cNvPr id="93215" name="Freeform 31"/>
            <p:cNvSpPr>
              <a:spLocks/>
            </p:cNvSpPr>
            <p:nvPr/>
          </p:nvSpPr>
          <p:spPr bwMode="auto">
            <a:xfrm>
              <a:off x="1720" y="3644"/>
              <a:ext cx="218" cy="175"/>
            </a:xfrm>
            <a:custGeom>
              <a:avLst/>
              <a:gdLst>
                <a:gd name="T0" fmla="*/ 115 w 208"/>
                <a:gd name="T1" fmla="*/ 16 h 205"/>
                <a:gd name="T2" fmla="*/ 440 w 208"/>
                <a:gd name="T3" fmla="*/ 5 h 205"/>
                <a:gd name="T4" fmla="*/ 320 w 208"/>
                <a:gd name="T5" fmla="*/ 0 h 205"/>
                <a:gd name="T6" fmla="*/ 0 w 208"/>
                <a:gd name="T7" fmla="*/ 12 h 205"/>
                <a:gd name="T8" fmla="*/ 121 w 208"/>
                <a:gd name="T9" fmla="*/ 16 h 205"/>
                <a:gd name="T10" fmla="*/ 121 w 208"/>
                <a:gd name="T11" fmla="*/ 16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4" y="205"/>
                  </a:moveTo>
                  <a:lnTo>
                    <a:pt x="208" y="60"/>
                  </a:lnTo>
                  <a:lnTo>
                    <a:pt x="150" y="0"/>
                  </a:lnTo>
                  <a:lnTo>
                    <a:pt x="0" y="146"/>
                  </a:lnTo>
                  <a:lnTo>
                    <a:pt x="57" y="205"/>
                  </a:lnTo>
                </a:path>
              </a:pathLst>
            </a:custGeom>
            <a:noFill/>
            <a:ln w="7938">
              <a:solidFill>
                <a:srgbClr val="000000"/>
              </a:solidFill>
              <a:round/>
              <a:headEnd/>
              <a:tailEnd/>
            </a:ln>
          </p:spPr>
          <p:txBody>
            <a:bodyPr/>
            <a:lstStyle/>
            <a:p>
              <a:endParaRPr lang="en-US"/>
            </a:p>
          </p:txBody>
        </p:sp>
        <p:sp>
          <p:nvSpPr>
            <p:cNvPr id="93216" name="Freeform 32"/>
            <p:cNvSpPr>
              <a:spLocks/>
            </p:cNvSpPr>
            <p:nvPr/>
          </p:nvSpPr>
          <p:spPr bwMode="auto">
            <a:xfrm>
              <a:off x="1894" y="3507"/>
              <a:ext cx="219" cy="175"/>
            </a:xfrm>
            <a:custGeom>
              <a:avLst/>
              <a:gdLst>
                <a:gd name="T0" fmla="*/ 128 w 208"/>
                <a:gd name="T1" fmla="*/ 16 h 205"/>
                <a:gd name="T2" fmla="*/ 479 w 208"/>
                <a:gd name="T3" fmla="*/ 5 h 205"/>
                <a:gd name="T4" fmla="*/ 343 w 208"/>
                <a:gd name="T5" fmla="*/ 0 h 205"/>
                <a:gd name="T6" fmla="*/ 0 w 208"/>
                <a:gd name="T7" fmla="*/ 12 h 205"/>
                <a:gd name="T8" fmla="*/ 128 w 208"/>
                <a:gd name="T9" fmla="*/ 16 h 205"/>
                <a:gd name="T10" fmla="*/ 128 w 208"/>
                <a:gd name="T11" fmla="*/ 16 h 205"/>
                <a:gd name="T12" fmla="*/ 128 w 208"/>
                <a:gd name="T13" fmla="*/ 16 h 205"/>
                <a:gd name="T14" fmla="*/ 0 60000 65536"/>
                <a:gd name="T15" fmla="*/ 0 60000 65536"/>
                <a:gd name="T16" fmla="*/ 0 60000 65536"/>
                <a:gd name="T17" fmla="*/ 0 60000 65536"/>
                <a:gd name="T18" fmla="*/ 0 60000 65536"/>
                <a:gd name="T19" fmla="*/ 0 60000 65536"/>
                <a:gd name="T20" fmla="*/ 0 60000 65536"/>
                <a:gd name="T21" fmla="*/ 0 w 208"/>
                <a:gd name="T22" fmla="*/ 0 h 205"/>
                <a:gd name="T23" fmla="*/ 208 w 208"/>
                <a:gd name="T24" fmla="*/ 205 h 2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8" h="205">
                  <a:moveTo>
                    <a:pt x="57" y="203"/>
                  </a:moveTo>
                  <a:lnTo>
                    <a:pt x="208" y="60"/>
                  </a:lnTo>
                  <a:lnTo>
                    <a:pt x="151" y="0"/>
                  </a:lnTo>
                  <a:lnTo>
                    <a:pt x="0" y="146"/>
                  </a:lnTo>
                  <a:lnTo>
                    <a:pt x="57" y="205"/>
                  </a:lnTo>
                  <a:lnTo>
                    <a:pt x="57" y="203"/>
                  </a:lnTo>
                  <a:close/>
                </a:path>
              </a:pathLst>
            </a:custGeom>
            <a:solidFill>
              <a:srgbClr val="00FFFF"/>
            </a:solidFill>
            <a:ln w="9525">
              <a:noFill/>
              <a:round/>
              <a:headEnd/>
              <a:tailEnd/>
            </a:ln>
          </p:spPr>
          <p:txBody>
            <a:bodyPr/>
            <a:lstStyle/>
            <a:p>
              <a:endParaRPr lang="en-US"/>
            </a:p>
          </p:txBody>
        </p:sp>
        <p:sp>
          <p:nvSpPr>
            <p:cNvPr id="93217" name="Freeform 33"/>
            <p:cNvSpPr>
              <a:spLocks/>
            </p:cNvSpPr>
            <p:nvPr/>
          </p:nvSpPr>
          <p:spPr bwMode="auto">
            <a:xfrm>
              <a:off x="1894" y="3507"/>
              <a:ext cx="219" cy="175"/>
            </a:xfrm>
            <a:custGeom>
              <a:avLst/>
              <a:gdLst>
                <a:gd name="T0" fmla="*/ 128 w 208"/>
                <a:gd name="T1" fmla="*/ 16 h 205"/>
                <a:gd name="T2" fmla="*/ 479 w 208"/>
                <a:gd name="T3" fmla="*/ 5 h 205"/>
                <a:gd name="T4" fmla="*/ 343 w 208"/>
                <a:gd name="T5" fmla="*/ 0 h 205"/>
                <a:gd name="T6" fmla="*/ 0 w 208"/>
                <a:gd name="T7" fmla="*/ 12 h 205"/>
                <a:gd name="T8" fmla="*/ 128 w 208"/>
                <a:gd name="T9" fmla="*/ 16 h 205"/>
                <a:gd name="T10" fmla="*/ 128 w 208"/>
                <a:gd name="T11" fmla="*/ 16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7" y="203"/>
                  </a:moveTo>
                  <a:lnTo>
                    <a:pt x="208" y="60"/>
                  </a:lnTo>
                  <a:lnTo>
                    <a:pt x="151" y="0"/>
                  </a:lnTo>
                  <a:lnTo>
                    <a:pt x="0" y="146"/>
                  </a:lnTo>
                  <a:lnTo>
                    <a:pt x="57" y="205"/>
                  </a:lnTo>
                </a:path>
              </a:pathLst>
            </a:custGeom>
            <a:noFill/>
            <a:ln w="7938">
              <a:solidFill>
                <a:srgbClr val="000000"/>
              </a:solidFill>
              <a:round/>
              <a:headEnd/>
              <a:tailEnd/>
            </a:ln>
          </p:spPr>
          <p:txBody>
            <a:bodyPr/>
            <a:lstStyle/>
            <a:p>
              <a:endParaRPr lang="en-US"/>
            </a:p>
          </p:txBody>
        </p:sp>
        <p:sp>
          <p:nvSpPr>
            <p:cNvPr id="93218" name="Freeform 34"/>
            <p:cNvSpPr>
              <a:spLocks/>
            </p:cNvSpPr>
            <p:nvPr/>
          </p:nvSpPr>
          <p:spPr bwMode="auto">
            <a:xfrm>
              <a:off x="2072" y="3370"/>
              <a:ext cx="218" cy="175"/>
            </a:xfrm>
            <a:custGeom>
              <a:avLst/>
              <a:gdLst>
                <a:gd name="T0" fmla="*/ 117 w 208"/>
                <a:gd name="T1" fmla="*/ 16 h 205"/>
                <a:gd name="T2" fmla="*/ 440 w 208"/>
                <a:gd name="T3" fmla="*/ 5 h 205"/>
                <a:gd name="T4" fmla="*/ 321 w 208"/>
                <a:gd name="T5" fmla="*/ 0 h 205"/>
                <a:gd name="T6" fmla="*/ 0 w 208"/>
                <a:gd name="T7" fmla="*/ 12 h 205"/>
                <a:gd name="T8" fmla="*/ 117 w 208"/>
                <a:gd name="T9" fmla="*/ 16 h 205"/>
                <a:gd name="T10" fmla="*/ 117 w 208"/>
                <a:gd name="T11" fmla="*/ 16 h 205"/>
                <a:gd name="T12" fmla="*/ 117 w 208"/>
                <a:gd name="T13" fmla="*/ 16 h 205"/>
                <a:gd name="T14" fmla="*/ 0 60000 65536"/>
                <a:gd name="T15" fmla="*/ 0 60000 65536"/>
                <a:gd name="T16" fmla="*/ 0 60000 65536"/>
                <a:gd name="T17" fmla="*/ 0 60000 65536"/>
                <a:gd name="T18" fmla="*/ 0 60000 65536"/>
                <a:gd name="T19" fmla="*/ 0 60000 65536"/>
                <a:gd name="T20" fmla="*/ 0 60000 65536"/>
                <a:gd name="T21" fmla="*/ 0 w 208"/>
                <a:gd name="T22" fmla="*/ 0 h 205"/>
                <a:gd name="T23" fmla="*/ 208 w 208"/>
                <a:gd name="T24" fmla="*/ 205 h 2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8" h="205">
                  <a:moveTo>
                    <a:pt x="55" y="203"/>
                  </a:moveTo>
                  <a:lnTo>
                    <a:pt x="208" y="57"/>
                  </a:lnTo>
                  <a:lnTo>
                    <a:pt x="151" y="0"/>
                  </a:lnTo>
                  <a:lnTo>
                    <a:pt x="0" y="145"/>
                  </a:lnTo>
                  <a:lnTo>
                    <a:pt x="55" y="205"/>
                  </a:lnTo>
                  <a:lnTo>
                    <a:pt x="55" y="203"/>
                  </a:lnTo>
                  <a:close/>
                </a:path>
              </a:pathLst>
            </a:custGeom>
            <a:solidFill>
              <a:srgbClr val="00FFFF"/>
            </a:solidFill>
            <a:ln w="9525">
              <a:noFill/>
              <a:round/>
              <a:headEnd/>
              <a:tailEnd/>
            </a:ln>
          </p:spPr>
          <p:txBody>
            <a:bodyPr/>
            <a:lstStyle/>
            <a:p>
              <a:endParaRPr lang="en-US"/>
            </a:p>
          </p:txBody>
        </p:sp>
        <p:sp>
          <p:nvSpPr>
            <p:cNvPr id="93219" name="Freeform 35"/>
            <p:cNvSpPr>
              <a:spLocks/>
            </p:cNvSpPr>
            <p:nvPr/>
          </p:nvSpPr>
          <p:spPr bwMode="auto">
            <a:xfrm>
              <a:off x="2072" y="3370"/>
              <a:ext cx="218" cy="175"/>
            </a:xfrm>
            <a:custGeom>
              <a:avLst/>
              <a:gdLst>
                <a:gd name="T0" fmla="*/ 117 w 208"/>
                <a:gd name="T1" fmla="*/ 16 h 205"/>
                <a:gd name="T2" fmla="*/ 440 w 208"/>
                <a:gd name="T3" fmla="*/ 5 h 205"/>
                <a:gd name="T4" fmla="*/ 321 w 208"/>
                <a:gd name="T5" fmla="*/ 0 h 205"/>
                <a:gd name="T6" fmla="*/ 0 w 208"/>
                <a:gd name="T7" fmla="*/ 12 h 205"/>
                <a:gd name="T8" fmla="*/ 117 w 208"/>
                <a:gd name="T9" fmla="*/ 16 h 205"/>
                <a:gd name="T10" fmla="*/ 117 w 208"/>
                <a:gd name="T11" fmla="*/ 16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5" y="203"/>
                  </a:moveTo>
                  <a:lnTo>
                    <a:pt x="208" y="57"/>
                  </a:lnTo>
                  <a:lnTo>
                    <a:pt x="151" y="0"/>
                  </a:lnTo>
                  <a:lnTo>
                    <a:pt x="0" y="145"/>
                  </a:lnTo>
                  <a:lnTo>
                    <a:pt x="55" y="205"/>
                  </a:lnTo>
                </a:path>
              </a:pathLst>
            </a:custGeom>
            <a:noFill/>
            <a:ln w="7938">
              <a:solidFill>
                <a:srgbClr val="000000"/>
              </a:solidFill>
              <a:round/>
              <a:headEnd/>
              <a:tailEnd/>
            </a:ln>
          </p:spPr>
          <p:txBody>
            <a:bodyPr/>
            <a:lstStyle/>
            <a:p>
              <a:endParaRPr lang="en-US"/>
            </a:p>
          </p:txBody>
        </p:sp>
        <p:sp>
          <p:nvSpPr>
            <p:cNvPr id="93220" name="Freeform 36"/>
            <p:cNvSpPr>
              <a:spLocks/>
            </p:cNvSpPr>
            <p:nvPr/>
          </p:nvSpPr>
          <p:spPr bwMode="auto">
            <a:xfrm>
              <a:off x="2815" y="3105"/>
              <a:ext cx="222" cy="70"/>
            </a:xfrm>
            <a:custGeom>
              <a:avLst/>
              <a:gdLst>
                <a:gd name="T0" fmla="*/ 0 w 211"/>
                <a:gd name="T1" fmla="*/ 0 h 83"/>
                <a:gd name="T2" fmla="*/ 476 w 211"/>
                <a:gd name="T3" fmla="*/ 0 h 83"/>
                <a:gd name="T4" fmla="*/ 476 w 211"/>
                <a:gd name="T5" fmla="*/ 6 h 83"/>
                <a:gd name="T6" fmla="*/ 0 w 211"/>
                <a:gd name="T7" fmla="*/ 6 h 83"/>
                <a:gd name="T8" fmla="*/ 0 w 211"/>
                <a:gd name="T9" fmla="*/ 0 h 83"/>
                <a:gd name="T10" fmla="*/ 0 w 211"/>
                <a:gd name="T11" fmla="*/ 0 h 83"/>
                <a:gd name="T12" fmla="*/ 0 60000 65536"/>
                <a:gd name="T13" fmla="*/ 0 60000 65536"/>
                <a:gd name="T14" fmla="*/ 0 60000 65536"/>
                <a:gd name="T15" fmla="*/ 0 60000 65536"/>
                <a:gd name="T16" fmla="*/ 0 60000 65536"/>
                <a:gd name="T17" fmla="*/ 0 60000 65536"/>
                <a:gd name="T18" fmla="*/ 0 w 211"/>
                <a:gd name="T19" fmla="*/ 0 h 83"/>
                <a:gd name="T20" fmla="*/ 211 w 211"/>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211" h="83">
                  <a:moveTo>
                    <a:pt x="0" y="0"/>
                  </a:moveTo>
                  <a:lnTo>
                    <a:pt x="211" y="0"/>
                  </a:lnTo>
                  <a:lnTo>
                    <a:pt x="211" y="83"/>
                  </a:lnTo>
                  <a:lnTo>
                    <a:pt x="0" y="83"/>
                  </a:lnTo>
                  <a:lnTo>
                    <a:pt x="0" y="0"/>
                  </a:lnTo>
                  <a:close/>
                </a:path>
              </a:pathLst>
            </a:custGeom>
            <a:solidFill>
              <a:srgbClr val="CCFFFF"/>
            </a:solidFill>
            <a:ln w="9525">
              <a:noFill/>
              <a:round/>
              <a:headEnd/>
              <a:tailEnd/>
            </a:ln>
          </p:spPr>
          <p:txBody>
            <a:bodyPr/>
            <a:lstStyle/>
            <a:p>
              <a:endParaRPr lang="en-US"/>
            </a:p>
          </p:txBody>
        </p:sp>
        <p:sp>
          <p:nvSpPr>
            <p:cNvPr id="93221" name="Freeform 37"/>
            <p:cNvSpPr>
              <a:spLocks/>
            </p:cNvSpPr>
            <p:nvPr/>
          </p:nvSpPr>
          <p:spPr bwMode="auto">
            <a:xfrm>
              <a:off x="2815" y="3105"/>
              <a:ext cx="222" cy="70"/>
            </a:xfrm>
            <a:custGeom>
              <a:avLst/>
              <a:gdLst>
                <a:gd name="T0" fmla="*/ 0 w 211"/>
                <a:gd name="T1" fmla="*/ 0 h 83"/>
                <a:gd name="T2" fmla="*/ 476 w 211"/>
                <a:gd name="T3" fmla="*/ 0 h 83"/>
                <a:gd name="T4" fmla="*/ 476 w 211"/>
                <a:gd name="T5" fmla="*/ 6 h 83"/>
                <a:gd name="T6" fmla="*/ 0 w 211"/>
                <a:gd name="T7" fmla="*/ 6 h 83"/>
                <a:gd name="T8" fmla="*/ 0 w 211"/>
                <a:gd name="T9" fmla="*/ 0 h 83"/>
                <a:gd name="T10" fmla="*/ 0 w 211"/>
                <a:gd name="T11" fmla="*/ 0 h 83"/>
                <a:gd name="T12" fmla="*/ 0 60000 65536"/>
                <a:gd name="T13" fmla="*/ 0 60000 65536"/>
                <a:gd name="T14" fmla="*/ 0 60000 65536"/>
                <a:gd name="T15" fmla="*/ 0 60000 65536"/>
                <a:gd name="T16" fmla="*/ 0 60000 65536"/>
                <a:gd name="T17" fmla="*/ 0 60000 65536"/>
                <a:gd name="T18" fmla="*/ 0 w 211"/>
                <a:gd name="T19" fmla="*/ 0 h 83"/>
                <a:gd name="T20" fmla="*/ 211 w 211"/>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211" h="83">
                  <a:moveTo>
                    <a:pt x="0" y="0"/>
                  </a:moveTo>
                  <a:lnTo>
                    <a:pt x="211" y="0"/>
                  </a:lnTo>
                  <a:lnTo>
                    <a:pt x="211" y="83"/>
                  </a:lnTo>
                  <a:lnTo>
                    <a:pt x="0" y="83"/>
                  </a:lnTo>
                  <a:lnTo>
                    <a:pt x="0" y="0"/>
                  </a:lnTo>
                </a:path>
              </a:pathLst>
            </a:custGeom>
            <a:noFill/>
            <a:ln w="7938">
              <a:solidFill>
                <a:srgbClr val="000000"/>
              </a:solidFill>
              <a:round/>
              <a:headEnd/>
              <a:tailEnd/>
            </a:ln>
          </p:spPr>
          <p:txBody>
            <a:bodyPr/>
            <a:lstStyle/>
            <a:p>
              <a:endParaRPr lang="en-US"/>
            </a:p>
          </p:txBody>
        </p:sp>
        <p:sp>
          <p:nvSpPr>
            <p:cNvPr id="93222" name="Freeform 38"/>
            <p:cNvSpPr>
              <a:spLocks/>
            </p:cNvSpPr>
            <p:nvPr/>
          </p:nvSpPr>
          <p:spPr bwMode="auto">
            <a:xfrm>
              <a:off x="3061" y="3105"/>
              <a:ext cx="221" cy="70"/>
            </a:xfrm>
            <a:custGeom>
              <a:avLst/>
              <a:gdLst>
                <a:gd name="T0" fmla="*/ 0 w 211"/>
                <a:gd name="T1" fmla="*/ 0 h 83"/>
                <a:gd name="T2" fmla="*/ 441 w 211"/>
                <a:gd name="T3" fmla="*/ 0 h 83"/>
                <a:gd name="T4" fmla="*/ 441 w 211"/>
                <a:gd name="T5" fmla="*/ 6 h 83"/>
                <a:gd name="T6" fmla="*/ 0 w 211"/>
                <a:gd name="T7" fmla="*/ 6 h 83"/>
                <a:gd name="T8" fmla="*/ 0 w 211"/>
                <a:gd name="T9" fmla="*/ 0 h 83"/>
                <a:gd name="T10" fmla="*/ 0 w 211"/>
                <a:gd name="T11" fmla="*/ 0 h 83"/>
                <a:gd name="T12" fmla="*/ 0 60000 65536"/>
                <a:gd name="T13" fmla="*/ 0 60000 65536"/>
                <a:gd name="T14" fmla="*/ 0 60000 65536"/>
                <a:gd name="T15" fmla="*/ 0 60000 65536"/>
                <a:gd name="T16" fmla="*/ 0 60000 65536"/>
                <a:gd name="T17" fmla="*/ 0 60000 65536"/>
                <a:gd name="T18" fmla="*/ 0 w 211"/>
                <a:gd name="T19" fmla="*/ 0 h 83"/>
                <a:gd name="T20" fmla="*/ 211 w 211"/>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211" h="83">
                  <a:moveTo>
                    <a:pt x="0" y="0"/>
                  </a:moveTo>
                  <a:lnTo>
                    <a:pt x="211" y="0"/>
                  </a:lnTo>
                  <a:lnTo>
                    <a:pt x="211" y="83"/>
                  </a:lnTo>
                  <a:lnTo>
                    <a:pt x="0" y="83"/>
                  </a:lnTo>
                  <a:lnTo>
                    <a:pt x="0" y="0"/>
                  </a:lnTo>
                </a:path>
              </a:pathLst>
            </a:custGeom>
            <a:noFill/>
            <a:ln w="7938">
              <a:solidFill>
                <a:srgbClr val="000000"/>
              </a:solidFill>
              <a:round/>
              <a:headEnd/>
              <a:tailEnd/>
            </a:ln>
          </p:spPr>
          <p:txBody>
            <a:bodyPr/>
            <a:lstStyle/>
            <a:p>
              <a:endParaRPr lang="en-US"/>
            </a:p>
          </p:txBody>
        </p:sp>
        <p:sp>
          <p:nvSpPr>
            <p:cNvPr id="93223" name="Freeform 39"/>
            <p:cNvSpPr>
              <a:spLocks/>
            </p:cNvSpPr>
            <p:nvPr/>
          </p:nvSpPr>
          <p:spPr bwMode="auto">
            <a:xfrm>
              <a:off x="3304" y="3105"/>
              <a:ext cx="224" cy="70"/>
            </a:xfrm>
            <a:custGeom>
              <a:avLst/>
              <a:gdLst>
                <a:gd name="T0" fmla="*/ 0 w 213"/>
                <a:gd name="T1" fmla="*/ 0 h 83"/>
                <a:gd name="T2" fmla="*/ 475 w 213"/>
                <a:gd name="T3" fmla="*/ 0 h 83"/>
                <a:gd name="T4" fmla="*/ 475 w 213"/>
                <a:gd name="T5" fmla="*/ 6 h 83"/>
                <a:gd name="T6" fmla="*/ 2 w 213"/>
                <a:gd name="T7" fmla="*/ 6 h 83"/>
                <a:gd name="T8" fmla="*/ 2 w 213"/>
                <a:gd name="T9" fmla="*/ 0 h 83"/>
                <a:gd name="T10" fmla="*/ 2 w 213"/>
                <a:gd name="T11" fmla="*/ 0 h 83"/>
                <a:gd name="T12" fmla="*/ 0 w 213"/>
                <a:gd name="T13" fmla="*/ 0 h 83"/>
                <a:gd name="T14" fmla="*/ 0 60000 65536"/>
                <a:gd name="T15" fmla="*/ 0 60000 65536"/>
                <a:gd name="T16" fmla="*/ 0 60000 65536"/>
                <a:gd name="T17" fmla="*/ 0 60000 65536"/>
                <a:gd name="T18" fmla="*/ 0 60000 65536"/>
                <a:gd name="T19" fmla="*/ 0 60000 65536"/>
                <a:gd name="T20" fmla="*/ 0 60000 65536"/>
                <a:gd name="T21" fmla="*/ 0 w 213"/>
                <a:gd name="T22" fmla="*/ 0 h 83"/>
                <a:gd name="T23" fmla="*/ 213 w 213"/>
                <a:gd name="T24" fmla="*/ 83 h 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3" h="83">
                  <a:moveTo>
                    <a:pt x="0" y="0"/>
                  </a:moveTo>
                  <a:lnTo>
                    <a:pt x="213" y="0"/>
                  </a:lnTo>
                  <a:lnTo>
                    <a:pt x="213" y="83"/>
                  </a:lnTo>
                  <a:lnTo>
                    <a:pt x="2" y="83"/>
                  </a:lnTo>
                  <a:lnTo>
                    <a:pt x="2" y="0"/>
                  </a:lnTo>
                  <a:lnTo>
                    <a:pt x="0" y="0"/>
                  </a:lnTo>
                  <a:close/>
                </a:path>
              </a:pathLst>
            </a:custGeom>
            <a:solidFill>
              <a:srgbClr val="00FFFF"/>
            </a:solidFill>
            <a:ln w="9525">
              <a:noFill/>
              <a:round/>
              <a:headEnd/>
              <a:tailEnd/>
            </a:ln>
          </p:spPr>
          <p:txBody>
            <a:bodyPr/>
            <a:lstStyle/>
            <a:p>
              <a:endParaRPr lang="en-US"/>
            </a:p>
          </p:txBody>
        </p:sp>
        <p:sp>
          <p:nvSpPr>
            <p:cNvPr id="93224" name="Freeform 40"/>
            <p:cNvSpPr>
              <a:spLocks/>
            </p:cNvSpPr>
            <p:nvPr/>
          </p:nvSpPr>
          <p:spPr bwMode="auto">
            <a:xfrm>
              <a:off x="3304" y="3105"/>
              <a:ext cx="224" cy="70"/>
            </a:xfrm>
            <a:custGeom>
              <a:avLst/>
              <a:gdLst>
                <a:gd name="T0" fmla="*/ 0 w 213"/>
                <a:gd name="T1" fmla="*/ 0 h 83"/>
                <a:gd name="T2" fmla="*/ 475 w 213"/>
                <a:gd name="T3" fmla="*/ 0 h 83"/>
                <a:gd name="T4" fmla="*/ 475 w 213"/>
                <a:gd name="T5" fmla="*/ 6 h 83"/>
                <a:gd name="T6" fmla="*/ 2 w 213"/>
                <a:gd name="T7" fmla="*/ 6 h 83"/>
                <a:gd name="T8" fmla="*/ 2 w 213"/>
                <a:gd name="T9" fmla="*/ 0 h 83"/>
                <a:gd name="T10" fmla="*/ 2 w 213"/>
                <a:gd name="T11" fmla="*/ 0 h 83"/>
                <a:gd name="T12" fmla="*/ 0 60000 65536"/>
                <a:gd name="T13" fmla="*/ 0 60000 65536"/>
                <a:gd name="T14" fmla="*/ 0 60000 65536"/>
                <a:gd name="T15" fmla="*/ 0 60000 65536"/>
                <a:gd name="T16" fmla="*/ 0 60000 65536"/>
                <a:gd name="T17" fmla="*/ 0 60000 65536"/>
                <a:gd name="T18" fmla="*/ 0 w 213"/>
                <a:gd name="T19" fmla="*/ 0 h 83"/>
                <a:gd name="T20" fmla="*/ 213 w 213"/>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213" h="83">
                  <a:moveTo>
                    <a:pt x="0" y="0"/>
                  </a:moveTo>
                  <a:lnTo>
                    <a:pt x="213" y="0"/>
                  </a:lnTo>
                  <a:lnTo>
                    <a:pt x="213" y="83"/>
                  </a:lnTo>
                  <a:lnTo>
                    <a:pt x="2" y="83"/>
                  </a:lnTo>
                  <a:lnTo>
                    <a:pt x="2" y="0"/>
                  </a:lnTo>
                </a:path>
              </a:pathLst>
            </a:custGeom>
            <a:noFill/>
            <a:ln w="7938">
              <a:solidFill>
                <a:srgbClr val="000000"/>
              </a:solidFill>
              <a:round/>
              <a:headEnd/>
              <a:tailEnd/>
            </a:ln>
          </p:spPr>
          <p:txBody>
            <a:bodyPr/>
            <a:lstStyle/>
            <a:p>
              <a:endParaRPr lang="en-US"/>
            </a:p>
          </p:txBody>
        </p:sp>
        <p:sp>
          <p:nvSpPr>
            <p:cNvPr id="93225" name="Freeform 41"/>
            <p:cNvSpPr>
              <a:spLocks/>
            </p:cNvSpPr>
            <p:nvPr/>
          </p:nvSpPr>
          <p:spPr bwMode="auto">
            <a:xfrm>
              <a:off x="2815" y="3105"/>
              <a:ext cx="222" cy="70"/>
            </a:xfrm>
            <a:custGeom>
              <a:avLst/>
              <a:gdLst>
                <a:gd name="T0" fmla="*/ 0 w 211"/>
                <a:gd name="T1" fmla="*/ 0 h 83"/>
                <a:gd name="T2" fmla="*/ 476 w 211"/>
                <a:gd name="T3" fmla="*/ 0 h 83"/>
                <a:gd name="T4" fmla="*/ 476 w 211"/>
                <a:gd name="T5" fmla="*/ 6 h 83"/>
                <a:gd name="T6" fmla="*/ 0 w 211"/>
                <a:gd name="T7" fmla="*/ 6 h 83"/>
                <a:gd name="T8" fmla="*/ 0 w 211"/>
                <a:gd name="T9" fmla="*/ 0 h 83"/>
                <a:gd name="T10" fmla="*/ 0 w 211"/>
                <a:gd name="T11" fmla="*/ 0 h 83"/>
                <a:gd name="T12" fmla="*/ 0 60000 65536"/>
                <a:gd name="T13" fmla="*/ 0 60000 65536"/>
                <a:gd name="T14" fmla="*/ 0 60000 65536"/>
                <a:gd name="T15" fmla="*/ 0 60000 65536"/>
                <a:gd name="T16" fmla="*/ 0 60000 65536"/>
                <a:gd name="T17" fmla="*/ 0 60000 65536"/>
                <a:gd name="T18" fmla="*/ 0 w 211"/>
                <a:gd name="T19" fmla="*/ 0 h 83"/>
                <a:gd name="T20" fmla="*/ 211 w 211"/>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211" h="83">
                  <a:moveTo>
                    <a:pt x="0" y="0"/>
                  </a:moveTo>
                  <a:lnTo>
                    <a:pt x="211" y="0"/>
                  </a:lnTo>
                  <a:lnTo>
                    <a:pt x="211" y="83"/>
                  </a:lnTo>
                  <a:lnTo>
                    <a:pt x="0" y="83"/>
                  </a:lnTo>
                  <a:lnTo>
                    <a:pt x="0" y="0"/>
                  </a:lnTo>
                  <a:close/>
                </a:path>
              </a:pathLst>
            </a:custGeom>
            <a:solidFill>
              <a:srgbClr val="CCFFFF"/>
            </a:solidFill>
            <a:ln w="9525">
              <a:noFill/>
              <a:round/>
              <a:headEnd/>
              <a:tailEnd/>
            </a:ln>
          </p:spPr>
          <p:txBody>
            <a:bodyPr/>
            <a:lstStyle/>
            <a:p>
              <a:endParaRPr lang="en-US"/>
            </a:p>
          </p:txBody>
        </p:sp>
        <p:sp>
          <p:nvSpPr>
            <p:cNvPr id="93226" name="Freeform 42"/>
            <p:cNvSpPr>
              <a:spLocks/>
            </p:cNvSpPr>
            <p:nvPr/>
          </p:nvSpPr>
          <p:spPr bwMode="auto">
            <a:xfrm>
              <a:off x="2815" y="3105"/>
              <a:ext cx="222" cy="70"/>
            </a:xfrm>
            <a:custGeom>
              <a:avLst/>
              <a:gdLst>
                <a:gd name="T0" fmla="*/ 0 w 211"/>
                <a:gd name="T1" fmla="*/ 0 h 83"/>
                <a:gd name="T2" fmla="*/ 476 w 211"/>
                <a:gd name="T3" fmla="*/ 0 h 83"/>
                <a:gd name="T4" fmla="*/ 476 w 211"/>
                <a:gd name="T5" fmla="*/ 6 h 83"/>
                <a:gd name="T6" fmla="*/ 0 w 211"/>
                <a:gd name="T7" fmla="*/ 6 h 83"/>
                <a:gd name="T8" fmla="*/ 0 w 211"/>
                <a:gd name="T9" fmla="*/ 0 h 83"/>
                <a:gd name="T10" fmla="*/ 0 w 211"/>
                <a:gd name="T11" fmla="*/ 0 h 83"/>
                <a:gd name="T12" fmla="*/ 0 60000 65536"/>
                <a:gd name="T13" fmla="*/ 0 60000 65536"/>
                <a:gd name="T14" fmla="*/ 0 60000 65536"/>
                <a:gd name="T15" fmla="*/ 0 60000 65536"/>
                <a:gd name="T16" fmla="*/ 0 60000 65536"/>
                <a:gd name="T17" fmla="*/ 0 60000 65536"/>
                <a:gd name="T18" fmla="*/ 0 w 211"/>
                <a:gd name="T19" fmla="*/ 0 h 83"/>
                <a:gd name="T20" fmla="*/ 211 w 211"/>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211" h="83">
                  <a:moveTo>
                    <a:pt x="0" y="0"/>
                  </a:moveTo>
                  <a:lnTo>
                    <a:pt x="211" y="0"/>
                  </a:lnTo>
                  <a:lnTo>
                    <a:pt x="211" y="83"/>
                  </a:lnTo>
                  <a:lnTo>
                    <a:pt x="0" y="83"/>
                  </a:lnTo>
                  <a:lnTo>
                    <a:pt x="0" y="0"/>
                  </a:lnTo>
                </a:path>
              </a:pathLst>
            </a:custGeom>
            <a:noFill/>
            <a:ln w="7938">
              <a:solidFill>
                <a:srgbClr val="000000"/>
              </a:solidFill>
              <a:round/>
              <a:headEnd/>
              <a:tailEnd/>
            </a:ln>
          </p:spPr>
          <p:txBody>
            <a:bodyPr/>
            <a:lstStyle/>
            <a:p>
              <a:endParaRPr lang="en-US"/>
            </a:p>
          </p:txBody>
        </p:sp>
        <p:sp>
          <p:nvSpPr>
            <p:cNvPr id="93227" name="Freeform 43"/>
            <p:cNvSpPr>
              <a:spLocks/>
            </p:cNvSpPr>
            <p:nvPr/>
          </p:nvSpPr>
          <p:spPr bwMode="auto">
            <a:xfrm>
              <a:off x="3304" y="3105"/>
              <a:ext cx="224" cy="70"/>
            </a:xfrm>
            <a:custGeom>
              <a:avLst/>
              <a:gdLst>
                <a:gd name="T0" fmla="*/ 0 w 213"/>
                <a:gd name="T1" fmla="*/ 0 h 83"/>
                <a:gd name="T2" fmla="*/ 475 w 213"/>
                <a:gd name="T3" fmla="*/ 0 h 83"/>
                <a:gd name="T4" fmla="*/ 475 w 213"/>
                <a:gd name="T5" fmla="*/ 6 h 83"/>
                <a:gd name="T6" fmla="*/ 2 w 213"/>
                <a:gd name="T7" fmla="*/ 6 h 83"/>
                <a:gd name="T8" fmla="*/ 2 w 213"/>
                <a:gd name="T9" fmla="*/ 0 h 83"/>
                <a:gd name="T10" fmla="*/ 2 w 213"/>
                <a:gd name="T11" fmla="*/ 0 h 83"/>
                <a:gd name="T12" fmla="*/ 0 w 213"/>
                <a:gd name="T13" fmla="*/ 0 h 83"/>
                <a:gd name="T14" fmla="*/ 0 60000 65536"/>
                <a:gd name="T15" fmla="*/ 0 60000 65536"/>
                <a:gd name="T16" fmla="*/ 0 60000 65536"/>
                <a:gd name="T17" fmla="*/ 0 60000 65536"/>
                <a:gd name="T18" fmla="*/ 0 60000 65536"/>
                <a:gd name="T19" fmla="*/ 0 60000 65536"/>
                <a:gd name="T20" fmla="*/ 0 60000 65536"/>
                <a:gd name="T21" fmla="*/ 0 w 213"/>
                <a:gd name="T22" fmla="*/ 0 h 83"/>
                <a:gd name="T23" fmla="*/ 213 w 213"/>
                <a:gd name="T24" fmla="*/ 83 h 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13" h="83">
                  <a:moveTo>
                    <a:pt x="0" y="0"/>
                  </a:moveTo>
                  <a:lnTo>
                    <a:pt x="213" y="0"/>
                  </a:lnTo>
                  <a:lnTo>
                    <a:pt x="213" y="83"/>
                  </a:lnTo>
                  <a:lnTo>
                    <a:pt x="2" y="83"/>
                  </a:lnTo>
                  <a:lnTo>
                    <a:pt x="2" y="0"/>
                  </a:lnTo>
                  <a:lnTo>
                    <a:pt x="0" y="0"/>
                  </a:lnTo>
                  <a:close/>
                </a:path>
              </a:pathLst>
            </a:custGeom>
            <a:solidFill>
              <a:srgbClr val="00FFFF"/>
            </a:solidFill>
            <a:ln w="9525">
              <a:noFill/>
              <a:round/>
              <a:headEnd/>
              <a:tailEnd/>
            </a:ln>
          </p:spPr>
          <p:txBody>
            <a:bodyPr/>
            <a:lstStyle/>
            <a:p>
              <a:endParaRPr lang="en-US"/>
            </a:p>
          </p:txBody>
        </p:sp>
        <p:sp>
          <p:nvSpPr>
            <p:cNvPr id="93228" name="Freeform 44"/>
            <p:cNvSpPr>
              <a:spLocks/>
            </p:cNvSpPr>
            <p:nvPr/>
          </p:nvSpPr>
          <p:spPr bwMode="auto">
            <a:xfrm>
              <a:off x="3304" y="3105"/>
              <a:ext cx="224" cy="70"/>
            </a:xfrm>
            <a:custGeom>
              <a:avLst/>
              <a:gdLst>
                <a:gd name="T0" fmla="*/ 0 w 213"/>
                <a:gd name="T1" fmla="*/ 0 h 83"/>
                <a:gd name="T2" fmla="*/ 475 w 213"/>
                <a:gd name="T3" fmla="*/ 0 h 83"/>
                <a:gd name="T4" fmla="*/ 475 w 213"/>
                <a:gd name="T5" fmla="*/ 6 h 83"/>
                <a:gd name="T6" fmla="*/ 2 w 213"/>
                <a:gd name="T7" fmla="*/ 6 h 83"/>
                <a:gd name="T8" fmla="*/ 2 w 213"/>
                <a:gd name="T9" fmla="*/ 0 h 83"/>
                <a:gd name="T10" fmla="*/ 2 w 213"/>
                <a:gd name="T11" fmla="*/ 0 h 83"/>
                <a:gd name="T12" fmla="*/ 0 60000 65536"/>
                <a:gd name="T13" fmla="*/ 0 60000 65536"/>
                <a:gd name="T14" fmla="*/ 0 60000 65536"/>
                <a:gd name="T15" fmla="*/ 0 60000 65536"/>
                <a:gd name="T16" fmla="*/ 0 60000 65536"/>
                <a:gd name="T17" fmla="*/ 0 60000 65536"/>
                <a:gd name="T18" fmla="*/ 0 w 213"/>
                <a:gd name="T19" fmla="*/ 0 h 83"/>
                <a:gd name="T20" fmla="*/ 213 w 213"/>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213" h="83">
                  <a:moveTo>
                    <a:pt x="0" y="0"/>
                  </a:moveTo>
                  <a:lnTo>
                    <a:pt x="213" y="0"/>
                  </a:lnTo>
                  <a:lnTo>
                    <a:pt x="213" y="83"/>
                  </a:lnTo>
                  <a:lnTo>
                    <a:pt x="2" y="83"/>
                  </a:lnTo>
                  <a:lnTo>
                    <a:pt x="2" y="0"/>
                  </a:lnTo>
                </a:path>
              </a:pathLst>
            </a:custGeom>
            <a:noFill/>
            <a:ln w="7938">
              <a:solidFill>
                <a:srgbClr val="000000"/>
              </a:solidFill>
              <a:round/>
              <a:headEnd/>
              <a:tailEnd/>
            </a:ln>
          </p:spPr>
          <p:txBody>
            <a:bodyPr/>
            <a:lstStyle/>
            <a:p>
              <a:endParaRPr lang="en-US"/>
            </a:p>
          </p:txBody>
        </p:sp>
        <p:sp>
          <p:nvSpPr>
            <p:cNvPr id="93229" name="Freeform 45"/>
            <p:cNvSpPr>
              <a:spLocks/>
            </p:cNvSpPr>
            <p:nvPr/>
          </p:nvSpPr>
          <p:spPr bwMode="auto">
            <a:xfrm>
              <a:off x="1725" y="3105"/>
              <a:ext cx="224" cy="70"/>
            </a:xfrm>
            <a:custGeom>
              <a:avLst/>
              <a:gdLst>
                <a:gd name="T0" fmla="*/ 0 w 213"/>
                <a:gd name="T1" fmla="*/ 0 h 83"/>
                <a:gd name="T2" fmla="*/ 475 w 213"/>
                <a:gd name="T3" fmla="*/ 0 h 83"/>
                <a:gd name="T4" fmla="*/ 475 w 213"/>
                <a:gd name="T5" fmla="*/ 6 h 83"/>
                <a:gd name="T6" fmla="*/ 2 w 213"/>
                <a:gd name="T7" fmla="*/ 6 h 83"/>
                <a:gd name="T8" fmla="*/ 2 w 213"/>
                <a:gd name="T9" fmla="*/ 0 h 83"/>
                <a:gd name="T10" fmla="*/ 2 w 213"/>
                <a:gd name="T11" fmla="*/ 0 h 83"/>
                <a:gd name="T12" fmla="*/ 0 60000 65536"/>
                <a:gd name="T13" fmla="*/ 0 60000 65536"/>
                <a:gd name="T14" fmla="*/ 0 60000 65536"/>
                <a:gd name="T15" fmla="*/ 0 60000 65536"/>
                <a:gd name="T16" fmla="*/ 0 60000 65536"/>
                <a:gd name="T17" fmla="*/ 0 60000 65536"/>
                <a:gd name="T18" fmla="*/ 0 w 213"/>
                <a:gd name="T19" fmla="*/ 0 h 83"/>
                <a:gd name="T20" fmla="*/ 213 w 213"/>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213" h="83">
                  <a:moveTo>
                    <a:pt x="0" y="0"/>
                  </a:moveTo>
                  <a:lnTo>
                    <a:pt x="213" y="0"/>
                  </a:lnTo>
                  <a:lnTo>
                    <a:pt x="213" y="83"/>
                  </a:lnTo>
                  <a:lnTo>
                    <a:pt x="2" y="83"/>
                  </a:lnTo>
                  <a:lnTo>
                    <a:pt x="2" y="0"/>
                  </a:lnTo>
                </a:path>
              </a:pathLst>
            </a:custGeom>
            <a:noFill/>
            <a:ln w="7938">
              <a:solidFill>
                <a:srgbClr val="000000"/>
              </a:solidFill>
              <a:round/>
              <a:headEnd/>
              <a:tailEnd/>
            </a:ln>
          </p:spPr>
          <p:txBody>
            <a:bodyPr/>
            <a:lstStyle/>
            <a:p>
              <a:endParaRPr lang="en-US"/>
            </a:p>
          </p:txBody>
        </p:sp>
        <p:sp>
          <p:nvSpPr>
            <p:cNvPr id="93230" name="Freeform 46"/>
            <p:cNvSpPr>
              <a:spLocks/>
            </p:cNvSpPr>
            <p:nvPr/>
          </p:nvSpPr>
          <p:spPr bwMode="auto">
            <a:xfrm>
              <a:off x="1971" y="3105"/>
              <a:ext cx="220" cy="70"/>
            </a:xfrm>
            <a:custGeom>
              <a:avLst/>
              <a:gdLst>
                <a:gd name="T0" fmla="*/ 0 w 210"/>
                <a:gd name="T1" fmla="*/ 0 h 83"/>
                <a:gd name="T2" fmla="*/ 440 w 210"/>
                <a:gd name="T3" fmla="*/ 0 h 83"/>
                <a:gd name="T4" fmla="*/ 440 w 210"/>
                <a:gd name="T5" fmla="*/ 6 h 83"/>
                <a:gd name="T6" fmla="*/ 0 w 210"/>
                <a:gd name="T7" fmla="*/ 6 h 83"/>
                <a:gd name="T8" fmla="*/ 0 w 210"/>
                <a:gd name="T9" fmla="*/ 0 h 83"/>
                <a:gd name="T10" fmla="*/ 0 w 210"/>
                <a:gd name="T11" fmla="*/ 0 h 83"/>
                <a:gd name="T12" fmla="*/ 0 60000 65536"/>
                <a:gd name="T13" fmla="*/ 0 60000 65536"/>
                <a:gd name="T14" fmla="*/ 0 60000 65536"/>
                <a:gd name="T15" fmla="*/ 0 60000 65536"/>
                <a:gd name="T16" fmla="*/ 0 60000 65536"/>
                <a:gd name="T17" fmla="*/ 0 60000 65536"/>
                <a:gd name="T18" fmla="*/ 0 w 210"/>
                <a:gd name="T19" fmla="*/ 0 h 83"/>
                <a:gd name="T20" fmla="*/ 210 w 210"/>
                <a:gd name="T21" fmla="*/ 83 h 83"/>
              </a:gdLst>
              <a:ahLst/>
              <a:cxnLst>
                <a:cxn ang="T12">
                  <a:pos x="T0" y="T1"/>
                </a:cxn>
                <a:cxn ang="T13">
                  <a:pos x="T2" y="T3"/>
                </a:cxn>
                <a:cxn ang="T14">
                  <a:pos x="T4" y="T5"/>
                </a:cxn>
                <a:cxn ang="T15">
                  <a:pos x="T6" y="T7"/>
                </a:cxn>
                <a:cxn ang="T16">
                  <a:pos x="T8" y="T9"/>
                </a:cxn>
                <a:cxn ang="T17">
                  <a:pos x="T10" y="T11"/>
                </a:cxn>
              </a:cxnLst>
              <a:rect l="T18" t="T19" r="T20" b="T21"/>
              <a:pathLst>
                <a:path w="210" h="83">
                  <a:moveTo>
                    <a:pt x="0" y="0"/>
                  </a:moveTo>
                  <a:lnTo>
                    <a:pt x="210" y="0"/>
                  </a:lnTo>
                  <a:lnTo>
                    <a:pt x="210" y="83"/>
                  </a:lnTo>
                  <a:lnTo>
                    <a:pt x="0" y="83"/>
                  </a:lnTo>
                  <a:lnTo>
                    <a:pt x="0" y="0"/>
                  </a:lnTo>
                </a:path>
              </a:pathLst>
            </a:custGeom>
            <a:noFill/>
            <a:ln w="7938">
              <a:solidFill>
                <a:srgbClr val="000000"/>
              </a:solidFill>
              <a:round/>
              <a:headEnd/>
              <a:tailEnd/>
            </a:ln>
          </p:spPr>
          <p:txBody>
            <a:bodyPr/>
            <a:lstStyle/>
            <a:p>
              <a:endParaRPr lang="en-US"/>
            </a:p>
          </p:txBody>
        </p:sp>
        <p:sp>
          <p:nvSpPr>
            <p:cNvPr id="93231" name="Freeform 47"/>
            <p:cNvSpPr>
              <a:spLocks/>
            </p:cNvSpPr>
            <p:nvPr/>
          </p:nvSpPr>
          <p:spPr bwMode="auto">
            <a:xfrm>
              <a:off x="2571" y="3085"/>
              <a:ext cx="84" cy="181"/>
            </a:xfrm>
            <a:custGeom>
              <a:avLst/>
              <a:gdLst>
                <a:gd name="T0" fmla="*/ 0 w 80"/>
                <a:gd name="T1" fmla="*/ 0 h 213"/>
                <a:gd name="T2" fmla="*/ 175 w 80"/>
                <a:gd name="T3" fmla="*/ 0 h 213"/>
                <a:gd name="T4" fmla="*/ 175 w 80"/>
                <a:gd name="T5" fmla="*/ 16 h 213"/>
                <a:gd name="T6" fmla="*/ 0 w 80"/>
                <a:gd name="T7" fmla="*/ 16 h 213"/>
                <a:gd name="T8" fmla="*/ 0 w 80"/>
                <a:gd name="T9" fmla="*/ 0 h 213"/>
                <a:gd name="T10" fmla="*/ 0 w 80"/>
                <a:gd name="T11" fmla="*/ 0 h 213"/>
                <a:gd name="T12" fmla="*/ 0 60000 65536"/>
                <a:gd name="T13" fmla="*/ 0 60000 65536"/>
                <a:gd name="T14" fmla="*/ 0 60000 65536"/>
                <a:gd name="T15" fmla="*/ 0 60000 65536"/>
                <a:gd name="T16" fmla="*/ 0 60000 65536"/>
                <a:gd name="T17" fmla="*/ 0 60000 65536"/>
                <a:gd name="T18" fmla="*/ 0 w 80"/>
                <a:gd name="T19" fmla="*/ 0 h 213"/>
                <a:gd name="T20" fmla="*/ 80 w 80"/>
                <a:gd name="T21" fmla="*/ 213 h 213"/>
              </a:gdLst>
              <a:ahLst/>
              <a:cxnLst>
                <a:cxn ang="T12">
                  <a:pos x="T0" y="T1"/>
                </a:cxn>
                <a:cxn ang="T13">
                  <a:pos x="T2" y="T3"/>
                </a:cxn>
                <a:cxn ang="T14">
                  <a:pos x="T4" y="T5"/>
                </a:cxn>
                <a:cxn ang="T15">
                  <a:pos x="T6" y="T7"/>
                </a:cxn>
                <a:cxn ang="T16">
                  <a:pos x="T8" y="T9"/>
                </a:cxn>
                <a:cxn ang="T17">
                  <a:pos x="T10" y="T11"/>
                </a:cxn>
              </a:cxnLst>
              <a:rect l="T18" t="T19" r="T20" b="T21"/>
              <a:pathLst>
                <a:path w="80" h="213">
                  <a:moveTo>
                    <a:pt x="0" y="0"/>
                  </a:moveTo>
                  <a:lnTo>
                    <a:pt x="80" y="0"/>
                  </a:lnTo>
                  <a:lnTo>
                    <a:pt x="80" y="213"/>
                  </a:lnTo>
                  <a:lnTo>
                    <a:pt x="0" y="213"/>
                  </a:lnTo>
                  <a:lnTo>
                    <a:pt x="0" y="0"/>
                  </a:lnTo>
                </a:path>
              </a:pathLst>
            </a:custGeom>
            <a:noFill/>
            <a:ln w="7938">
              <a:solidFill>
                <a:srgbClr val="000000"/>
              </a:solidFill>
              <a:round/>
              <a:headEnd/>
              <a:tailEnd/>
            </a:ln>
          </p:spPr>
          <p:txBody>
            <a:bodyPr/>
            <a:lstStyle/>
            <a:p>
              <a:endParaRPr lang="en-US"/>
            </a:p>
          </p:txBody>
        </p:sp>
        <p:sp>
          <p:nvSpPr>
            <p:cNvPr id="93232" name="Rectangle 48"/>
            <p:cNvSpPr>
              <a:spLocks noChangeArrowheads="1"/>
            </p:cNvSpPr>
            <p:nvPr/>
          </p:nvSpPr>
          <p:spPr bwMode="auto">
            <a:xfrm>
              <a:off x="2322" y="3085"/>
              <a:ext cx="85" cy="181"/>
            </a:xfrm>
            <a:prstGeom prst="rect">
              <a:avLst/>
            </a:prstGeom>
            <a:noFill/>
            <a:ln w="7938">
              <a:solidFill>
                <a:srgbClr val="000000"/>
              </a:solidFill>
              <a:miter lim="800000"/>
              <a:headEnd/>
              <a:tailEnd/>
            </a:ln>
          </p:spPr>
          <p:txBody>
            <a:bodyPr/>
            <a:lstStyle/>
            <a:p>
              <a:pPr algn="r"/>
              <a:endParaRPr lang="en-US" sz="1600">
                <a:solidFill>
                  <a:srgbClr val="000000"/>
                </a:solidFill>
                <a:latin typeface="Arial Greek" pitchFamily="34" charset="0"/>
              </a:endParaRPr>
            </a:p>
          </p:txBody>
        </p:sp>
        <p:sp>
          <p:nvSpPr>
            <p:cNvPr id="93233" name="Freeform 49"/>
            <p:cNvSpPr>
              <a:spLocks/>
            </p:cNvSpPr>
            <p:nvPr/>
          </p:nvSpPr>
          <p:spPr bwMode="auto">
            <a:xfrm>
              <a:off x="1720" y="2561"/>
              <a:ext cx="218" cy="175"/>
            </a:xfrm>
            <a:custGeom>
              <a:avLst/>
              <a:gdLst>
                <a:gd name="T0" fmla="*/ 115 w 208"/>
                <a:gd name="T1" fmla="*/ 0 h 205"/>
                <a:gd name="T2" fmla="*/ 440 w 208"/>
                <a:gd name="T3" fmla="*/ 12 h 205"/>
                <a:gd name="T4" fmla="*/ 320 w 208"/>
                <a:gd name="T5" fmla="*/ 16 h 205"/>
                <a:gd name="T6" fmla="*/ 0 w 208"/>
                <a:gd name="T7" fmla="*/ 5 h 205"/>
                <a:gd name="T8" fmla="*/ 121 w 208"/>
                <a:gd name="T9" fmla="*/ 0 h 205"/>
                <a:gd name="T10" fmla="*/ 121 w 208"/>
                <a:gd name="T11" fmla="*/ 0 h 205"/>
                <a:gd name="T12" fmla="*/ 115 w 208"/>
                <a:gd name="T13" fmla="*/ 0 h 205"/>
                <a:gd name="T14" fmla="*/ 0 60000 65536"/>
                <a:gd name="T15" fmla="*/ 0 60000 65536"/>
                <a:gd name="T16" fmla="*/ 0 60000 65536"/>
                <a:gd name="T17" fmla="*/ 0 60000 65536"/>
                <a:gd name="T18" fmla="*/ 0 60000 65536"/>
                <a:gd name="T19" fmla="*/ 0 60000 65536"/>
                <a:gd name="T20" fmla="*/ 0 60000 65536"/>
                <a:gd name="T21" fmla="*/ 0 w 208"/>
                <a:gd name="T22" fmla="*/ 0 h 205"/>
                <a:gd name="T23" fmla="*/ 208 w 208"/>
                <a:gd name="T24" fmla="*/ 205 h 2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8" h="205">
                  <a:moveTo>
                    <a:pt x="54" y="0"/>
                  </a:moveTo>
                  <a:lnTo>
                    <a:pt x="208" y="145"/>
                  </a:lnTo>
                  <a:lnTo>
                    <a:pt x="150" y="205"/>
                  </a:lnTo>
                  <a:lnTo>
                    <a:pt x="0" y="60"/>
                  </a:lnTo>
                  <a:lnTo>
                    <a:pt x="57" y="0"/>
                  </a:lnTo>
                  <a:lnTo>
                    <a:pt x="54" y="0"/>
                  </a:lnTo>
                  <a:close/>
                </a:path>
              </a:pathLst>
            </a:custGeom>
            <a:solidFill>
              <a:srgbClr val="CCFFFF"/>
            </a:solidFill>
            <a:ln w="9525">
              <a:noFill/>
              <a:round/>
              <a:headEnd/>
              <a:tailEnd/>
            </a:ln>
          </p:spPr>
          <p:txBody>
            <a:bodyPr/>
            <a:lstStyle/>
            <a:p>
              <a:endParaRPr lang="en-US"/>
            </a:p>
          </p:txBody>
        </p:sp>
        <p:sp>
          <p:nvSpPr>
            <p:cNvPr id="93234" name="Freeform 50"/>
            <p:cNvSpPr>
              <a:spLocks/>
            </p:cNvSpPr>
            <p:nvPr/>
          </p:nvSpPr>
          <p:spPr bwMode="auto">
            <a:xfrm>
              <a:off x="1720" y="2561"/>
              <a:ext cx="218" cy="175"/>
            </a:xfrm>
            <a:custGeom>
              <a:avLst/>
              <a:gdLst>
                <a:gd name="T0" fmla="*/ 115 w 208"/>
                <a:gd name="T1" fmla="*/ 0 h 205"/>
                <a:gd name="T2" fmla="*/ 440 w 208"/>
                <a:gd name="T3" fmla="*/ 12 h 205"/>
                <a:gd name="T4" fmla="*/ 320 w 208"/>
                <a:gd name="T5" fmla="*/ 16 h 205"/>
                <a:gd name="T6" fmla="*/ 0 w 208"/>
                <a:gd name="T7" fmla="*/ 5 h 205"/>
                <a:gd name="T8" fmla="*/ 121 w 208"/>
                <a:gd name="T9" fmla="*/ 0 h 205"/>
                <a:gd name="T10" fmla="*/ 121 w 208"/>
                <a:gd name="T11" fmla="*/ 0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4" y="0"/>
                  </a:moveTo>
                  <a:lnTo>
                    <a:pt x="208" y="145"/>
                  </a:lnTo>
                  <a:lnTo>
                    <a:pt x="150" y="205"/>
                  </a:lnTo>
                  <a:lnTo>
                    <a:pt x="0" y="60"/>
                  </a:lnTo>
                  <a:lnTo>
                    <a:pt x="57" y="0"/>
                  </a:lnTo>
                </a:path>
              </a:pathLst>
            </a:custGeom>
            <a:noFill/>
            <a:ln w="7938">
              <a:solidFill>
                <a:srgbClr val="000000"/>
              </a:solidFill>
              <a:round/>
              <a:headEnd/>
              <a:tailEnd/>
            </a:ln>
          </p:spPr>
          <p:txBody>
            <a:bodyPr/>
            <a:lstStyle/>
            <a:p>
              <a:endParaRPr lang="en-US"/>
            </a:p>
          </p:txBody>
        </p:sp>
        <p:sp>
          <p:nvSpPr>
            <p:cNvPr id="93235" name="Freeform 51"/>
            <p:cNvSpPr>
              <a:spLocks/>
            </p:cNvSpPr>
            <p:nvPr/>
          </p:nvSpPr>
          <p:spPr bwMode="auto">
            <a:xfrm>
              <a:off x="1720" y="2561"/>
              <a:ext cx="218" cy="175"/>
            </a:xfrm>
            <a:custGeom>
              <a:avLst/>
              <a:gdLst>
                <a:gd name="T0" fmla="*/ 115 w 208"/>
                <a:gd name="T1" fmla="*/ 0 h 205"/>
                <a:gd name="T2" fmla="*/ 440 w 208"/>
                <a:gd name="T3" fmla="*/ 12 h 205"/>
                <a:gd name="T4" fmla="*/ 320 w 208"/>
                <a:gd name="T5" fmla="*/ 16 h 205"/>
                <a:gd name="T6" fmla="*/ 0 w 208"/>
                <a:gd name="T7" fmla="*/ 5 h 205"/>
                <a:gd name="T8" fmla="*/ 121 w 208"/>
                <a:gd name="T9" fmla="*/ 0 h 205"/>
                <a:gd name="T10" fmla="*/ 121 w 208"/>
                <a:gd name="T11" fmla="*/ 0 h 205"/>
                <a:gd name="T12" fmla="*/ 115 w 208"/>
                <a:gd name="T13" fmla="*/ 0 h 205"/>
                <a:gd name="T14" fmla="*/ 0 60000 65536"/>
                <a:gd name="T15" fmla="*/ 0 60000 65536"/>
                <a:gd name="T16" fmla="*/ 0 60000 65536"/>
                <a:gd name="T17" fmla="*/ 0 60000 65536"/>
                <a:gd name="T18" fmla="*/ 0 60000 65536"/>
                <a:gd name="T19" fmla="*/ 0 60000 65536"/>
                <a:gd name="T20" fmla="*/ 0 60000 65536"/>
                <a:gd name="T21" fmla="*/ 0 w 208"/>
                <a:gd name="T22" fmla="*/ 0 h 205"/>
                <a:gd name="T23" fmla="*/ 208 w 208"/>
                <a:gd name="T24" fmla="*/ 205 h 2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08" h="205">
                  <a:moveTo>
                    <a:pt x="54" y="0"/>
                  </a:moveTo>
                  <a:lnTo>
                    <a:pt x="208" y="145"/>
                  </a:lnTo>
                  <a:lnTo>
                    <a:pt x="150" y="205"/>
                  </a:lnTo>
                  <a:lnTo>
                    <a:pt x="0" y="60"/>
                  </a:lnTo>
                  <a:lnTo>
                    <a:pt x="57" y="0"/>
                  </a:lnTo>
                  <a:lnTo>
                    <a:pt x="54" y="0"/>
                  </a:lnTo>
                  <a:close/>
                </a:path>
              </a:pathLst>
            </a:custGeom>
            <a:solidFill>
              <a:srgbClr val="CCFFFF"/>
            </a:solidFill>
            <a:ln w="9525">
              <a:noFill/>
              <a:round/>
              <a:headEnd/>
              <a:tailEnd/>
            </a:ln>
          </p:spPr>
          <p:txBody>
            <a:bodyPr/>
            <a:lstStyle/>
            <a:p>
              <a:endParaRPr lang="en-US"/>
            </a:p>
          </p:txBody>
        </p:sp>
        <p:sp>
          <p:nvSpPr>
            <p:cNvPr id="93236" name="Freeform 52"/>
            <p:cNvSpPr>
              <a:spLocks/>
            </p:cNvSpPr>
            <p:nvPr/>
          </p:nvSpPr>
          <p:spPr bwMode="auto">
            <a:xfrm>
              <a:off x="1720" y="2561"/>
              <a:ext cx="218" cy="175"/>
            </a:xfrm>
            <a:custGeom>
              <a:avLst/>
              <a:gdLst>
                <a:gd name="T0" fmla="*/ 115 w 208"/>
                <a:gd name="T1" fmla="*/ 0 h 205"/>
                <a:gd name="T2" fmla="*/ 440 w 208"/>
                <a:gd name="T3" fmla="*/ 12 h 205"/>
                <a:gd name="T4" fmla="*/ 320 w 208"/>
                <a:gd name="T5" fmla="*/ 16 h 205"/>
                <a:gd name="T6" fmla="*/ 0 w 208"/>
                <a:gd name="T7" fmla="*/ 5 h 205"/>
                <a:gd name="T8" fmla="*/ 121 w 208"/>
                <a:gd name="T9" fmla="*/ 0 h 205"/>
                <a:gd name="T10" fmla="*/ 121 w 208"/>
                <a:gd name="T11" fmla="*/ 0 h 205"/>
                <a:gd name="T12" fmla="*/ 0 60000 65536"/>
                <a:gd name="T13" fmla="*/ 0 60000 65536"/>
                <a:gd name="T14" fmla="*/ 0 60000 65536"/>
                <a:gd name="T15" fmla="*/ 0 60000 65536"/>
                <a:gd name="T16" fmla="*/ 0 60000 65536"/>
                <a:gd name="T17" fmla="*/ 0 60000 65536"/>
                <a:gd name="T18" fmla="*/ 0 w 208"/>
                <a:gd name="T19" fmla="*/ 0 h 205"/>
                <a:gd name="T20" fmla="*/ 208 w 208"/>
                <a:gd name="T21" fmla="*/ 205 h 205"/>
              </a:gdLst>
              <a:ahLst/>
              <a:cxnLst>
                <a:cxn ang="T12">
                  <a:pos x="T0" y="T1"/>
                </a:cxn>
                <a:cxn ang="T13">
                  <a:pos x="T2" y="T3"/>
                </a:cxn>
                <a:cxn ang="T14">
                  <a:pos x="T4" y="T5"/>
                </a:cxn>
                <a:cxn ang="T15">
                  <a:pos x="T6" y="T7"/>
                </a:cxn>
                <a:cxn ang="T16">
                  <a:pos x="T8" y="T9"/>
                </a:cxn>
                <a:cxn ang="T17">
                  <a:pos x="T10" y="T11"/>
                </a:cxn>
              </a:cxnLst>
              <a:rect l="T18" t="T19" r="T20" b="T21"/>
              <a:pathLst>
                <a:path w="208" h="205">
                  <a:moveTo>
                    <a:pt x="54" y="0"/>
                  </a:moveTo>
                  <a:lnTo>
                    <a:pt x="208" y="145"/>
                  </a:lnTo>
                  <a:lnTo>
                    <a:pt x="150" y="205"/>
                  </a:lnTo>
                  <a:lnTo>
                    <a:pt x="0" y="60"/>
                  </a:lnTo>
                  <a:lnTo>
                    <a:pt x="57" y="0"/>
                  </a:lnTo>
                </a:path>
              </a:pathLst>
            </a:custGeom>
            <a:noFill/>
            <a:ln w="7938">
              <a:solidFill>
                <a:srgbClr val="000000"/>
              </a:solidFill>
              <a:round/>
              <a:headEnd/>
              <a:tailEnd/>
            </a:ln>
          </p:spPr>
          <p:txBody>
            <a:bodyPr/>
            <a:lstStyle/>
            <a:p>
              <a:endParaRPr lang="en-US"/>
            </a:p>
          </p:txBody>
        </p:sp>
        <p:sp>
          <p:nvSpPr>
            <p:cNvPr id="93237" name="Freeform 53"/>
            <p:cNvSpPr>
              <a:spLocks/>
            </p:cNvSpPr>
            <p:nvPr/>
          </p:nvSpPr>
          <p:spPr bwMode="auto">
            <a:xfrm>
              <a:off x="2404" y="3085"/>
              <a:ext cx="85" cy="181"/>
            </a:xfrm>
            <a:custGeom>
              <a:avLst/>
              <a:gdLst>
                <a:gd name="T0" fmla="*/ 0 w 81"/>
                <a:gd name="T1" fmla="*/ 0 h 213"/>
                <a:gd name="T2" fmla="*/ 174 w 81"/>
                <a:gd name="T3" fmla="*/ 0 h 213"/>
                <a:gd name="T4" fmla="*/ 174 w 81"/>
                <a:gd name="T5" fmla="*/ 16 h 213"/>
                <a:gd name="T6" fmla="*/ 3 w 81"/>
                <a:gd name="T7" fmla="*/ 16 h 213"/>
                <a:gd name="T8" fmla="*/ 3 w 81"/>
                <a:gd name="T9" fmla="*/ 0 h 213"/>
                <a:gd name="T10" fmla="*/ 3 w 81"/>
                <a:gd name="T11" fmla="*/ 0 h 213"/>
                <a:gd name="T12" fmla="*/ 0 w 81"/>
                <a:gd name="T13" fmla="*/ 0 h 213"/>
                <a:gd name="T14" fmla="*/ 0 60000 65536"/>
                <a:gd name="T15" fmla="*/ 0 60000 65536"/>
                <a:gd name="T16" fmla="*/ 0 60000 65536"/>
                <a:gd name="T17" fmla="*/ 0 60000 65536"/>
                <a:gd name="T18" fmla="*/ 0 60000 65536"/>
                <a:gd name="T19" fmla="*/ 0 60000 65536"/>
                <a:gd name="T20" fmla="*/ 0 60000 65536"/>
                <a:gd name="T21" fmla="*/ 0 w 81"/>
                <a:gd name="T22" fmla="*/ 0 h 213"/>
                <a:gd name="T23" fmla="*/ 81 w 81"/>
                <a:gd name="T24" fmla="*/ 213 h 2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213">
                  <a:moveTo>
                    <a:pt x="0" y="0"/>
                  </a:moveTo>
                  <a:lnTo>
                    <a:pt x="81" y="0"/>
                  </a:lnTo>
                  <a:lnTo>
                    <a:pt x="81" y="213"/>
                  </a:lnTo>
                  <a:lnTo>
                    <a:pt x="3" y="213"/>
                  </a:lnTo>
                  <a:lnTo>
                    <a:pt x="3" y="0"/>
                  </a:lnTo>
                  <a:lnTo>
                    <a:pt x="0" y="0"/>
                  </a:lnTo>
                  <a:close/>
                </a:path>
              </a:pathLst>
            </a:custGeom>
            <a:solidFill>
              <a:srgbClr val="00FFFF"/>
            </a:solidFill>
            <a:ln w="9525">
              <a:noFill/>
              <a:round/>
              <a:headEnd/>
              <a:tailEnd/>
            </a:ln>
          </p:spPr>
          <p:txBody>
            <a:bodyPr/>
            <a:lstStyle/>
            <a:p>
              <a:endParaRPr lang="en-US"/>
            </a:p>
          </p:txBody>
        </p:sp>
        <p:sp>
          <p:nvSpPr>
            <p:cNvPr id="93238" name="Freeform 54"/>
            <p:cNvSpPr>
              <a:spLocks/>
            </p:cNvSpPr>
            <p:nvPr/>
          </p:nvSpPr>
          <p:spPr bwMode="auto">
            <a:xfrm>
              <a:off x="2404" y="3085"/>
              <a:ext cx="85" cy="181"/>
            </a:xfrm>
            <a:custGeom>
              <a:avLst/>
              <a:gdLst>
                <a:gd name="T0" fmla="*/ 0 w 81"/>
                <a:gd name="T1" fmla="*/ 0 h 213"/>
                <a:gd name="T2" fmla="*/ 174 w 81"/>
                <a:gd name="T3" fmla="*/ 0 h 213"/>
                <a:gd name="T4" fmla="*/ 174 w 81"/>
                <a:gd name="T5" fmla="*/ 16 h 213"/>
                <a:gd name="T6" fmla="*/ 3 w 81"/>
                <a:gd name="T7" fmla="*/ 16 h 213"/>
                <a:gd name="T8" fmla="*/ 3 w 81"/>
                <a:gd name="T9" fmla="*/ 0 h 213"/>
                <a:gd name="T10" fmla="*/ 3 w 81"/>
                <a:gd name="T11" fmla="*/ 0 h 213"/>
                <a:gd name="T12" fmla="*/ 0 60000 65536"/>
                <a:gd name="T13" fmla="*/ 0 60000 65536"/>
                <a:gd name="T14" fmla="*/ 0 60000 65536"/>
                <a:gd name="T15" fmla="*/ 0 60000 65536"/>
                <a:gd name="T16" fmla="*/ 0 60000 65536"/>
                <a:gd name="T17" fmla="*/ 0 60000 65536"/>
                <a:gd name="T18" fmla="*/ 0 w 81"/>
                <a:gd name="T19" fmla="*/ 0 h 213"/>
                <a:gd name="T20" fmla="*/ 81 w 81"/>
                <a:gd name="T21" fmla="*/ 213 h 213"/>
              </a:gdLst>
              <a:ahLst/>
              <a:cxnLst>
                <a:cxn ang="T12">
                  <a:pos x="T0" y="T1"/>
                </a:cxn>
                <a:cxn ang="T13">
                  <a:pos x="T2" y="T3"/>
                </a:cxn>
                <a:cxn ang="T14">
                  <a:pos x="T4" y="T5"/>
                </a:cxn>
                <a:cxn ang="T15">
                  <a:pos x="T6" y="T7"/>
                </a:cxn>
                <a:cxn ang="T16">
                  <a:pos x="T8" y="T9"/>
                </a:cxn>
                <a:cxn ang="T17">
                  <a:pos x="T10" y="T11"/>
                </a:cxn>
              </a:cxnLst>
              <a:rect l="T18" t="T19" r="T20" b="T21"/>
              <a:pathLst>
                <a:path w="81" h="213">
                  <a:moveTo>
                    <a:pt x="0" y="0"/>
                  </a:moveTo>
                  <a:lnTo>
                    <a:pt x="81" y="0"/>
                  </a:lnTo>
                  <a:lnTo>
                    <a:pt x="81" y="213"/>
                  </a:lnTo>
                  <a:lnTo>
                    <a:pt x="3" y="213"/>
                  </a:lnTo>
                  <a:lnTo>
                    <a:pt x="3" y="0"/>
                  </a:lnTo>
                </a:path>
              </a:pathLst>
            </a:custGeom>
            <a:noFill/>
            <a:ln w="7938">
              <a:solidFill>
                <a:srgbClr val="000000"/>
              </a:solidFill>
              <a:round/>
              <a:headEnd/>
              <a:tailEnd/>
            </a:ln>
          </p:spPr>
          <p:txBody>
            <a:bodyPr/>
            <a:lstStyle/>
            <a:p>
              <a:endParaRPr lang="en-US"/>
            </a:p>
          </p:txBody>
        </p:sp>
        <p:sp>
          <p:nvSpPr>
            <p:cNvPr id="93239" name="Freeform 55"/>
            <p:cNvSpPr>
              <a:spLocks/>
            </p:cNvSpPr>
            <p:nvPr/>
          </p:nvSpPr>
          <p:spPr bwMode="auto">
            <a:xfrm>
              <a:off x="2404" y="3085"/>
              <a:ext cx="85" cy="181"/>
            </a:xfrm>
            <a:custGeom>
              <a:avLst/>
              <a:gdLst>
                <a:gd name="T0" fmla="*/ 0 w 81"/>
                <a:gd name="T1" fmla="*/ 0 h 213"/>
                <a:gd name="T2" fmla="*/ 174 w 81"/>
                <a:gd name="T3" fmla="*/ 0 h 213"/>
                <a:gd name="T4" fmla="*/ 174 w 81"/>
                <a:gd name="T5" fmla="*/ 16 h 213"/>
                <a:gd name="T6" fmla="*/ 3 w 81"/>
                <a:gd name="T7" fmla="*/ 16 h 213"/>
                <a:gd name="T8" fmla="*/ 3 w 81"/>
                <a:gd name="T9" fmla="*/ 0 h 213"/>
                <a:gd name="T10" fmla="*/ 3 w 81"/>
                <a:gd name="T11" fmla="*/ 0 h 213"/>
                <a:gd name="T12" fmla="*/ 0 w 81"/>
                <a:gd name="T13" fmla="*/ 0 h 213"/>
                <a:gd name="T14" fmla="*/ 0 60000 65536"/>
                <a:gd name="T15" fmla="*/ 0 60000 65536"/>
                <a:gd name="T16" fmla="*/ 0 60000 65536"/>
                <a:gd name="T17" fmla="*/ 0 60000 65536"/>
                <a:gd name="T18" fmla="*/ 0 60000 65536"/>
                <a:gd name="T19" fmla="*/ 0 60000 65536"/>
                <a:gd name="T20" fmla="*/ 0 60000 65536"/>
                <a:gd name="T21" fmla="*/ 0 w 81"/>
                <a:gd name="T22" fmla="*/ 0 h 213"/>
                <a:gd name="T23" fmla="*/ 81 w 81"/>
                <a:gd name="T24" fmla="*/ 213 h 2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1" h="213">
                  <a:moveTo>
                    <a:pt x="0" y="0"/>
                  </a:moveTo>
                  <a:lnTo>
                    <a:pt x="81" y="0"/>
                  </a:lnTo>
                  <a:lnTo>
                    <a:pt x="81" y="213"/>
                  </a:lnTo>
                  <a:lnTo>
                    <a:pt x="3" y="213"/>
                  </a:lnTo>
                  <a:lnTo>
                    <a:pt x="3" y="0"/>
                  </a:lnTo>
                  <a:lnTo>
                    <a:pt x="0" y="0"/>
                  </a:lnTo>
                  <a:close/>
                </a:path>
              </a:pathLst>
            </a:custGeom>
            <a:solidFill>
              <a:srgbClr val="00FFFF"/>
            </a:solidFill>
            <a:ln w="9525">
              <a:noFill/>
              <a:round/>
              <a:headEnd/>
              <a:tailEnd/>
            </a:ln>
          </p:spPr>
          <p:txBody>
            <a:bodyPr/>
            <a:lstStyle/>
            <a:p>
              <a:endParaRPr lang="en-US"/>
            </a:p>
          </p:txBody>
        </p:sp>
        <p:sp>
          <p:nvSpPr>
            <p:cNvPr id="93240" name="Freeform 56"/>
            <p:cNvSpPr>
              <a:spLocks/>
            </p:cNvSpPr>
            <p:nvPr/>
          </p:nvSpPr>
          <p:spPr bwMode="auto">
            <a:xfrm>
              <a:off x="2404" y="3085"/>
              <a:ext cx="85" cy="181"/>
            </a:xfrm>
            <a:custGeom>
              <a:avLst/>
              <a:gdLst>
                <a:gd name="T0" fmla="*/ 0 w 81"/>
                <a:gd name="T1" fmla="*/ 0 h 213"/>
                <a:gd name="T2" fmla="*/ 174 w 81"/>
                <a:gd name="T3" fmla="*/ 0 h 213"/>
                <a:gd name="T4" fmla="*/ 174 w 81"/>
                <a:gd name="T5" fmla="*/ 16 h 213"/>
                <a:gd name="T6" fmla="*/ 3 w 81"/>
                <a:gd name="T7" fmla="*/ 16 h 213"/>
                <a:gd name="T8" fmla="*/ 3 w 81"/>
                <a:gd name="T9" fmla="*/ 0 h 213"/>
                <a:gd name="T10" fmla="*/ 3 w 81"/>
                <a:gd name="T11" fmla="*/ 0 h 213"/>
                <a:gd name="T12" fmla="*/ 0 60000 65536"/>
                <a:gd name="T13" fmla="*/ 0 60000 65536"/>
                <a:gd name="T14" fmla="*/ 0 60000 65536"/>
                <a:gd name="T15" fmla="*/ 0 60000 65536"/>
                <a:gd name="T16" fmla="*/ 0 60000 65536"/>
                <a:gd name="T17" fmla="*/ 0 60000 65536"/>
                <a:gd name="T18" fmla="*/ 0 w 81"/>
                <a:gd name="T19" fmla="*/ 0 h 213"/>
                <a:gd name="T20" fmla="*/ 81 w 81"/>
                <a:gd name="T21" fmla="*/ 213 h 213"/>
              </a:gdLst>
              <a:ahLst/>
              <a:cxnLst>
                <a:cxn ang="T12">
                  <a:pos x="T0" y="T1"/>
                </a:cxn>
                <a:cxn ang="T13">
                  <a:pos x="T2" y="T3"/>
                </a:cxn>
                <a:cxn ang="T14">
                  <a:pos x="T4" y="T5"/>
                </a:cxn>
                <a:cxn ang="T15">
                  <a:pos x="T6" y="T7"/>
                </a:cxn>
                <a:cxn ang="T16">
                  <a:pos x="T8" y="T9"/>
                </a:cxn>
                <a:cxn ang="T17">
                  <a:pos x="T10" y="T11"/>
                </a:cxn>
              </a:cxnLst>
              <a:rect l="T18" t="T19" r="T20" b="T21"/>
              <a:pathLst>
                <a:path w="81" h="213">
                  <a:moveTo>
                    <a:pt x="0" y="0"/>
                  </a:moveTo>
                  <a:lnTo>
                    <a:pt x="81" y="0"/>
                  </a:lnTo>
                  <a:lnTo>
                    <a:pt x="81" y="213"/>
                  </a:lnTo>
                  <a:lnTo>
                    <a:pt x="3" y="213"/>
                  </a:lnTo>
                  <a:lnTo>
                    <a:pt x="3" y="0"/>
                  </a:lnTo>
                </a:path>
              </a:pathLst>
            </a:custGeom>
            <a:noFill/>
            <a:ln w="7938">
              <a:solidFill>
                <a:srgbClr val="000000"/>
              </a:solidFill>
              <a:round/>
              <a:headEnd/>
              <a:tailEnd/>
            </a:ln>
          </p:spPr>
          <p:txBody>
            <a:bodyPr/>
            <a:lstStyle/>
            <a:p>
              <a:endParaRPr lang="en-US"/>
            </a:p>
          </p:txBody>
        </p:sp>
        <p:sp>
          <p:nvSpPr>
            <p:cNvPr id="93241" name="Freeform 57"/>
            <p:cNvSpPr>
              <a:spLocks/>
            </p:cNvSpPr>
            <p:nvPr/>
          </p:nvSpPr>
          <p:spPr bwMode="auto">
            <a:xfrm>
              <a:off x="2489" y="3085"/>
              <a:ext cx="82" cy="181"/>
            </a:xfrm>
            <a:custGeom>
              <a:avLst/>
              <a:gdLst>
                <a:gd name="T0" fmla="*/ 0 w 78"/>
                <a:gd name="T1" fmla="*/ 0 h 213"/>
                <a:gd name="T2" fmla="*/ 173 w 78"/>
                <a:gd name="T3" fmla="*/ 0 h 213"/>
                <a:gd name="T4" fmla="*/ 173 w 78"/>
                <a:gd name="T5" fmla="*/ 16 h 213"/>
                <a:gd name="T6" fmla="*/ 0 w 78"/>
                <a:gd name="T7" fmla="*/ 16 h 213"/>
                <a:gd name="T8" fmla="*/ 0 w 78"/>
                <a:gd name="T9" fmla="*/ 0 h 213"/>
                <a:gd name="T10" fmla="*/ 0 w 78"/>
                <a:gd name="T11" fmla="*/ 0 h 213"/>
                <a:gd name="T12" fmla="*/ 0 60000 65536"/>
                <a:gd name="T13" fmla="*/ 0 60000 65536"/>
                <a:gd name="T14" fmla="*/ 0 60000 65536"/>
                <a:gd name="T15" fmla="*/ 0 60000 65536"/>
                <a:gd name="T16" fmla="*/ 0 60000 65536"/>
                <a:gd name="T17" fmla="*/ 0 60000 65536"/>
                <a:gd name="T18" fmla="*/ 0 w 78"/>
                <a:gd name="T19" fmla="*/ 0 h 213"/>
                <a:gd name="T20" fmla="*/ 78 w 78"/>
                <a:gd name="T21" fmla="*/ 213 h 213"/>
              </a:gdLst>
              <a:ahLst/>
              <a:cxnLst>
                <a:cxn ang="T12">
                  <a:pos x="T0" y="T1"/>
                </a:cxn>
                <a:cxn ang="T13">
                  <a:pos x="T2" y="T3"/>
                </a:cxn>
                <a:cxn ang="T14">
                  <a:pos x="T4" y="T5"/>
                </a:cxn>
                <a:cxn ang="T15">
                  <a:pos x="T6" y="T7"/>
                </a:cxn>
                <a:cxn ang="T16">
                  <a:pos x="T8" y="T9"/>
                </a:cxn>
                <a:cxn ang="T17">
                  <a:pos x="T10" y="T11"/>
                </a:cxn>
              </a:cxnLst>
              <a:rect l="T18" t="T19" r="T20" b="T21"/>
              <a:pathLst>
                <a:path w="78" h="213">
                  <a:moveTo>
                    <a:pt x="0" y="0"/>
                  </a:moveTo>
                  <a:lnTo>
                    <a:pt x="78" y="0"/>
                  </a:lnTo>
                  <a:lnTo>
                    <a:pt x="78" y="213"/>
                  </a:lnTo>
                  <a:lnTo>
                    <a:pt x="0" y="213"/>
                  </a:lnTo>
                  <a:lnTo>
                    <a:pt x="0" y="0"/>
                  </a:lnTo>
                  <a:close/>
                </a:path>
              </a:pathLst>
            </a:custGeom>
            <a:solidFill>
              <a:srgbClr val="CCFFFF"/>
            </a:solidFill>
            <a:ln w="9525">
              <a:noFill/>
              <a:round/>
              <a:headEnd/>
              <a:tailEnd/>
            </a:ln>
          </p:spPr>
          <p:txBody>
            <a:bodyPr/>
            <a:lstStyle/>
            <a:p>
              <a:endParaRPr lang="en-US"/>
            </a:p>
          </p:txBody>
        </p:sp>
        <p:sp>
          <p:nvSpPr>
            <p:cNvPr id="93242" name="Freeform 58"/>
            <p:cNvSpPr>
              <a:spLocks/>
            </p:cNvSpPr>
            <p:nvPr/>
          </p:nvSpPr>
          <p:spPr bwMode="auto">
            <a:xfrm>
              <a:off x="2489" y="3085"/>
              <a:ext cx="82" cy="181"/>
            </a:xfrm>
            <a:custGeom>
              <a:avLst/>
              <a:gdLst>
                <a:gd name="T0" fmla="*/ 0 w 78"/>
                <a:gd name="T1" fmla="*/ 0 h 213"/>
                <a:gd name="T2" fmla="*/ 173 w 78"/>
                <a:gd name="T3" fmla="*/ 0 h 213"/>
                <a:gd name="T4" fmla="*/ 173 w 78"/>
                <a:gd name="T5" fmla="*/ 16 h 213"/>
                <a:gd name="T6" fmla="*/ 0 w 78"/>
                <a:gd name="T7" fmla="*/ 16 h 213"/>
                <a:gd name="T8" fmla="*/ 0 w 78"/>
                <a:gd name="T9" fmla="*/ 0 h 213"/>
                <a:gd name="T10" fmla="*/ 0 w 78"/>
                <a:gd name="T11" fmla="*/ 0 h 213"/>
                <a:gd name="T12" fmla="*/ 0 60000 65536"/>
                <a:gd name="T13" fmla="*/ 0 60000 65536"/>
                <a:gd name="T14" fmla="*/ 0 60000 65536"/>
                <a:gd name="T15" fmla="*/ 0 60000 65536"/>
                <a:gd name="T16" fmla="*/ 0 60000 65536"/>
                <a:gd name="T17" fmla="*/ 0 60000 65536"/>
                <a:gd name="T18" fmla="*/ 0 w 78"/>
                <a:gd name="T19" fmla="*/ 0 h 213"/>
                <a:gd name="T20" fmla="*/ 78 w 78"/>
                <a:gd name="T21" fmla="*/ 213 h 213"/>
              </a:gdLst>
              <a:ahLst/>
              <a:cxnLst>
                <a:cxn ang="T12">
                  <a:pos x="T0" y="T1"/>
                </a:cxn>
                <a:cxn ang="T13">
                  <a:pos x="T2" y="T3"/>
                </a:cxn>
                <a:cxn ang="T14">
                  <a:pos x="T4" y="T5"/>
                </a:cxn>
                <a:cxn ang="T15">
                  <a:pos x="T6" y="T7"/>
                </a:cxn>
                <a:cxn ang="T16">
                  <a:pos x="T8" y="T9"/>
                </a:cxn>
                <a:cxn ang="T17">
                  <a:pos x="T10" y="T11"/>
                </a:cxn>
              </a:cxnLst>
              <a:rect l="T18" t="T19" r="T20" b="T21"/>
              <a:pathLst>
                <a:path w="78" h="213">
                  <a:moveTo>
                    <a:pt x="0" y="0"/>
                  </a:moveTo>
                  <a:lnTo>
                    <a:pt x="78" y="0"/>
                  </a:lnTo>
                  <a:lnTo>
                    <a:pt x="78" y="213"/>
                  </a:lnTo>
                  <a:lnTo>
                    <a:pt x="0" y="213"/>
                  </a:lnTo>
                  <a:lnTo>
                    <a:pt x="0" y="0"/>
                  </a:lnTo>
                </a:path>
              </a:pathLst>
            </a:custGeom>
            <a:noFill/>
            <a:ln w="7938">
              <a:solidFill>
                <a:srgbClr val="000000"/>
              </a:solidFill>
              <a:round/>
              <a:headEnd/>
              <a:tailEnd/>
            </a:ln>
          </p:spPr>
          <p:txBody>
            <a:bodyPr/>
            <a:lstStyle/>
            <a:p>
              <a:endParaRPr lang="en-US"/>
            </a:p>
          </p:txBody>
        </p:sp>
        <p:sp>
          <p:nvSpPr>
            <p:cNvPr id="93243" name="Freeform 59"/>
            <p:cNvSpPr>
              <a:spLocks/>
            </p:cNvSpPr>
            <p:nvPr/>
          </p:nvSpPr>
          <p:spPr bwMode="auto">
            <a:xfrm>
              <a:off x="2489" y="3085"/>
              <a:ext cx="82" cy="181"/>
            </a:xfrm>
            <a:custGeom>
              <a:avLst/>
              <a:gdLst>
                <a:gd name="T0" fmla="*/ 0 w 78"/>
                <a:gd name="T1" fmla="*/ 0 h 213"/>
                <a:gd name="T2" fmla="*/ 173 w 78"/>
                <a:gd name="T3" fmla="*/ 0 h 213"/>
                <a:gd name="T4" fmla="*/ 173 w 78"/>
                <a:gd name="T5" fmla="*/ 16 h 213"/>
                <a:gd name="T6" fmla="*/ 0 w 78"/>
                <a:gd name="T7" fmla="*/ 16 h 213"/>
                <a:gd name="T8" fmla="*/ 0 w 78"/>
                <a:gd name="T9" fmla="*/ 0 h 213"/>
                <a:gd name="T10" fmla="*/ 0 w 78"/>
                <a:gd name="T11" fmla="*/ 0 h 213"/>
                <a:gd name="T12" fmla="*/ 0 60000 65536"/>
                <a:gd name="T13" fmla="*/ 0 60000 65536"/>
                <a:gd name="T14" fmla="*/ 0 60000 65536"/>
                <a:gd name="T15" fmla="*/ 0 60000 65536"/>
                <a:gd name="T16" fmla="*/ 0 60000 65536"/>
                <a:gd name="T17" fmla="*/ 0 60000 65536"/>
                <a:gd name="T18" fmla="*/ 0 w 78"/>
                <a:gd name="T19" fmla="*/ 0 h 213"/>
                <a:gd name="T20" fmla="*/ 78 w 78"/>
                <a:gd name="T21" fmla="*/ 213 h 213"/>
              </a:gdLst>
              <a:ahLst/>
              <a:cxnLst>
                <a:cxn ang="T12">
                  <a:pos x="T0" y="T1"/>
                </a:cxn>
                <a:cxn ang="T13">
                  <a:pos x="T2" y="T3"/>
                </a:cxn>
                <a:cxn ang="T14">
                  <a:pos x="T4" y="T5"/>
                </a:cxn>
                <a:cxn ang="T15">
                  <a:pos x="T6" y="T7"/>
                </a:cxn>
                <a:cxn ang="T16">
                  <a:pos x="T8" y="T9"/>
                </a:cxn>
                <a:cxn ang="T17">
                  <a:pos x="T10" y="T11"/>
                </a:cxn>
              </a:cxnLst>
              <a:rect l="T18" t="T19" r="T20" b="T21"/>
              <a:pathLst>
                <a:path w="78" h="213">
                  <a:moveTo>
                    <a:pt x="0" y="0"/>
                  </a:moveTo>
                  <a:lnTo>
                    <a:pt x="78" y="0"/>
                  </a:lnTo>
                  <a:lnTo>
                    <a:pt x="78" y="213"/>
                  </a:lnTo>
                  <a:lnTo>
                    <a:pt x="0" y="213"/>
                  </a:lnTo>
                  <a:lnTo>
                    <a:pt x="0" y="0"/>
                  </a:lnTo>
                  <a:close/>
                </a:path>
              </a:pathLst>
            </a:custGeom>
            <a:solidFill>
              <a:srgbClr val="CCFFFF"/>
            </a:solidFill>
            <a:ln w="9525">
              <a:noFill/>
              <a:round/>
              <a:headEnd/>
              <a:tailEnd/>
            </a:ln>
          </p:spPr>
          <p:txBody>
            <a:bodyPr/>
            <a:lstStyle/>
            <a:p>
              <a:endParaRPr lang="en-US"/>
            </a:p>
          </p:txBody>
        </p:sp>
        <p:sp>
          <p:nvSpPr>
            <p:cNvPr id="93244" name="Freeform 60"/>
            <p:cNvSpPr>
              <a:spLocks/>
            </p:cNvSpPr>
            <p:nvPr/>
          </p:nvSpPr>
          <p:spPr bwMode="auto">
            <a:xfrm>
              <a:off x="2489" y="3085"/>
              <a:ext cx="82" cy="181"/>
            </a:xfrm>
            <a:custGeom>
              <a:avLst/>
              <a:gdLst>
                <a:gd name="T0" fmla="*/ 0 w 78"/>
                <a:gd name="T1" fmla="*/ 0 h 213"/>
                <a:gd name="T2" fmla="*/ 173 w 78"/>
                <a:gd name="T3" fmla="*/ 0 h 213"/>
                <a:gd name="T4" fmla="*/ 173 w 78"/>
                <a:gd name="T5" fmla="*/ 16 h 213"/>
                <a:gd name="T6" fmla="*/ 0 w 78"/>
                <a:gd name="T7" fmla="*/ 16 h 213"/>
                <a:gd name="T8" fmla="*/ 0 w 78"/>
                <a:gd name="T9" fmla="*/ 0 h 213"/>
                <a:gd name="T10" fmla="*/ 0 w 78"/>
                <a:gd name="T11" fmla="*/ 0 h 213"/>
                <a:gd name="T12" fmla="*/ 0 60000 65536"/>
                <a:gd name="T13" fmla="*/ 0 60000 65536"/>
                <a:gd name="T14" fmla="*/ 0 60000 65536"/>
                <a:gd name="T15" fmla="*/ 0 60000 65536"/>
                <a:gd name="T16" fmla="*/ 0 60000 65536"/>
                <a:gd name="T17" fmla="*/ 0 60000 65536"/>
                <a:gd name="T18" fmla="*/ 0 w 78"/>
                <a:gd name="T19" fmla="*/ 0 h 213"/>
                <a:gd name="T20" fmla="*/ 78 w 78"/>
                <a:gd name="T21" fmla="*/ 213 h 213"/>
              </a:gdLst>
              <a:ahLst/>
              <a:cxnLst>
                <a:cxn ang="T12">
                  <a:pos x="T0" y="T1"/>
                </a:cxn>
                <a:cxn ang="T13">
                  <a:pos x="T2" y="T3"/>
                </a:cxn>
                <a:cxn ang="T14">
                  <a:pos x="T4" y="T5"/>
                </a:cxn>
                <a:cxn ang="T15">
                  <a:pos x="T6" y="T7"/>
                </a:cxn>
                <a:cxn ang="T16">
                  <a:pos x="T8" y="T9"/>
                </a:cxn>
                <a:cxn ang="T17">
                  <a:pos x="T10" y="T11"/>
                </a:cxn>
              </a:cxnLst>
              <a:rect l="T18" t="T19" r="T20" b="T21"/>
              <a:pathLst>
                <a:path w="78" h="213">
                  <a:moveTo>
                    <a:pt x="0" y="0"/>
                  </a:moveTo>
                  <a:lnTo>
                    <a:pt x="78" y="0"/>
                  </a:lnTo>
                  <a:lnTo>
                    <a:pt x="78" y="213"/>
                  </a:lnTo>
                  <a:lnTo>
                    <a:pt x="0" y="213"/>
                  </a:lnTo>
                  <a:lnTo>
                    <a:pt x="0" y="0"/>
                  </a:lnTo>
                </a:path>
              </a:pathLst>
            </a:custGeom>
            <a:noFill/>
            <a:ln w="7938">
              <a:solidFill>
                <a:srgbClr val="000000"/>
              </a:solidFill>
              <a:round/>
              <a:headEnd/>
              <a:tailEnd/>
            </a:ln>
          </p:spPr>
          <p:txBody>
            <a:bodyPr/>
            <a:lstStyle/>
            <a:p>
              <a:endParaRPr lang="en-US"/>
            </a:p>
          </p:txBody>
        </p:sp>
        <p:sp>
          <p:nvSpPr>
            <p:cNvPr id="93245" name="Freeform 61"/>
            <p:cNvSpPr>
              <a:spLocks/>
            </p:cNvSpPr>
            <p:nvPr/>
          </p:nvSpPr>
          <p:spPr bwMode="auto">
            <a:xfrm>
              <a:off x="2653" y="3085"/>
              <a:ext cx="84" cy="181"/>
            </a:xfrm>
            <a:custGeom>
              <a:avLst/>
              <a:gdLst>
                <a:gd name="T0" fmla="*/ 0 w 80"/>
                <a:gd name="T1" fmla="*/ 0 h 213"/>
                <a:gd name="T2" fmla="*/ 175 w 80"/>
                <a:gd name="T3" fmla="*/ 0 h 213"/>
                <a:gd name="T4" fmla="*/ 175 w 80"/>
                <a:gd name="T5" fmla="*/ 16 h 213"/>
                <a:gd name="T6" fmla="*/ 2 w 80"/>
                <a:gd name="T7" fmla="*/ 16 h 213"/>
                <a:gd name="T8" fmla="*/ 2 w 80"/>
                <a:gd name="T9" fmla="*/ 0 h 213"/>
                <a:gd name="T10" fmla="*/ 2 w 80"/>
                <a:gd name="T11" fmla="*/ 0 h 213"/>
                <a:gd name="T12" fmla="*/ 0 w 80"/>
                <a:gd name="T13" fmla="*/ 0 h 213"/>
                <a:gd name="T14" fmla="*/ 0 60000 65536"/>
                <a:gd name="T15" fmla="*/ 0 60000 65536"/>
                <a:gd name="T16" fmla="*/ 0 60000 65536"/>
                <a:gd name="T17" fmla="*/ 0 60000 65536"/>
                <a:gd name="T18" fmla="*/ 0 60000 65536"/>
                <a:gd name="T19" fmla="*/ 0 60000 65536"/>
                <a:gd name="T20" fmla="*/ 0 60000 65536"/>
                <a:gd name="T21" fmla="*/ 0 w 80"/>
                <a:gd name="T22" fmla="*/ 0 h 213"/>
                <a:gd name="T23" fmla="*/ 80 w 80"/>
                <a:gd name="T24" fmla="*/ 213 h 2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213">
                  <a:moveTo>
                    <a:pt x="0" y="0"/>
                  </a:moveTo>
                  <a:lnTo>
                    <a:pt x="80" y="0"/>
                  </a:lnTo>
                  <a:lnTo>
                    <a:pt x="80" y="213"/>
                  </a:lnTo>
                  <a:lnTo>
                    <a:pt x="2" y="213"/>
                  </a:lnTo>
                  <a:lnTo>
                    <a:pt x="2" y="0"/>
                  </a:lnTo>
                  <a:lnTo>
                    <a:pt x="0" y="0"/>
                  </a:lnTo>
                  <a:close/>
                </a:path>
              </a:pathLst>
            </a:custGeom>
            <a:solidFill>
              <a:srgbClr val="00FFFF"/>
            </a:solidFill>
            <a:ln w="9525">
              <a:noFill/>
              <a:round/>
              <a:headEnd/>
              <a:tailEnd/>
            </a:ln>
          </p:spPr>
          <p:txBody>
            <a:bodyPr/>
            <a:lstStyle/>
            <a:p>
              <a:endParaRPr lang="en-US"/>
            </a:p>
          </p:txBody>
        </p:sp>
        <p:sp>
          <p:nvSpPr>
            <p:cNvPr id="93246" name="Freeform 62"/>
            <p:cNvSpPr>
              <a:spLocks/>
            </p:cNvSpPr>
            <p:nvPr/>
          </p:nvSpPr>
          <p:spPr bwMode="auto">
            <a:xfrm>
              <a:off x="2653" y="3085"/>
              <a:ext cx="84" cy="181"/>
            </a:xfrm>
            <a:custGeom>
              <a:avLst/>
              <a:gdLst>
                <a:gd name="T0" fmla="*/ 0 w 80"/>
                <a:gd name="T1" fmla="*/ 0 h 213"/>
                <a:gd name="T2" fmla="*/ 175 w 80"/>
                <a:gd name="T3" fmla="*/ 0 h 213"/>
                <a:gd name="T4" fmla="*/ 175 w 80"/>
                <a:gd name="T5" fmla="*/ 16 h 213"/>
                <a:gd name="T6" fmla="*/ 2 w 80"/>
                <a:gd name="T7" fmla="*/ 16 h 213"/>
                <a:gd name="T8" fmla="*/ 2 w 80"/>
                <a:gd name="T9" fmla="*/ 0 h 213"/>
                <a:gd name="T10" fmla="*/ 2 w 80"/>
                <a:gd name="T11" fmla="*/ 0 h 213"/>
                <a:gd name="T12" fmla="*/ 0 60000 65536"/>
                <a:gd name="T13" fmla="*/ 0 60000 65536"/>
                <a:gd name="T14" fmla="*/ 0 60000 65536"/>
                <a:gd name="T15" fmla="*/ 0 60000 65536"/>
                <a:gd name="T16" fmla="*/ 0 60000 65536"/>
                <a:gd name="T17" fmla="*/ 0 60000 65536"/>
                <a:gd name="T18" fmla="*/ 0 w 80"/>
                <a:gd name="T19" fmla="*/ 0 h 213"/>
                <a:gd name="T20" fmla="*/ 80 w 80"/>
                <a:gd name="T21" fmla="*/ 213 h 213"/>
              </a:gdLst>
              <a:ahLst/>
              <a:cxnLst>
                <a:cxn ang="T12">
                  <a:pos x="T0" y="T1"/>
                </a:cxn>
                <a:cxn ang="T13">
                  <a:pos x="T2" y="T3"/>
                </a:cxn>
                <a:cxn ang="T14">
                  <a:pos x="T4" y="T5"/>
                </a:cxn>
                <a:cxn ang="T15">
                  <a:pos x="T6" y="T7"/>
                </a:cxn>
                <a:cxn ang="T16">
                  <a:pos x="T8" y="T9"/>
                </a:cxn>
                <a:cxn ang="T17">
                  <a:pos x="T10" y="T11"/>
                </a:cxn>
              </a:cxnLst>
              <a:rect l="T18" t="T19" r="T20" b="T21"/>
              <a:pathLst>
                <a:path w="80" h="213">
                  <a:moveTo>
                    <a:pt x="0" y="0"/>
                  </a:moveTo>
                  <a:lnTo>
                    <a:pt x="80" y="0"/>
                  </a:lnTo>
                  <a:lnTo>
                    <a:pt x="80" y="213"/>
                  </a:lnTo>
                  <a:lnTo>
                    <a:pt x="2" y="213"/>
                  </a:lnTo>
                  <a:lnTo>
                    <a:pt x="2" y="0"/>
                  </a:lnTo>
                </a:path>
              </a:pathLst>
            </a:custGeom>
            <a:noFill/>
            <a:ln w="7938">
              <a:solidFill>
                <a:srgbClr val="000000"/>
              </a:solidFill>
              <a:round/>
              <a:headEnd/>
              <a:tailEnd/>
            </a:ln>
          </p:spPr>
          <p:txBody>
            <a:bodyPr/>
            <a:lstStyle/>
            <a:p>
              <a:endParaRPr lang="en-US"/>
            </a:p>
          </p:txBody>
        </p:sp>
        <p:sp>
          <p:nvSpPr>
            <p:cNvPr id="93247" name="Freeform 63"/>
            <p:cNvSpPr>
              <a:spLocks/>
            </p:cNvSpPr>
            <p:nvPr/>
          </p:nvSpPr>
          <p:spPr bwMode="auto">
            <a:xfrm>
              <a:off x="2653" y="3085"/>
              <a:ext cx="84" cy="181"/>
            </a:xfrm>
            <a:custGeom>
              <a:avLst/>
              <a:gdLst>
                <a:gd name="T0" fmla="*/ 0 w 80"/>
                <a:gd name="T1" fmla="*/ 0 h 213"/>
                <a:gd name="T2" fmla="*/ 175 w 80"/>
                <a:gd name="T3" fmla="*/ 0 h 213"/>
                <a:gd name="T4" fmla="*/ 175 w 80"/>
                <a:gd name="T5" fmla="*/ 16 h 213"/>
                <a:gd name="T6" fmla="*/ 2 w 80"/>
                <a:gd name="T7" fmla="*/ 16 h 213"/>
                <a:gd name="T8" fmla="*/ 2 w 80"/>
                <a:gd name="T9" fmla="*/ 0 h 213"/>
                <a:gd name="T10" fmla="*/ 2 w 80"/>
                <a:gd name="T11" fmla="*/ 0 h 213"/>
                <a:gd name="T12" fmla="*/ 0 w 80"/>
                <a:gd name="T13" fmla="*/ 0 h 213"/>
                <a:gd name="T14" fmla="*/ 0 60000 65536"/>
                <a:gd name="T15" fmla="*/ 0 60000 65536"/>
                <a:gd name="T16" fmla="*/ 0 60000 65536"/>
                <a:gd name="T17" fmla="*/ 0 60000 65536"/>
                <a:gd name="T18" fmla="*/ 0 60000 65536"/>
                <a:gd name="T19" fmla="*/ 0 60000 65536"/>
                <a:gd name="T20" fmla="*/ 0 60000 65536"/>
                <a:gd name="T21" fmla="*/ 0 w 80"/>
                <a:gd name="T22" fmla="*/ 0 h 213"/>
                <a:gd name="T23" fmla="*/ 80 w 80"/>
                <a:gd name="T24" fmla="*/ 213 h 2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213">
                  <a:moveTo>
                    <a:pt x="0" y="0"/>
                  </a:moveTo>
                  <a:lnTo>
                    <a:pt x="80" y="0"/>
                  </a:lnTo>
                  <a:lnTo>
                    <a:pt x="80" y="213"/>
                  </a:lnTo>
                  <a:lnTo>
                    <a:pt x="2" y="213"/>
                  </a:lnTo>
                  <a:lnTo>
                    <a:pt x="2" y="0"/>
                  </a:lnTo>
                  <a:lnTo>
                    <a:pt x="0" y="0"/>
                  </a:lnTo>
                  <a:close/>
                </a:path>
              </a:pathLst>
            </a:custGeom>
            <a:solidFill>
              <a:srgbClr val="00FFFF"/>
            </a:solidFill>
            <a:ln w="9525">
              <a:noFill/>
              <a:round/>
              <a:headEnd/>
              <a:tailEnd/>
            </a:ln>
          </p:spPr>
          <p:txBody>
            <a:bodyPr/>
            <a:lstStyle/>
            <a:p>
              <a:endParaRPr lang="en-US"/>
            </a:p>
          </p:txBody>
        </p:sp>
        <p:sp>
          <p:nvSpPr>
            <p:cNvPr id="93248" name="Freeform 64"/>
            <p:cNvSpPr>
              <a:spLocks/>
            </p:cNvSpPr>
            <p:nvPr/>
          </p:nvSpPr>
          <p:spPr bwMode="auto">
            <a:xfrm>
              <a:off x="2653" y="3085"/>
              <a:ext cx="84" cy="181"/>
            </a:xfrm>
            <a:custGeom>
              <a:avLst/>
              <a:gdLst>
                <a:gd name="T0" fmla="*/ 0 w 80"/>
                <a:gd name="T1" fmla="*/ 0 h 213"/>
                <a:gd name="T2" fmla="*/ 175 w 80"/>
                <a:gd name="T3" fmla="*/ 0 h 213"/>
                <a:gd name="T4" fmla="*/ 175 w 80"/>
                <a:gd name="T5" fmla="*/ 16 h 213"/>
                <a:gd name="T6" fmla="*/ 2 w 80"/>
                <a:gd name="T7" fmla="*/ 16 h 213"/>
                <a:gd name="T8" fmla="*/ 2 w 80"/>
                <a:gd name="T9" fmla="*/ 0 h 213"/>
                <a:gd name="T10" fmla="*/ 2 w 80"/>
                <a:gd name="T11" fmla="*/ 0 h 213"/>
                <a:gd name="T12" fmla="*/ 0 60000 65536"/>
                <a:gd name="T13" fmla="*/ 0 60000 65536"/>
                <a:gd name="T14" fmla="*/ 0 60000 65536"/>
                <a:gd name="T15" fmla="*/ 0 60000 65536"/>
                <a:gd name="T16" fmla="*/ 0 60000 65536"/>
                <a:gd name="T17" fmla="*/ 0 60000 65536"/>
                <a:gd name="T18" fmla="*/ 0 w 80"/>
                <a:gd name="T19" fmla="*/ 0 h 213"/>
                <a:gd name="T20" fmla="*/ 80 w 80"/>
                <a:gd name="T21" fmla="*/ 213 h 213"/>
              </a:gdLst>
              <a:ahLst/>
              <a:cxnLst>
                <a:cxn ang="T12">
                  <a:pos x="T0" y="T1"/>
                </a:cxn>
                <a:cxn ang="T13">
                  <a:pos x="T2" y="T3"/>
                </a:cxn>
                <a:cxn ang="T14">
                  <a:pos x="T4" y="T5"/>
                </a:cxn>
                <a:cxn ang="T15">
                  <a:pos x="T6" y="T7"/>
                </a:cxn>
                <a:cxn ang="T16">
                  <a:pos x="T8" y="T9"/>
                </a:cxn>
                <a:cxn ang="T17">
                  <a:pos x="T10" y="T11"/>
                </a:cxn>
              </a:cxnLst>
              <a:rect l="T18" t="T19" r="T20" b="T21"/>
              <a:pathLst>
                <a:path w="80" h="213">
                  <a:moveTo>
                    <a:pt x="0" y="0"/>
                  </a:moveTo>
                  <a:lnTo>
                    <a:pt x="80" y="0"/>
                  </a:lnTo>
                  <a:lnTo>
                    <a:pt x="80" y="213"/>
                  </a:lnTo>
                  <a:lnTo>
                    <a:pt x="2" y="213"/>
                  </a:lnTo>
                  <a:lnTo>
                    <a:pt x="2" y="0"/>
                  </a:lnTo>
                </a:path>
              </a:pathLst>
            </a:custGeom>
            <a:noFill/>
            <a:ln w="7938">
              <a:solidFill>
                <a:srgbClr val="000000"/>
              </a:solidFill>
              <a:round/>
              <a:headEnd/>
              <a:tailEnd/>
            </a:ln>
          </p:spPr>
          <p:txBody>
            <a:bodyPr/>
            <a:lstStyle/>
            <a:p>
              <a:endParaRPr lang="en-US"/>
            </a:p>
          </p:txBody>
        </p:sp>
        <p:sp>
          <p:nvSpPr>
            <p:cNvPr id="93249" name="Rectangle 65"/>
            <p:cNvSpPr>
              <a:spLocks noChangeArrowheads="1"/>
            </p:cNvSpPr>
            <p:nvPr/>
          </p:nvSpPr>
          <p:spPr bwMode="auto">
            <a:xfrm>
              <a:off x="3641" y="3049"/>
              <a:ext cx="128" cy="154"/>
            </a:xfrm>
            <a:prstGeom prst="rect">
              <a:avLst/>
            </a:prstGeom>
            <a:noFill/>
            <a:ln w="9525">
              <a:noFill/>
              <a:miter lim="800000"/>
              <a:headEnd/>
              <a:tailEnd/>
            </a:ln>
          </p:spPr>
          <p:txBody>
            <a:bodyPr wrap="none" lIns="0" tIns="0" rIns="0" bIns="0">
              <a:spAutoFit/>
            </a:bodyPr>
            <a:lstStyle/>
            <a:p>
              <a:pPr algn="ctr" eaLnBrk="0" hangingPunct="0"/>
              <a:r>
                <a:rPr lang="en-US" sz="1600">
                  <a:solidFill>
                    <a:srgbClr val="000000"/>
                  </a:solidFill>
                </a:rPr>
                <a:t>…</a:t>
              </a:r>
              <a:endParaRPr lang="en-US" sz="2400">
                <a:solidFill>
                  <a:srgbClr val="000000"/>
                </a:solidFill>
                <a:latin typeface="Times New Roman" pitchFamily="18" charset="0"/>
              </a:endParaRPr>
            </a:p>
          </p:txBody>
        </p:sp>
        <p:sp>
          <p:nvSpPr>
            <p:cNvPr id="93250" name="Rectangle 66"/>
            <p:cNvSpPr>
              <a:spLocks noChangeArrowheads="1"/>
            </p:cNvSpPr>
            <p:nvPr/>
          </p:nvSpPr>
          <p:spPr bwMode="auto">
            <a:xfrm>
              <a:off x="2299" y="2989"/>
              <a:ext cx="478" cy="409"/>
            </a:xfrm>
            <a:prstGeom prst="rect">
              <a:avLst/>
            </a:prstGeom>
            <a:noFill/>
            <a:ln w="9525">
              <a:solidFill>
                <a:schemeClr val="tx1"/>
              </a:solidFill>
              <a:miter lim="800000"/>
              <a:headEnd/>
              <a:tailEnd/>
            </a:ln>
          </p:spPr>
          <p:txBody>
            <a:bodyPr wrap="none" anchor="ctr"/>
            <a:lstStyle/>
            <a:p>
              <a:pPr algn="r"/>
              <a:endParaRPr lang="en-US" sz="1600">
                <a:solidFill>
                  <a:srgbClr val="000000"/>
                </a:solidFill>
                <a:latin typeface="Arial Greek" pitchFamily="34" charset="0"/>
              </a:endParaRPr>
            </a:p>
          </p:txBody>
        </p:sp>
      </p:gr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4209" name="Title 1"/>
          <p:cNvSpPr>
            <a:spLocks noGrp="1"/>
          </p:cNvSpPr>
          <p:nvPr>
            <p:ph type="title"/>
          </p:nvPr>
        </p:nvSpPr>
        <p:spPr/>
        <p:txBody>
          <a:bodyPr/>
          <a:lstStyle/>
          <a:p>
            <a:pPr eaLnBrk="1" hangingPunct="1"/>
            <a:r>
              <a:rPr lang="el-GR" smtClean="0"/>
              <a:t>Μεταγωγή Πακέτων: Στατιστική Πολυπλεξία</a:t>
            </a:r>
          </a:p>
        </p:txBody>
      </p:sp>
      <p:sp>
        <p:nvSpPr>
          <p:cNvPr id="94210" name="Content Placeholder 2"/>
          <p:cNvSpPr>
            <a:spLocks noGrp="1"/>
          </p:cNvSpPr>
          <p:nvPr>
            <p:ph idx="1"/>
          </p:nvPr>
        </p:nvSpPr>
        <p:spPr>
          <a:xfrm>
            <a:off x="0" y="4437063"/>
            <a:ext cx="9144000" cy="1857375"/>
          </a:xfrm>
        </p:spPr>
        <p:txBody>
          <a:bodyPr/>
          <a:lstStyle/>
          <a:p>
            <a:pPr eaLnBrk="1" hangingPunct="1">
              <a:buFont typeface="Monotype Sorts"/>
              <a:buNone/>
            </a:pPr>
            <a:r>
              <a:rPr lang="el-GR" smtClean="0"/>
              <a:t>Η ακολουθία πακέτων παράγεται από τις πηγές Α και Β με τυχαίο τρόπο  </a:t>
            </a:r>
            <a:r>
              <a:rPr lang="el-GR" smtClean="0">
                <a:cs typeface="Times New Roman" pitchFamily="18" charset="0"/>
              </a:rPr>
              <a:t>→</a:t>
            </a:r>
            <a:r>
              <a:rPr lang="el-GR" smtClean="0"/>
              <a:t> </a:t>
            </a:r>
            <a:r>
              <a:rPr lang="en-US" smtClean="0"/>
              <a:t> </a:t>
            </a:r>
            <a:r>
              <a:rPr lang="el-GR" b="1" smtClean="0">
                <a:solidFill>
                  <a:schemeClr val="accent1"/>
                </a:solidFill>
              </a:rPr>
              <a:t>στατιστική πολυπλεξία</a:t>
            </a:r>
          </a:p>
          <a:p>
            <a:pPr eaLnBrk="1" hangingPunct="1">
              <a:buFont typeface="Monotype Sorts"/>
              <a:buNone/>
            </a:pPr>
            <a:endParaRPr lang="el-GR" smtClean="0"/>
          </a:p>
          <a:p>
            <a:pPr eaLnBrk="1" hangingPunct="1">
              <a:buFont typeface="Monotype Sorts"/>
              <a:buNone/>
            </a:pPr>
            <a:r>
              <a:rPr lang="el-GR" smtClean="0"/>
              <a:t>Στο </a:t>
            </a:r>
            <a:r>
              <a:rPr lang="en-US" smtClean="0"/>
              <a:t>TDM </a:t>
            </a:r>
            <a:r>
              <a:rPr lang="el-GR" smtClean="0"/>
              <a:t>δίνεται σε κάθε κόμβο η ίδια χρονοθυρίδα </a:t>
            </a:r>
            <a:r>
              <a:rPr lang="en-US" smtClean="0"/>
              <a:t>(slot) </a:t>
            </a:r>
            <a:r>
              <a:rPr lang="el-GR" smtClean="0"/>
              <a:t>στο περιστρεφόμενο πλαίσιο </a:t>
            </a:r>
            <a:r>
              <a:rPr lang="en-US" smtClean="0"/>
              <a:t>TDM</a:t>
            </a:r>
            <a:endParaRPr lang="el-GR" smtClean="0"/>
          </a:p>
        </p:txBody>
      </p:sp>
      <p:pic>
        <p:nvPicPr>
          <p:cNvPr id="94211" name="Picture 3"/>
          <p:cNvPicPr>
            <a:picLocks noChangeAspect="1" noChangeArrowheads="1"/>
          </p:cNvPicPr>
          <p:nvPr/>
        </p:nvPicPr>
        <p:blipFill>
          <a:blip r:embed="rId2" cstate="print"/>
          <a:srcRect/>
          <a:stretch>
            <a:fillRect/>
          </a:stretch>
        </p:blipFill>
        <p:spPr bwMode="auto">
          <a:xfrm>
            <a:off x="428625" y="1143000"/>
            <a:ext cx="6532563" cy="3357563"/>
          </a:xfrm>
          <a:prstGeom prst="rect">
            <a:avLst/>
          </a:prstGeom>
          <a:noFill/>
          <a:ln w="12700">
            <a:noFill/>
            <a:miter lim="800000"/>
            <a:headEnd type="none" w="sm" len="sm"/>
            <a:tailEnd type="none" w="sm" len="sm"/>
          </a:ln>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Exercise 5</a:t>
            </a:r>
            <a:endParaRPr lang="el-GR" dirty="0"/>
          </a:p>
        </p:txBody>
      </p:sp>
      <p:sp>
        <p:nvSpPr>
          <p:cNvPr id="3" name="Text Placeholder 2"/>
          <p:cNvSpPr>
            <a:spLocks noGrp="1"/>
          </p:cNvSpPr>
          <p:nvPr>
            <p:ph type="body" idx="1"/>
          </p:nvPr>
        </p:nvSpPr>
        <p:spPr/>
        <p:txBody>
          <a:bodyPr rtlCol="0">
            <a:normAutofit/>
          </a:bodyPr>
          <a:lstStyle/>
          <a:p>
            <a:pPr eaLnBrk="1" fontAlgn="auto" hangingPunct="1">
              <a:spcAft>
                <a:spcPts val="0"/>
              </a:spcAft>
              <a:buFont typeface="Arial" pitchFamily="34" charset="0"/>
              <a:buNone/>
              <a:defRPr/>
            </a:pPr>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tle 1"/>
          <p:cNvSpPr>
            <a:spLocks noGrp="1"/>
          </p:cNvSpPr>
          <p:nvPr>
            <p:ph type="title"/>
          </p:nvPr>
        </p:nvSpPr>
        <p:spPr/>
        <p:txBody>
          <a:bodyPr/>
          <a:lstStyle/>
          <a:p>
            <a:pPr eaLnBrk="1" hangingPunct="1"/>
            <a:r>
              <a:rPr lang="en-US" smtClean="0"/>
              <a:t>Exercise 5</a:t>
            </a:r>
            <a:endParaRPr lang="el-GR" smtClean="0"/>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US" dirty="0" smtClean="0"/>
              <a:t>Packet loss causes</a:t>
            </a:r>
          </a:p>
          <a:p>
            <a:pPr lvl="1" eaLnBrk="1" fontAlgn="auto" hangingPunct="1">
              <a:spcAft>
                <a:spcPts val="0"/>
              </a:spcAft>
              <a:buFont typeface="Arial" pitchFamily="34" charset="0"/>
              <a:buChar char="–"/>
              <a:defRPr/>
            </a:pPr>
            <a:r>
              <a:rPr lang="en-US" dirty="0" smtClean="0"/>
              <a:t>Attenuation</a:t>
            </a:r>
          </a:p>
          <a:p>
            <a:pPr lvl="2" eaLnBrk="1" fontAlgn="auto" hangingPunct="1">
              <a:spcAft>
                <a:spcPts val="0"/>
              </a:spcAft>
              <a:buFont typeface="Arial" pitchFamily="34" charset="0"/>
              <a:buChar char="•"/>
              <a:defRPr/>
            </a:pPr>
            <a:r>
              <a:rPr lang="en-US" dirty="0" smtClean="0"/>
              <a:t>Path loss, multipath phenomena, shadowing</a:t>
            </a:r>
          </a:p>
          <a:p>
            <a:pPr lvl="1" eaLnBrk="1" fontAlgn="auto" hangingPunct="1">
              <a:spcAft>
                <a:spcPts val="0"/>
              </a:spcAft>
              <a:buFont typeface="Arial" pitchFamily="34" charset="0"/>
              <a:buChar char="–"/>
              <a:defRPr/>
            </a:pPr>
            <a:r>
              <a:rPr lang="en-US" dirty="0" smtClean="0"/>
              <a:t>Interference</a:t>
            </a:r>
          </a:p>
          <a:p>
            <a:pPr lvl="1" eaLnBrk="1" fontAlgn="auto" hangingPunct="1">
              <a:spcAft>
                <a:spcPts val="0"/>
              </a:spcAft>
              <a:buFont typeface="Arial" pitchFamily="34" charset="0"/>
              <a:buChar char="–"/>
              <a:defRPr/>
            </a:pPr>
            <a:r>
              <a:rPr lang="en-US" dirty="0" smtClean="0"/>
              <a:t>Network devices out of service</a:t>
            </a:r>
          </a:p>
          <a:p>
            <a:pPr lvl="2" eaLnBrk="1" fontAlgn="auto" hangingPunct="1">
              <a:spcAft>
                <a:spcPts val="0"/>
              </a:spcAft>
              <a:buFont typeface="Arial" pitchFamily="34" charset="0"/>
              <a:buChar char="•"/>
              <a:defRPr/>
            </a:pPr>
            <a:r>
              <a:rPr lang="en-US" dirty="0" smtClean="0"/>
              <a:t>(e.g., power outage)</a:t>
            </a:r>
          </a:p>
          <a:p>
            <a:pPr lvl="1" eaLnBrk="1" fontAlgn="auto" hangingPunct="1">
              <a:spcAft>
                <a:spcPts val="0"/>
              </a:spcAft>
              <a:buFont typeface="Arial" pitchFamily="34" charset="0"/>
              <a:buChar char="–"/>
              <a:defRPr/>
            </a:pPr>
            <a:r>
              <a:rPr lang="en-US" dirty="0" smtClean="0"/>
              <a:t>Misconfiguration</a:t>
            </a:r>
          </a:p>
          <a:p>
            <a:pPr lvl="2" eaLnBrk="1" fontAlgn="auto" hangingPunct="1">
              <a:spcAft>
                <a:spcPts val="0"/>
              </a:spcAft>
              <a:buFont typeface="Arial" pitchFamily="34" charset="0"/>
              <a:buChar char="•"/>
              <a:defRPr/>
            </a:pPr>
            <a:r>
              <a:rPr lang="en-US" dirty="0" smtClean="0"/>
              <a:t>(e.g., wrong routing tables)</a:t>
            </a:r>
          </a:p>
          <a:p>
            <a:pPr lvl="1" eaLnBrk="1" fontAlgn="auto" hangingPunct="1">
              <a:spcAft>
                <a:spcPts val="0"/>
              </a:spcAft>
              <a:buFont typeface="Arial" pitchFamily="34" charset="0"/>
              <a:buChar char="–"/>
              <a:defRPr/>
            </a:pPr>
            <a:r>
              <a:rPr lang="en-US" dirty="0" smtClean="0"/>
              <a:t>Collisions (concurrent transmissions in a link)</a:t>
            </a:r>
          </a:p>
          <a:p>
            <a:pPr lvl="1" eaLnBrk="1" fontAlgn="auto" hangingPunct="1">
              <a:spcAft>
                <a:spcPts val="0"/>
              </a:spcAft>
              <a:buFont typeface="Arial" pitchFamily="34" charset="0"/>
              <a:buChar char="–"/>
              <a:defRPr/>
            </a:pPr>
            <a:r>
              <a:rPr lang="en-US" dirty="0" smtClean="0"/>
              <a:t>Congestion</a:t>
            </a:r>
          </a:p>
          <a:p>
            <a:pPr lvl="2" eaLnBrk="1" fontAlgn="auto" hangingPunct="1">
              <a:spcAft>
                <a:spcPts val="0"/>
              </a:spcAft>
              <a:buFont typeface="Arial" pitchFamily="34" charset="0"/>
              <a:buChar char="•"/>
              <a:defRPr/>
            </a:pPr>
            <a:r>
              <a:rPr lang="en-US" dirty="0" smtClean="0"/>
              <a:t>In a link or in the receiver’s buffer</a:t>
            </a:r>
          </a:p>
          <a:p>
            <a:pPr lvl="2" eaLnBrk="1" fontAlgn="auto" hangingPunct="1">
              <a:spcAft>
                <a:spcPts val="0"/>
              </a:spcAft>
              <a:buFont typeface="Arial" pitchFamily="34" charset="0"/>
              <a:buChar char="•"/>
              <a:defRPr/>
            </a:pPr>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Exercise 6</a:t>
            </a:r>
            <a:endParaRPr lang="el-GR" dirty="0"/>
          </a:p>
        </p:txBody>
      </p:sp>
      <p:sp>
        <p:nvSpPr>
          <p:cNvPr id="3" name="Text Placeholder 2"/>
          <p:cNvSpPr>
            <a:spLocks noGrp="1"/>
          </p:cNvSpPr>
          <p:nvPr>
            <p:ph type="body" idx="1"/>
          </p:nvPr>
        </p:nvSpPr>
        <p:spPr/>
        <p:txBody>
          <a:bodyPr rtlCol="0">
            <a:normAutofit/>
          </a:bodyPr>
          <a:lstStyle/>
          <a:p>
            <a:pPr eaLnBrk="1" fontAlgn="auto" hangingPunct="1">
              <a:spcAft>
                <a:spcPts val="0"/>
              </a:spcAft>
              <a:buFont typeface="Arial" pitchFamily="34" charset="0"/>
              <a:buNone/>
              <a:defRPr/>
            </a:pP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itle 1"/>
          <p:cNvSpPr>
            <a:spLocks noGrp="1"/>
          </p:cNvSpPr>
          <p:nvPr>
            <p:ph type="title"/>
          </p:nvPr>
        </p:nvSpPr>
        <p:spPr/>
        <p:txBody>
          <a:bodyPr/>
          <a:lstStyle/>
          <a:p>
            <a:pPr eaLnBrk="1" hangingPunct="1"/>
            <a:r>
              <a:rPr lang="en-US" smtClean="0"/>
              <a:t>Exercise 6</a:t>
            </a:r>
            <a:endParaRPr lang="el-GR" smtClean="0"/>
          </a:p>
        </p:txBody>
      </p:sp>
      <p:graphicFrame>
        <p:nvGraphicFramePr>
          <p:cNvPr id="19" name="Content Placeholder 18"/>
          <p:cNvGraphicFramePr>
            <a:graphicFrameLocks noGrp="1"/>
          </p:cNvGraphicFramePr>
          <p:nvPr>
            <p:ph idx="1"/>
            <p:extLst>
              <p:ext uri="{D42A27DB-BD31-4B8C-83A1-F6EECF244321}">
                <p14:modId xmlns:p14="http://schemas.microsoft.com/office/powerpoint/2010/main" xmlns="" val="2777507344"/>
              </p:ext>
            </p:extLst>
          </p:nvPr>
        </p:nvGraphicFramePr>
        <p:xfrm>
          <a:off x="468313" y="1700213"/>
          <a:ext cx="1584176" cy="3882210"/>
        </p:xfrm>
        <a:graphic>
          <a:graphicData uri="http://schemas.openxmlformats.org/drawingml/2006/table">
            <a:tbl>
              <a:tblPr bandRow="1">
                <a:tableStyleId>{5C22544A-7EE6-4342-B048-85BDC9FD1C3A}</a:tableStyleId>
              </a:tblPr>
              <a:tblGrid>
                <a:gridCol w="1584176"/>
              </a:tblGrid>
              <a:tr h="633670">
                <a:tc>
                  <a:txBody>
                    <a:bodyPr/>
                    <a:lstStyle/>
                    <a:p>
                      <a:pPr algn="ctr"/>
                      <a:r>
                        <a:rPr lang="en-US" dirty="0" smtClean="0"/>
                        <a:t>Application</a:t>
                      </a:r>
                      <a:endParaRPr lang="el-GR" dirty="0"/>
                    </a:p>
                  </a:txBody>
                  <a:tcPr/>
                </a:tc>
              </a:tr>
              <a:tr h="633670">
                <a:tc>
                  <a:txBody>
                    <a:bodyPr/>
                    <a:lstStyle/>
                    <a:p>
                      <a:pPr algn="ctr"/>
                      <a:r>
                        <a:rPr lang="en-US" dirty="0" smtClean="0"/>
                        <a:t>Transport</a:t>
                      </a: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endParaRPr lang="el-GR" sz="1600" dirty="0"/>
                    </a:p>
                  </a:txBody>
                  <a:tcPr/>
                </a:tc>
              </a:tr>
              <a:tr h="633670">
                <a:tc>
                  <a:txBody>
                    <a:bodyPr/>
                    <a:lstStyle/>
                    <a:p>
                      <a:pPr algn="ctr"/>
                      <a:r>
                        <a:rPr lang="en-US" dirty="0" smtClean="0"/>
                        <a:t>Network</a:t>
                      </a:r>
                    </a:p>
                    <a:p>
                      <a:pPr algn="ctr"/>
                      <a:endParaRPr lang="en-US" sz="1600" dirty="0" smtClean="0"/>
                    </a:p>
                    <a:p>
                      <a:pPr algn="ctr"/>
                      <a:endParaRPr lang="el-GR" dirty="0"/>
                    </a:p>
                  </a:txBody>
                  <a:tcPr/>
                </a:tc>
              </a:tr>
              <a:tr h="633670">
                <a:tc>
                  <a:txBody>
                    <a:bodyPr/>
                    <a:lstStyle/>
                    <a:p>
                      <a:pPr algn="ctr"/>
                      <a:r>
                        <a:rPr lang="en-US" dirty="0" smtClean="0"/>
                        <a:t>Link</a:t>
                      </a:r>
                      <a:endParaRPr lang="el-GR" dirty="0"/>
                    </a:p>
                  </a:txBody>
                  <a:tcPr/>
                </a:tc>
              </a:tr>
              <a:tr h="633670">
                <a:tc>
                  <a:txBody>
                    <a:bodyPr/>
                    <a:lstStyle/>
                    <a:p>
                      <a:pPr algn="ctr"/>
                      <a:r>
                        <a:rPr lang="en-US" dirty="0" smtClean="0"/>
                        <a:t>Physical</a:t>
                      </a:r>
                      <a:endParaRPr lang="el-GR" dirty="0"/>
                    </a:p>
                  </a:txBody>
                  <a:tcPr/>
                </a:tc>
              </a:tr>
            </a:tbl>
          </a:graphicData>
        </a:graphic>
      </p:graphicFrame>
      <p:graphicFrame>
        <p:nvGraphicFramePr>
          <p:cNvPr id="20" name="Content Placeholder 18"/>
          <p:cNvGraphicFramePr>
            <a:graphicFrameLocks/>
          </p:cNvGraphicFramePr>
          <p:nvPr>
            <p:extLst>
              <p:ext uri="{D42A27DB-BD31-4B8C-83A1-F6EECF244321}">
                <p14:modId xmlns:p14="http://schemas.microsoft.com/office/powerpoint/2010/main" xmlns="" val="1844760449"/>
              </p:ext>
            </p:extLst>
          </p:nvPr>
        </p:nvGraphicFramePr>
        <p:xfrm>
          <a:off x="2268538" y="1700213"/>
          <a:ext cx="6408712" cy="3858140"/>
        </p:xfrm>
        <a:graphic>
          <a:graphicData uri="http://schemas.openxmlformats.org/drawingml/2006/table">
            <a:tbl>
              <a:tblPr bandRow="1">
                <a:tableStyleId>{5C22544A-7EE6-4342-B048-85BDC9FD1C3A}</a:tableStyleId>
              </a:tblPr>
              <a:tblGrid>
                <a:gridCol w="6408712"/>
              </a:tblGrid>
              <a:tr h="633670">
                <a:tc>
                  <a:txBody>
                    <a:bodyPr/>
                    <a:lstStyle/>
                    <a:p>
                      <a:pPr algn="l"/>
                      <a:r>
                        <a:rPr lang="en-US" dirty="0" smtClean="0"/>
                        <a:t>Specific data communication</a:t>
                      </a:r>
                      <a:r>
                        <a:rPr lang="en-US" baseline="0" dirty="0" smtClean="0"/>
                        <a:t> </a:t>
                      </a:r>
                      <a:r>
                        <a:rPr lang="en-US" dirty="0" smtClean="0"/>
                        <a:t>on a </a:t>
                      </a:r>
                      <a:r>
                        <a:rPr lang="en-US" b="1" dirty="0" smtClean="0">
                          <a:solidFill>
                            <a:srgbClr val="3333FF"/>
                          </a:solidFill>
                        </a:rPr>
                        <a:t>process-to-process</a:t>
                      </a:r>
                      <a:r>
                        <a:rPr lang="en-US" dirty="0" smtClean="0"/>
                        <a:t> level</a:t>
                      </a:r>
                      <a:br>
                        <a:rPr lang="en-US" dirty="0" smtClean="0"/>
                      </a:br>
                      <a:r>
                        <a:rPr lang="en-US" dirty="0" smtClean="0"/>
                        <a:t>(e.g., web browser - web server communication)</a:t>
                      </a:r>
                      <a:endParaRPr lang="el-GR" dirty="0"/>
                    </a:p>
                  </a:txBody>
                  <a:tcPr/>
                </a:tc>
              </a:tr>
              <a:tr h="633670">
                <a:tc>
                  <a:txBody>
                    <a:bodyPr/>
                    <a:lstStyle/>
                    <a:p>
                      <a:pPr algn="l"/>
                      <a:r>
                        <a:rPr lang="en-US" dirty="0" smtClean="0"/>
                        <a:t>Handles </a:t>
                      </a:r>
                      <a:r>
                        <a:rPr lang="en-US" b="1" dirty="0" smtClean="0">
                          <a:solidFill>
                            <a:srgbClr val="3333FF"/>
                          </a:solidFill>
                        </a:rPr>
                        <a:t>host-to-host</a:t>
                      </a:r>
                      <a:r>
                        <a:rPr lang="en-US" dirty="0" smtClean="0"/>
                        <a:t> communication</a:t>
                      </a:r>
                    </a:p>
                    <a:p>
                      <a:pPr algn="l"/>
                      <a:r>
                        <a:rPr lang="en-US" sz="1600" dirty="0" smtClean="0">
                          <a:solidFill>
                            <a:schemeClr val="tx1">
                              <a:lumMod val="65000"/>
                              <a:lumOff val="35000"/>
                            </a:schemeClr>
                          </a:solidFill>
                        </a:rPr>
                        <a:t>It has the notion of flow (e.g., sequence of packets to be transmitted from the source to the destination) and tries to provide some guarantees with respect to the quality of service for that flow.</a:t>
                      </a:r>
                      <a:endParaRPr lang="el-GR" sz="1600" dirty="0">
                        <a:solidFill>
                          <a:schemeClr val="tx1">
                            <a:lumMod val="65000"/>
                            <a:lumOff val="35000"/>
                          </a:schemeClr>
                        </a:solidFill>
                      </a:endParaRPr>
                    </a:p>
                  </a:txBody>
                  <a:tcPr/>
                </a:tc>
              </a:tr>
              <a:tr h="6336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Specifies the </a:t>
                      </a:r>
                      <a:r>
                        <a:rPr lang="en-US" b="1" dirty="0" smtClean="0">
                          <a:solidFill>
                            <a:srgbClr val="3333FF"/>
                          </a:solidFill>
                        </a:rPr>
                        <a:t>neighboring node</a:t>
                      </a:r>
                      <a:r>
                        <a:rPr lang="en-US" dirty="0" smtClean="0"/>
                        <a:t> </a:t>
                      </a:r>
                      <a:r>
                        <a:rPr lang="en-US" baseline="0" dirty="0" smtClean="0"/>
                        <a:t>to which a </a:t>
                      </a:r>
                      <a:r>
                        <a:rPr lang="en-US" u="sng" baseline="0" dirty="0" smtClean="0"/>
                        <a:t>packet</a:t>
                      </a:r>
                      <a:r>
                        <a:rPr lang="en-US" baseline="0" dirty="0" smtClean="0"/>
                        <a:t> should be sent. </a:t>
                      </a:r>
                      <a:r>
                        <a:rPr lang="en-US" sz="1600" baseline="0" dirty="0" smtClean="0">
                          <a:solidFill>
                            <a:schemeClr val="tx1">
                              <a:lumMod val="65000"/>
                              <a:lumOff val="35000"/>
                            </a:schemeClr>
                          </a:solidFill>
                        </a:rPr>
                        <a:t>Every router which receives this packet repeats the procedure and eventually the packet </a:t>
                      </a:r>
                      <a:r>
                        <a:rPr lang="en-US" sz="1600" b="1" dirty="0" smtClean="0">
                          <a:solidFill>
                            <a:srgbClr val="3333FF"/>
                          </a:solidFill>
                        </a:rPr>
                        <a:t>reaches its</a:t>
                      </a:r>
                      <a:r>
                        <a:rPr lang="en-US" sz="1600" b="1" baseline="0" dirty="0" smtClean="0">
                          <a:solidFill>
                            <a:srgbClr val="3333FF"/>
                          </a:solidFill>
                        </a:rPr>
                        <a:t> destination.</a:t>
                      </a:r>
                      <a:endParaRPr lang="en-US" sz="1600" dirty="0" smtClean="0"/>
                    </a:p>
                  </a:txBody>
                  <a:tcPr/>
                </a:tc>
              </a:tr>
              <a:tr h="633670">
                <a:tc>
                  <a:txBody>
                    <a:bodyPr/>
                    <a:lstStyle/>
                    <a:p>
                      <a:pPr algn="l"/>
                      <a:r>
                        <a:rPr lang="en-US" dirty="0" smtClean="0"/>
                        <a:t>Handles communication between </a:t>
                      </a:r>
                      <a:r>
                        <a:rPr lang="en-US" b="1" dirty="0" smtClean="0">
                          <a:solidFill>
                            <a:srgbClr val="3333FF"/>
                          </a:solidFill>
                        </a:rPr>
                        <a:t>adjacent network nodes</a:t>
                      </a:r>
                      <a:endParaRPr lang="en-US" dirty="0" smtClean="0"/>
                    </a:p>
                  </a:txBody>
                  <a:tcPr/>
                </a:tc>
              </a:tr>
              <a:tr h="633670">
                <a:tc>
                  <a:txBody>
                    <a:bodyPr/>
                    <a:lstStyle/>
                    <a:p>
                      <a:r>
                        <a:rPr lang="en-US" dirty="0" smtClean="0"/>
                        <a:t>Defines the means of transmitting </a:t>
                      </a:r>
                      <a:r>
                        <a:rPr lang="en-US" b="1" dirty="0" smtClean="0">
                          <a:solidFill>
                            <a:srgbClr val="3333FF"/>
                          </a:solidFill>
                        </a:rPr>
                        <a:t>raw</a:t>
                      </a:r>
                      <a:r>
                        <a:rPr lang="en-US" b="1" baseline="0" dirty="0" smtClean="0">
                          <a:solidFill>
                            <a:srgbClr val="3333FF"/>
                          </a:solidFill>
                        </a:rPr>
                        <a:t> bits</a:t>
                      </a:r>
                      <a:r>
                        <a:rPr lang="en-US" dirty="0" smtClean="0"/>
                        <a:t> over a physical link.</a:t>
                      </a:r>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itle 1"/>
          <p:cNvSpPr>
            <a:spLocks noGrp="1"/>
          </p:cNvSpPr>
          <p:nvPr>
            <p:ph type="title"/>
          </p:nvPr>
        </p:nvSpPr>
        <p:spPr/>
        <p:txBody>
          <a:bodyPr/>
          <a:lstStyle/>
          <a:p>
            <a:pPr eaLnBrk="1" hangingPunct="1"/>
            <a:r>
              <a:rPr lang="en-US" smtClean="0"/>
              <a:t>Exercise 6</a:t>
            </a:r>
            <a:endParaRPr lang="el-GR" smtClean="0"/>
          </a:p>
        </p:txBody>
      </p:sp>
      <p:graphicFrame>
        <p:nvGraphicFramePr>
          <p:cNvPr id="19" name="Content Placeholder 18"/>
          <p:cNvGraphicFramePr>
            <a:graphicFrameLocks noGrp="1"/>
          </p:cNvGraphicFramePr>
          <p:nvPr>
            <p:ph idx="1"/>
            <p:extLst>
              <p:ext uri="{D42A27DB-BD31-4B8C-83A1-F6EECF244321}">
                <p14:modId xmlns:p14="http://schemas.microsoft.com/office/powerpoint/2010/main" xmlns="" val="3514689371"/>
              </p:ext>
            </p:extLst>
          </p:nvPr>
        </p:nvGraphicFramePr>
        <p:xfrm>
          <a:off x="468313" y="1700213"/>
          <a:ext cx="1584176" cy="3882210"/>
        </p:xfrm>
        <a:graphic>
          <a:graphicData uri="http://schemas.openxmlformats.org/drawingml/2006/table">
            <a:tbl>
              <a:tblPr bandRow="1">
                <a:tableStyleId>{5C22544A-7EE6-4342-B048-85BDC9FD1C3A}</a:tableStyleId>
              </a:tblPr>
              <a:tblGrid>
                <a:gridCol w="1584176"/>
              </a:tblGrid>
              <a:tr h="633670">
                <a:tc>
                  <a:txBody>
                    <a:bodyPr/>
                    <a:lstStyle/>
                    <a:p>
                      <a:pPr algn="ctr"/>
                      <a:r>
                        <a:rPr lang="en-US" dirty="0" smtClean="0"/>
                        <a:t>Application</a:t>
                      </a:r>
                      <a:endParaRPr lang="el-GR" dirty="0"/>
                    </a:p>
                  </a:txBody>
                  <a:tcPr/>
                </a:tc>
              </a:tr>
              <a:tr h="633670">
                <a:tc>
                  <a:txBody>
                    <a:bodyPr/>
                    <a:lstStyle/>
                    <a:p>
                      <a:pPr algn="ctr"/>
                      <a:r>
                        <a:rPr lang="en-US" dirty="0" smtClean="0"/>
                        <a:t>Transport</a:t>
                      </a: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endParaRPr lang="el-GR" sz="1600" dirty="0"/>
                    </a:p>
                  </a:txBody>
                  <a:tcPr/>
                </a:tc>
              </a:tr>
              <a:tr h="633670">
                <a:tc>
                  <a:txBody>
                    <a:bodyPr/>
                    <a:lstStyle/>
                    <a:p>
                      <a:pPr algn="ctr"/>
                      <a:r>
                        <a:rPr lang="en-US" dirty="0" smtClean="0"/>
                        <a:t>Network</a:t>
                      </a:r>
                    </a:p>
                    <a:p>
                      <a:pPr algn="ctr"/>
                      <a:endParaRPr lang="en-US" sz="1600" dirty="0" smtClean="0"/>
                    </a:p>
                    <a:p>
                      <a:pPr algn="ctr"/>
                      <a:endParaRPr lang="el-GR" dirty="0"/>
                    </a:p>
                  </a:txBody>
                  <a:tcPr/>
                </a:tc>
              </a:tr>
              <a:tr h="633670">
                <a:tc>
                  <a:txBody>
                    <a:bodyPr/>
                    <a:lstStyle/>
                    <a:p>
                      <a:pPr algn="ctr"/>
                      <a:r>
                        <a:rPr lang="en-US" dirty="0" smtClean="0"/>
                        <a:t>Link</a:t>
                      </a:r>
                      <a:endParaRPr lang="el-GR" dirty="0"/>
                    </a:p>
                  </a:txBody>
                  <a:tcPr/>
                </a:tc>
              </a:tr>
              <a:tr h="633670">
                <a:tc>
                  <a:txBody>
                    <a:bodyPr/>
                    <a:lstStyle/>
                    <a:p>
                      <a:pPr algn="ctr"/>
                      <a:r>
                        <a:rPr lang="en-US" dirty="0" smtClean="0"/>
                        <a:t>Physical</a:t>
                      </a:r>
                      <a:endParaRPr lang="el-GR" dirty="0"/>
                    </a:p>
                  </a:txBody>
                  <a:tcPr/>
                </a:tc>
              </a:tr>
            </a:tbl>
          </a:graphicData>
        </a:graphic>
      </p:graphicFrame>
      <p:graphicFrame>
        <p:nvGraphicFramePr>
          <p:cNvPr id="20" name="Content Placeholder 18"/>
          <p:cNvGraphicFramePr>
            <a:graphicFrameLocks/>
          </p:cNvGraphicFramePr>
          <p:nvPr>
            <p:extLst>
              <p:ext uri="{D42A27DB-BD31-4B8C-83A1-F6EECF244321}">
                <p14:modId xmlns:p14="http://schemas.microsoft.com/office/powerpoint/2010/main" xmlns="" val="3862027686"/>
              </p:ext>
            </p:extLst>
          </p:nvPr>
        </p:nvGraphicFramePr>
        <p:xfrm>
          <a:off x="2268538" y="1700213"/>
          <a:ext cx="6408712" cy="3858140"/>
        </p:xfrm>
        <a:graphic>
          <a:graphicData uri="http://schemas.openxmlformats.org/drawingml/2006/table">
            <a:tbl>
              <a:tblPr bandRow="1">
                <a:tableStyleId>{5C22544A-7EE6-4342-B048-85BDC9FD1C3A}</a:tableStyleId>
              </a:tblPr>
              <a:tblGrid>
                <a:gridCol w="6408712"/>
              </a:tblGrid>
              <a:tr h="633670">
                <a:tc>
                  <a:txBody>
                    <a:bodyPr/>
                    <a:lstStyle/>
                    <a:p>
                      <a:pPr algn="l"/>
                      <a:r>
                        <a:rPr lang="en-US" dirty="0" smtClean="0"/>
                        <a:t>Specific data communication</a:t>
                      </a:r>
                      <a:r>
                        <a:rPr lang="en-US" baseline="0" dirty="0" smtClean="0"/>
                        <a:t> </a:t>
                      </a:r>
                      <a:r>
                        <a:rPr lang="en-US" dirty="0" smtClean="0"/>
                        <a:t>on a </a:t>
                      </a:r>
                      <a:r>
                        <a:rPr lang="en-US" b="1" dirty="0" smtClean="0">
                          <a:solidFill>
                            <a:srgbClr val="3333FF"/>
                          </a:solidFill>
                        </a:rPr>
                        <a:t>process-to-process</a:t>
                      </a:r>
                      <a:r>
                        <a:rPr lang="en-US" dirty="0" smtClean="0"/>
                        <a:t> level</a:t>
                      </a:r>
                      <a:br>
                        <a:rPr lang="en-US" dirty="0" smtClean="0"/>
                      </a:br>
                      <a:r>
                        <a:rPr lang="en-US" dirty="0" smtClean="0"/>
                        <a:t>(e.g., web browser - web server communication)</a:t>
                      </a:r>
                      <a:endParaRPr lang="el-GR" dirty="0"/>
                    </a:p>
                  </a:txBody>
                  <a:tcPr/>
                </a:tc>
              </a:tr>
              <a:tr h="633670">
                <a:tc>
                  <a:txBody>
                    <a:bodyPr/>
                    <a:lstStyle/>
                    <a:p>
                      <a:pPr algn="l"/>
                      <a:r>
                        <a:rPr lang="en-US" dirty="0" smtClean="0"/>
                        <a:t>Handles </a:t>
                      </a:r>
                      <a:r>
                        <a:rPr lang="en-US" b="1" dirty="0" smtClean="0">
                          <a:solidFill>
                            <a:srgbClr val="3333FF"/>
                          </a:solidFill>
                        </a:rPr>
                        <a:t>host-to-host</a:t>
                      </a:r>
                      <a:r>
                        <a:rPr lang="en-US" dirty="0" smtClean="0"/>
                        <a:t> communication</a:t>
                      </a:r>
                    </a:p>
                    <a:p>
                      <a:pPr algn="l"/>
                      <a:r>
                        <a:rPr lang="en-US" sz="1600" dirty="0" smtClean="0">
                          <a:solidFill>
                            <a:schemeClr val="tx1">
                              <a:lumMod val="65000"/>
                              <a:lumOff val="35000"/>
                            </a:schemeClr>
                          </a:solidFill>
                        </a:rPr>
                        <a:t>It has the notion of flow (e.g., sequence of packets to be transmitted from the source to the destination) and tries to provide some guarantees with respect to the quality of service for that flow.</a:t>
                      </a:r>
                      <a:endParaRPr lang="el-GR" sz="1600" dirty="0">
                        <a:solidFill>
                          <a:schemeClr val="tx1">
                            <a:lumMod val="65000"/>
                            <a:lumOff val="35000"/>
                          </a:schemeClr>
                        </a:solidFill>
                      </a:endParaRPr>
                    </a:p>
                  </a:txBody>
                  <a:tcPr/>
                </a:tc>
              </a:tr>
              <a:tr h="63367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Specifies the </a:t>
                      </a:r>
                      <a:r>
                        <a:rPr lang="en-US" b="1" dirty="0" smtClean="0">
                          <a:solidFill>
                            <a:srgbClr val="3333FF"/>
                          </a:solidFill>
                        </a:rPr>
                        <a:t>neighboring node</a:t>
                      </a:r>
                      <a:r>
                        <a:rPr lang="en-US" dirty="0" smtClean="0"/>
                        <a:t> </a:t>
                      </a:r>
                      <a:r>
                        <a:rPr lang="en-US" baseline="0" dirty="0" smtClean="0"/>
                        <a:t>to which a </a:t>
                      </a:r>
                      <a:r>
                        <a:rPr lang="en-US" u="sng" baseline="0" dirty="0" smtClean="0"/>
                        <a:t>packet</a:t>
                      </a:r>
                      <a:r>
                        <a:rPr lang="en-US" baseline="0" dirty="0" smtClean="0"/>
                        <a:t> should be sent. </a:t>
                      </a:r>
                      <a:r>
                        <a:rPr lang="en-US" sz="1600" baseline="0" dirty="0" smtClean="0">
                          <a:solidFill>
                            <a:schemeClr val="tx1">
                              <a:lumMod val="65000"/>
                              <a:lumOff val="35000"/>
                            </a:schemeClr>
                          </a:solidFill>
                        </a:rPr>
                        <a:t>Every router which receives this packet repeats the procedure and eventually the packet </a:t>
                      </a:r>
                      <a:r>
                        <a:rPr lang="en-US" sz="1600" b="1" dirty="0" smtClean="0">
                          <a:solidFill>
                            <a:srgbClr val="3333FF"/>
                          </a:solidFill>
                        </a:rPr>
                        <a:t>reaches its</a:t>
                      </a:r>
                      <a:r>
                        <a:rPr lang="en-US" sz="1600" b="1" baseline="0" dirty="0" smtClean="0">
                          <a:solidFill>
                            <a:srgbClr val="3333FF"/>
                          </a:solidFill>
                        </a:rPr>
                        <a:t> destination.</a:t>
                      </a:r>
                      <a:endParaRPr lang="en-US" sz="1600" dirty="0" smtClean="0"/>
                    </a:p>
                  </a:txBody>
                  <a:tcPr/>
                </a:tc>
              </a:tr>
              <a:tr h="633670">
                <a:tc>
                  <a:txBody>
                    <a:bodyPr/>
                    <a:lstStyle/>
                    <a:p>
                      <a:pPr algn="l"/>
                      <a:r>
                        <a:rPr lang="en-US" dirty="0" smtClean="0"/>
                        <a:t>Handles communication between </a:t>
                      </a:r>
                      <a:r>
                        <a:rPr lang="en-US" b="1" dirty="0" smtClean="0">
                          <a:solidFill>
                            <a:srgbClr val="3333FF"/>
                          </a:solidFill>
                        </a:rPr>
                        <a:t>adjacent network nodes</a:t>
                      </a:r>
                      <a:endParaRPr lang="en-US" dirty="0" smtClean="0"/>
                    </a:p>
                  </a:txBody>
                  <a:tcPr/>
                </a:tc>
              </a:tr>
              <a:tr h="633670">
                <a:tc>
                  <a:txBody>
                    <a:bodyPr/>
                    <a:lstStyle/>
                    <a:p>
                      <a:r>
                        <a:rPr lang="en-US" dirty="0" smtClean="0"/>
                        <a:t>Defines the means of transmitting </a:t>
                      </a:r>
                      <a:r>
                        <a:rPr lang="en-US" b="1" dirty="0" smtClean="0">
                          <a:solidFill>
                            <a:srgbClr val="3333FF"/>
                          </a:solidFill>
                        </a:rPr>
                        <a:t>raw</a:t>
                      </a:r>
                      <a:r>
                        <a:rPr lang="en-US" b="1" baseline="0" dirty="0" smtClean="0">
                          <a:solidFill>
                            <a:srgbClr val="3333FF"/>
                          </a:solidFill>
                        </a:rPr>
                        <a:t> bits</a:t>
                      </a:r>
                      <a:r>
                        <a:rPr lang="en-US" dirty="0" smtClean="0"/>
                        <a:t> over a physical link.</a:t>
                      </a:r>
                    </a:p>
                  </a:txBody>
                  <a:tcPr/>
                </a:tc>
              </a:tr>
            </a:tbl>
          </a:graphicData>
        </a:graphic>
      </p:graphicFrame>
      <p:sp>
        <p:nvSpPr>
          <p:cNvPr id="2" name="Rectangle 1"/>
          <p:cNvSpPr/>
          <p:nvPr/>
        </p:nvSpPr>
        <p:spPr>
          <a:xfrm>
            <a:off x="360144" y="5733256"/>
            <a:ext cx="2736304" cy="100811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Common Mistake:</a:t>
            </a:r>
          </a:p>
          <a:p>
            <a:pPr algn="ctr"/>
            <a:r>
              <a:rPr lang="el-GR" dirty="0" smtClean="0"/>
              <a:t>Δεν καθορίζει το μονοπάτι αλλά τον επόμενο κόμβο</a:t>
            </a:r>
            <a:endParaRPr lang="el-GR" dirty="0"/>
          </a:p>
        </p:txBody>
      </p:sp>
      <p:sp>
        <p:nvSpPr>
          <p:cNvPr id="6" name="Rectangle 5"/>
          <p:cNvSpPr/>
          <p:nvPr/>
        </p:nvSpPr>
        <p:spPr>
          <a:xfrm>
            <a:off x="3635896" y="0"/>
            <a:ext cx="5508104" cy="23488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Common Mistake:</a:t>
            </a:r>
          </a:p>
          <a:p>
            <a:r>
              <a:rPr lang="el-GR" sz="1600" dirty="0" smtClean="0"/>
              <a:t>Το επίπεδο μεταφοράς είναι υπεύθυνο ώστε η ροή των πακέτων να ικανοποιεί κάποια χαρακτηριστικά που αναφέρονται στην ποιότητα υπηρεσίας που χρειάζεται να υποστηριχτεί μεταξύ πηγής και προορισμού.</a:t>
            </a:r>
          </a:p>
          <a:p>
            <a:endParaRPr lang="el-GR" sz="1600" dirty="0" smtClean="0"/>
          </a:p>
          <a:p>
            <a:r>
              <a:rPr lang="el-GR" sz="1400" dirty="0" smtClean="0"/>
              <a:t>Το </a:t>
            </a:r>
            <a:r>
              <a:rPr lang="en-US" sz="1400" dirty="0" smtClean="0"/>
              <a:t>TCP</a:t>
            </a:r>
            <a:r>
              <a:rPr lang="el-GR" sz="1400" dirty="0" smtClean="0"/>
              <a:t> εξασφαλίζει ότι το επίπεδο εφαρμογής δεν θα δει</a:t>
            </a:r>
            <a:r>
              <a:rPr lang="en-US" sz="1400" dirty="0" smtClean="0"/>
              <a:t> </a:t>
            </a:r>
            <a:r>
              <a:rPr lang="el-GR" sz="1400" dirty="0" smtClean="0"/>
              <a:t>πακέτα σε λάθος σειρά και ότι δεν θα χαθούν πακέτα. Το </a:t>
            </a:r>
            <a:r>
              <a:rPr lang="en-US" sz="1400" dirty="0" smtClean="0"/>
              <a:t>UDP</a:t>
            </a:r>
            <a:r>
              <a:rPr lang="el-GR" sz="1400" dirty="0" smtClean="0"/>
              <a:t> προσπαθεί να κάνει ότι καλύτερο μπορεί, χωρίς να εξασφαλίζει εγγυήσεις για την ποιότητα υπηρεσίας.</a:t>
            </a:r>
            <a:endParaRPr lang="el-GR" sz="1400" dirty="0"/>
          </a:p>
        </p:txBody>
      </p:sp>
      <p:cxnSp>
        <p:nvCxnSpPr>
          <p:cNvPr id="4" name="Straight Arrow Connector 3"/>
          <p:cNvCxnSpPr>
            <a:stCxn id="6" idx="2"/>
          </p:cNvCxnSpPr>
          <p:nvPr/>
        </p:nvCxnSpPr>
        <p:spPr>
          <a:xfrm>
            <a:off x="6389948" y="2348880"/>
            <a:ext cx="0" cy="21602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7" name="Straight Arrow Connector 6"/>
          <p:cNvCxnSpPr>
            <a:stCxn id="2" idx="0"/>
          </p:cNvCxnSpPr>
          <p:nvPr/>
        </p:nvCxnSpPr>
        <p:spPr>
          <a:xfrm flipV="1">
            <a:off x="1728296" y="4221088"/>
            <a:ext cx="611456" cy="151216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xmlns="" val="3649421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Exercise 1</a:t>
            </a:r>
            <a:endParaRPr lang="el-GR" dirty="0"/>
          </a:p>
        </p:txBody>
      </p:sp>
      <p:sp>
        <p:nvSpPr>
          <p:cNvPr id="3" name="Text Placeholder 2"/>
          <p:cNvSpPr>
            <a:spLocks noGrp="1"/>
          </p:cNvSpPr>
          <p:nvPr>
            <p:ph type="body" idx="1"/>
          </p:nvPr>
        </p:nvSpPr>
        <p:spPr/>
        <p:txBody>
          <a:bodyPr rtlCol="0">
            <a:normAutofit/>
          </a:bodyPr>
          <a:lstStyle/>
          <a:p>
            <a:pPr eaLnBrk="1" fontAlgn="auto" hangingPunct="1">
              <a:spcAft>
                <a:spcPts val="0"/>
              </a:spcAft>
              <a:buFont typeface="Arial" pitchFamily="34" charset="0"/>
              <a:buNone/>
              <a:defRPr/>
            </a:pPr>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Exercise 7</a:t>
            </a:r>
            <a:endParaRPr lang="el-GR" dirty="0"/>
          </a:p>
        </p:txBody>
      </p:sp>
      <p:sp>
        <p:nvSpPr>
          <p:cNvPr id="3" name="Text Placeholder 2"/>
          <p:cNvSpPr>
            <a:spLocks noGrp="1"/>
          </p:cNvSpPr>
          <p:nvPr>
            <p:ph type="body" idx="1"/>
          </p:nvPr>
        </p:nvSpPr>
        <p:spPr/>
        <p:txBody>
          <a:bodyPr rtlCol="0">
            <a:normAutofit/>
          </a:bodyPr>
          <a:lstStyle/>
          <a:p>
            <a:pPr eaLnBrk="1" fontAlgn="auto" hangingPunct="1">
              <a:spcAft>
                <a:spcPts val="0"/>
              </a:spcAft>
              <a:buFont typeface="Arial" pitchFamily="34" charset="0"/>
              <a:buNone/>
              <a:defRPr/>
            </a:pPr>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Title 1"/>
          <p:cNvSpPr>
            <a:spLocks noGrp="1"/>
          </p:cNvSpPr>
          <p:nvPr>
            <p:ph type="title"/>
          </p:nvPr>
        </p:nvSpPr>
        <p:spPr/>
        <p:txBody>
          <a:bodyPr/>
          <a:lstStyle/>
          <a:p>
            <a:pPr eaLnBrk="1" hangingPunct="1"/>
            <a:r>
              <a:rPr lang="en-US" dirty="0" smtClean="0"/>
              <a:t>Exercise 7</a:t>
            </a:r>
            <a:endParaRPr lang="el-GR" dirty="0" smtClean="0"/>
          </a:p>
        </p:txBody>
      </p:sp>
      <p:sp>
        <p:nvSpPr>
          <p:cNvPr id="3" name="Content Placeholder 2"/>
          <p:cNvSpPr>
            <a:spLocks noGrp="1"/>
          </p:cNvSpPr>
          <p:nvPr>
            <p:ph idx="1"/>
          </p:nvPr>
        </p:nvSpPr>
        <p:spPr>
          <a:xfrm>
            <a:off x="2778125" y="1600200"/>
            <a:ext cx="5908675" cy="4525963"/>
          </a:xfrm>
        </p:spPr>
        <p:txBody>
          <a:bodyPr rtlCol="0">
            <a:normAutofit fontScale="70000" lnSpcReduction="20000"/>
          </a:bodyPr>
          <a:lstStyle/>
          <a:p>
            <a:pPr eaLnBrk="1" fontAlgn="auto" hangingPunct="1">
              <a:spcAft>
                <a:spcPts val="0"/>
              </a:spcAft>
              <a:buFont typeface="Arial" pitchFamily="34" charset="0"/>
              <a:buChar char="•"/>
              <a:defRPr/>
            </a:pPr>
            <a:r>
              <a:rPr lang="en-US" dirty="0" smtClean="0"/>
              <a:t>Why layered architecture?</a:t>
            </a:r>
          </a:p>
          <a:p>
            <a:pPr lvl="1" eaLnBrk="1" fontAlgn="auto" hangingPunct="1">
              <a:spcAft>
                <a:spcPts val="0"/>
              </a:spcAft>
              <a:buFont typeface="Arial" pitchFamily="34" charset="0"/>
              <a:buChar char="–"/>
              <a:defRPr/>
            </a:pPr>
            <a:r>
              <a:rPr lang="en-US" dirty="0" smtClean="0"/>
              <a:t>Larger network</a:t>
            </a:r>
          </a:p>
          <a:p>
            <a:pPr lvl="1" eaLnBrk="1" fontAlgn="auto" hangingPunct="1">
              <a:spcAft>
                <a:spcPts val="0"/>
              </a:spcAft>
              <a:buFont typeface="Arial" pitchFamily="34" charset="0"/>
              <a:buChar char="–"/>
              <a:defRPr/>
            </a:pPr>
            <a:r>
              <a:rPr lang="en-US" dirty="0" smtClean="0"/>
              <a:t>Global addressing</a:t>
            </a:r>
          </a:p>
          <a:p>
            <a:pPr lvl="1" eaLnBrk="1" fontAlgn="auto" hangingPunct="1">
              <a:spcAft>
                <a:spcPts val="0"/>
              </a:spcAft>
              <a:buFont typeface="Arial" pitchFamily="34" charset="0"/>
              <a:buChar char="–"/>
              <a:defRPr/>
            </a:pPr>
            <a:r>
              <a:rPr lang="en-US" dirty="0" smtClean="0"/>
              <a:t>Isolate protocols from network details/changes</a:t>
            </a:r>
          </a:p>
          <a:p>
            <a:pPr lvl="1" eaLnBrk="1" fontAlgn="auto" hangingPunct="1">
              <a:spcAft>
                <a:spcPts val="0"/>
              </a:spcAft>
              <a:buFont typeface="Arial" pitchFamily="34" charset="0"/>
              <a:buChar char="–"/>
              <a:defRPr/>
            </a:pPr>
            <a:r>
              <a:rPr lang="en-US" dirty="0" smtClean="0"/>
              <a:t>Group communication </a:t>
            </a:r>
            <a:r>
              <a:rPr lang="en-US" dirty="0"/>
              <a:t>functions </a:t>
            </a:r>
            <a:r>
              <a:rPr lang="en-US" dirty="0" smtClean="0"/>
              <a:t>into </a:t>
            </a:r>
            <a:r>
              <a:rPr lang="en-US" dirty="0"/>
              <a:t>logical layers</a:t>
            </a:r>
            <a:endParaRPr lang="en-US" dirty="0" smtClean="0"/>
          </a:p>
          <a:p>
            <a:pPr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dirty="0" smtClean="0"/>
              <a:t>What problems would face a flat architecture?</a:t>
            </a:r>
          </a:p>
          <a:p>
            <a:pPr lvl="1" eaLnBrk="1" fontAlgn="auto" hangingPunct="1">
              <a:spcAft>
                <a:spcPts val="0"/>
              </a:spcAft>
              <a:buFont typeface="Arial" pitchFamily="34" charset="0"/>
              <a:buChar char="–"/>
              <a:defRPr/>
            </a:pPr>
            <a:r>
              <a:rPr lang="en-US" dirty="0" smtClean="0"/>
              <a:t>Poor Scalability</a:t>
            </a:r>
          </a:p>
          <a:p>
            <a:pPr lvl="1" eaLnBrk="1" fontAlgn="auto" hangingPunct="1">
              <a:spcAft>
                <a:spcPts val="0"/>
              </a:spcAft>
              <a:buFont typeface="Arial" pitchFamily="34" charset="0"/>
              <a:buChar char="–"/>
              <a:defRPr/>
            </a:pPr>
            <a:r>
              <a:rPr lang="en-US" dirty="0" smtClean="0"/>
              <a:t>Difficult adoption of new technologies</a:t>
            </a:r>
          </a:p>
          <a:p>
            <a:pPr lvl="1" eaLnBrk="1" fontAlgn="auto" hangingPunct="1">
              <a:spcAft>
                <a:spcPts val="0"/>
              </a:spcAft>
              <a:buFont typeface="Arial" pitchFamily="34" charset="0"/>
              <a:buChar char="–"/>
              <a:defRPr/>
            </a:pPr>
            <a:r>
              <a:rPr lang="en-US" dirty="0" smtClean="0"/>
              <a:t>Inability to change the implementation of specific functionality</a:t>
            </a:r>
          </a:p>
          <a:p>
            <a:pPr lvl="1" eaLnBrk="1" fontAlgn="auto" hangingPunct="1">
              <a:spcAft>
                <a:spcPts val="0"/>
              </a:spcAft>
              <a:buFont typeface="Arial" pitchFamily="34" charset="0"/>
              <a:buChar char="–"/>
              <a:defRPr/>
            </a:pPr>
            <a:r>
              <a:rPr lang="en-US" dirty="0" smtClean="0"/>
              <a:t>No reuse of common functionalities among network applications</a:t>
            </a:r>
            <a:endParaRPr lang="el-GR" dirty="0"/>
          </a:p>
        </p:txBody>
      </p:sp>
      <p:pic>
        <p:nvPicPr>
          <p:cNvPr id="100355" name="Picture 2"/>
          <p:cNvPicPr>
            <a:picLocks noChangeAspect="1" noChangeArrowheads="1"/>
          </p:cNvPicPr>
          <p:nvPr/>
        </p:nvPicPr>
        <p:blipFill>
          <a:blip r:embed="rId2" cstate="print"/>
          <a:srcRect/>
          <a:stretch>
            <a:fillRect/>
          </a:stretch>
        </p:blipFill>
        <p:spPr bwMode="auto">
          <a:xfrm>
            <a:off x="0" y="1557338"/>
            <a:ext cx="2778125" cy="338455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Exercise </a:t>
            </a:r>
            <a:r>
              <a:rPr lang="en-US" dirty="0"/>
              <a:t>8</a:t>
            </a:r>
            <a:endParaRPr lang="el-GR" dirty="0"/>
          </a:p>
        </p:txBody>
      </p:sp>
      <p:sp>
        <p:nvSpPr>
          <p:cNvPr id="3" name="Text Placeholder 2"/>
          <p:cNvSpPr>
            <a:spLocks noGrp="1"/>
          </p:cNvSpPr>
          <p:nvPr>
            <p:ph type="body" idx="1"/>
          </p:nvPr>
        </p:nvSpPr>
        <p:spPr/>
        <p:txBody>
          <a:bodyPr rtlCol="0">
            <a:normAutofit/>
          </a:bodyPr>
          <a:lstStyle/>
          <a:p>
            <a:pPr eaLnBrk="1" fontAlgn="auto" hangingPunct="1">
              <a:spcAft>
                <a:spcPts val="0"/>
              </a:spcAft>
              <a:buFont typeface="Arial" pitchFamily="34" charset="0"/>
              <a:buNone/>
              <a:defRPr/>
            </a:pPr>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8</a:t>
            </a:r>
            <a:endParaRPr lang="el-GR" dirty="0"/>
          </a:p>
        </p:txBody>
      </p:sp>
      <p:sp>
        <p:nvSpPr>
          <p:cNvPr id="3" name="Content Placeholder 2"/>
          <p:cNvSpPr>
            <a:spLocks noGrp="1"/>
          </p:cNvSpPr>
          <p:nvPr>
            <p:ph idx="1"/>
          </p:nvPr>
        </p:nvSpPr>
        <p:spPr>
          <a:xfrm>
            <a:off x="457200" y="1600200"/>
            <a:ext cx="8229600" cy="4853136"/>
          </a:xfrm>
        </p:spPr>
        <p:txBody>
          <a:bodyPr>
            <a:normAutofit fontScale="70000" lnSpcReduction="20000"/>
          </a:bodyPr>
          <a:lstStyle/>
          <a:p>
            <a:r>
              <a:rPr lang="en-US" dirty="0" smtClean="0"/>
              <a:t>ARP: Address Resolution Protocol</a:t>
            </a:r>
          </a:p>
          <a:p>
            <a:pPr lvl="1"/>
            <a:r>
              <a:rPr lang="en-US" dirty="0"/>
              <a:t>Each IP node (Host, Router) on LAN has  ARP </a:t>
            </a:r>
            <a:r>
              <a:rPr lang="en-US" dirty="0" smtClean="0"/>
              <a:t>table</a:t>
            </a:r>
          </a:p>
          <a:p>
            <a:pPr lvl="1"/>
            <a:r>
              <a:rPr lang="en-US" dirty="0"/>
              <a:t>ARP Table: </a:t>
            </a:r>
            <a:r>
              <a:rPr lang="en-US" dirty="0" smtClean="0"/>
              <a:t>IP-MAC </a:t>
            </a:r>
            <a:r>
              <a:rPr lang="en-US" dirty="0"/>
              <a:t>address mappings for some LAN nodes</a:t>
            </a:r>
            <a:br>
              <a:rPr lang="en-US" dirty="0"/>
            </a:br>
            <a:r>
              <a:rPr lang="en-US" dirty="0">
                <a:solidFill>
                  <a:srgbClr val="FF0000"/>
                </a:solidFill>
              </a:rPr>
              <a:t>&lt; IP address; MAC address; TTL</a:t>
            </a:r>
            <a:r>
              <a:rPr lang="en-US" dirty="0" smtClean="0">
                <a:solidFill>
                  <a:srgbClr val="FF0000"/>
                </a:solidFill>
              </a:rPr>
              <a:t>&gt;</a:t>
            </a:r>
            <a:endParaRPr lang="en-US" dirty="0" smtClean="0"/>
          </a:p>
          <a:p>
            <a:r>
              <a:rPr lang="en-US" dirty="0" smtClean="0"/>
              <a:t>A </a:t>
            </a:r>
            <a:r>
              <a:rPr lang="en-US" dirty="0"/>
              <a:t>wants to send datagram to B, and B’s MAC address not in A’s ARP table</a:t>
            </a:r>
            <a:r>
              <a:rPr lang="en-US" dirty="0" smtClean="0"/>
              <a:t>.</a:t>
            </a:r>
          </a:p>
          <a:p>
            <a:pPr lvl="1"/>
            <a:r>
              <a:rPr lang="en-US" dirty="0"/>
              <a:t>A broadcasts ARP query packet, containing B's IP </a:t>
            </a:r>
            <a:r>
              <a:rPr lang="en-US" dirty="0" smtClean="0"/>
              <a:t>address</a:t>
            </a:r>
          </a:p>
          <a:p>
            <a:pPr lvl="1"/>
            <a:r>
              <a:rPr lang="en-US" dirty="0"/>
              <a:t>B receives ARP packet, replies to A with its (B's) MAC </a:t>
            </a:r>
            <a:r>
              <a:rPr lang="en-US" dirty="0" smtClean="0"/>
              <a:t>address</a:t>
            </a:r>
          </a:p>
          <a:p>
            <a:pPr lvl="1"/>
            <a:r>
              <a:rPr lang="en-US" dirty="0"/>
              <a:t>A caches (saves) IP-to-MAC address pair in its ARP table until information becomes old (times out</a:t>
            </a:r>
            <a:r>
              <a:rPr lang="en-US" dirty="0" smtClean="0"/>
              <a:t>)</a:t>
            </a:r>
          </a:p>
          <a:p>
            <a:r>
              <a:rPr lang="en-US" dirty="0" smtClean="0"/>
              <a:t>ARP is “self-learning”</a:t>
            </a:r>
          </a:p>
          <a:p>
            <a:pPr lvl="1"/>
            <a:r>
              <a:rPr lang="en-US" dirty="0" smtClean="0"/>
              <a:t>nodes automatically discover adjacent nodes’ MAC addresses using broadcast messages</a:t>
            </a:r>
          </a:p>
          <a:p>
            <a:r>
              <a:rPr lang="en-US" dirty="0"/>
              <a:t>ARP is “plug-and-play</a:t>
            </a:r>
            <a:r>
              <a:rPr lang="en-US" dirty="0" smtClean="0"/>
              <a:t>”</a:t>
            </a:r>
          </a:p>
          <a:p>
            <a:pPr lvl="1"/>
            <a:r>
              <a:rPr lang="en-US" dirty="0"/>
              <a:t>nodes create their ARP tables without intervention from net administrator</a:t>
            </a:r>
            <a:endParaRPr lang="en-US" dirty="0" smtClean="0"/>
          </a:p>
          <a:p>
            <a:pPr lvl="1"/>
            <a:endParaRPr lang="en-US" dirty="0"/>
          </a:p>
          <a:p>
            <a:pPr lvl="1"/>
            <a:endParaRPr lang="en-US" dirty="0"/>
          </a:p>
        </p:txBody>
      </p:sp>
    </p:spTree>
    <p:extLst>
      <p:ext uri="{BB962C8B-B14F-4D97-AF65-F5344CB8AC3E}">
        <p14:creationId xmlns:p14="http://schemas.microsoft.com/office/powerpoint/2010/main" xmlns="" val="23610094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42" name="Footer Placeholder 4"/>
          <p:cNvSpPr>
            <a:spLocks noGrp="1"/>
          </p:cNvSpPr>
          <p:nvPr>
            <p:ph type="ftr" sz="quarter" idx="11"/>
          </p:nvPr>
        </p:nvSpPr>
        <p:spPr>
          <a:noFill/>
        </p:spPr>
        <p:txBody>
          <a:bodyPr/>
          <a:lstStyle/>
          <a:p>
            <a:pPr fontAlgn="base">
              <a:spcBef>
                <a:spcPct val="0"/>
              </a:spcBef>
              <a:spcAft>
                <a:spcPct val="0"/>
              </a:spcAft>
            </a:pPr>
            <a:r>
              <a:rPr lang="en-US" smtClean="0"/>
              <a:t>5: DataLink Layer</a:t>
            </a:r>
          </a:p>
        </p:txBody>
      </p:sp>
      <p:sp>
        <p:nvSpPr>
          <p:cNvPr id="1043" name="Slide Number Placeholder 5"/>
          <p:cNvSpPr>
            <a:spLocks noGrp="1"/>
          </p:cNvSpPr>
          <p:nvPr>
            <p:ph type="sldNum" sz="quarter" idx="12"/>
          </p:nvPr>
        </p:nvSpPr>
        <p:spPr>
          <a:noFill/>
        </p:spPr>
        <p:txBody>
          <a:bodyPr/>
          <a:lstStyle/>
          <a:p>
            <a:pPr fontAlgn="base">
              <a:spcBef>
                <a:spcPct val="0"/>
              </a:spcBef>
              <a:spcAft>
                <a:spcPct val="0"/>
              </a:spcAft>
            </a:pPr>
            <a:r>
              <a:rPr lang="en-US" smtClean="0"/>
              <a:t>5-</a:t>
            </a:r>
            <a:fld id="{A5675EA0-CE35-4056-95D2-535FD93CD087}" type="slidenum">
              <a:rPr lang="en-US" smtClean="0"/>
              <a:pPr fontAlgn="base">
                <a:spcBef>
                  <a:spcPct val="0"/>
                </a:spcBef>
                <a:spcAft>
                  <a:spcPct val="0"/>
                </a:spcAft>
              </a:pPr>
              <a:t>24</a:t>
            </a:fld>
            <a:endParaRPr lang="en-US" smtClean="0"/>
          </a:p>
        </p:txBody>
      </p:sp>
      <p:sp>
        <p:nvSpPr>
          <p:cNvPr id="1044" name="Rectangle 3"/>
          <p:cNvSpPr>
            <a:spLocks noGrp="1" noChangeArrowheads="1"/>
          </p:cNvSpPr>
          <p:nvPr>
            <p:ph type="title"/>
          </p:nvPr>
        </p:nvSpPr>
        <p:spPr>
          <a:xfrm>
            <a:off x="501650" y="241300"/>
            <a:ext cx="8191500" cy="901700"/>
          </a:xfrm>
        </p:spPr>
        <p:txBody>
          <a:bodyPr/>
          <a:lstStyle/>
          <a:p>
            <a:r>
              <a:rPr lang="en-US" sz="3600" smtClean="0"/>
              <a:t>ARP: Address Resolution Protocol [RFC 826]</a:t>
            </a:r>
            <a:endParaRPr lang="en-US" smtClean="0"/>
          </a:p>
        </p:txBody>
      </p:sp>
      <p:sp>
        <p:nvSpPr>
          <p:cNvPr id="1045" name="Rectangle 4"/>
          <p:cNvSpPr>
            <a:spLocks noGrp="1" noChangeArrowheads="1"/>
          </p:cNvSpPr>
          <p:nvPr>
            <p:ph type="body" idx="1"/>
          </p:nvPr>
        </p:nvSpPr>
        <p:spPr>
          <a:xfrm>
            <a:off x="4908550" y="1474788"/>
            <a:ext cx="3990975" cy="4648200"/>
          </a:xfrm>
        </p:spPr>
        <p:txBody>
          <a:bodyPr/>
          <a:lstStyle/>
          <a:p>
            <a:r>
              <a:rPr lang="en-US" sz="2400" dirty="0" smtClean="0"/>
              <a:t>Each IP node (Host, Router) on LAN has  </a:t>
            </a:r>
            <a:r>
              <a:rPr lang="en-US" sz="2400" dirty="0" smtClean="0">
                <a:solidFill>
                  <a:srgbClr val="FF0000"/>
                </a:solidFill>
              </a:rPr>
              <a:t>ARP </a:t>
            </a:r>
            <a:r>
              <a:rPr lang="en-US" sz="2400" dirty="0" smtClean="0"/>
              <a:t>table</a:t>
            </a:r>
          </a:p>
          <a:p>
            <a:r>
              <a:rPr lang="en-US" sz="2400" dirty="0" smtClean="0"/>
              <a:t>ARP Table: IP/MAC address mappings for some LAN nodes</a:t>
            </a:r>
          </a:p>
          <a:p>
            <a:pPr>
              <a:buFont typeface="ZapfDingbats"/>
              <a:buNone/>
            </a:pPr>
            <a:r>
              <a:rPr lang="en-US" sz="1800" dirty="0" smtClean="0"/>
              <a:t>    </a:t>
            </a:r>
            <a:r>
              <a:rPr lang="en-US" sz="1800" dirty="0" smtClean="0">
                <a:solidFill>
                  <a:srgbClr val="FF0000"/>
                </a:solidFill>
              </a:rPr>
              <a:t>&lt; IP address; MAC address; TTL&gt;</a:t>
            </a:r>
          </a:p>
          <a:p>
            <a:pPr lvl="1"/>
            <a:r>
              <a:rPr lang="en-US" sz="1600" dirty="0" smtClean="0"/>
              <a:t> </a:t>
            </a:r>
            <a:r>
              <a:rPr lang="en-US" sz="2000" dirty="0" smtClean="0"/>
              <a:t>TTL (Time To Live): time after which address mapping will be forgotten (typically 20 min)</a:t>
            </a:r>
            <a:endParaRPr lang="en-US" dirty="0" smtClean="0"/>
          </a:p>
        </p:txBody>
      </p:sp>
      <p:grpSp>
        <p:nvGrpSpPr>
          <p:cNvPr id="1046" name="Group 5"/>
          <p:cNvGrpSpPr>
            <a:grpSpLocks/>
          </p:cNvGrpSpPr>
          <p:nvPr/>
        </p:nvGrpSpPr>
        <p:grpSpPr bwMode="auto">
          <a:xfrm>
            <a:off x="230188" y="1487488"/>
            <a:ext cx="4343400" cy="1277937"/>
            <a:chOff x="297" y="3336"/>
            <a:chExt cx="2788" cy="805"/>
          </a:xfrm>
        </p:grpSpPr>
        <p:sp>
          <p:nvSpPr>
            <p:cNvPr id="1073" name="Text Box 6"/>
            <p:cNvSpPr txBox="1">
              <a:spLocks noChangeArrowheads="1"/>
            </p:cNvSpPr>
            <p:nvPr/>
          </p:nvSpPr>
          <p:spPr bwMode="auto">
            <a:xfrm>
              <a:off x="390" y="3350"/>
              <a:ext cx="2285" cy="748"/>
            </a:xfrm>
            <a:prstGeom prst="rect">
              <a:avLst/>
            </a:prstGeom>
            <a:noFill/>
            <a:ln w="9525">
              <a:noFill/>
              <a:miter lim="800000"/>
              <a:headEnd/>
              <a:tailEnd/>
            </a:ln>
          </p:spPr>
          <p:txBody>
            <a:bodyPr wrap="none">
              <a:spAutoFit/>
            </a:bodyPr>
            <a:lstStyle/>
            <a:p>
              <a:pPr eaLnBrk="0" hangingPunct="0"/>
              <a:r>
                <a:rPr lang="en-US" sz="2400">
                  <a:solidFill>
                    <a:srgbClr val="FF0000"/>
                  </a:solidFill>
                  <a:latin typeface="Comic Sans MS" pitchFamily="66" charset="0"/>
                </a:rPr>
                <a:t>How to determine</a:t>
              </a:r>
            </a:p>
            <a:p>
              <a:pPr eaLnBrk="0" hangingPunct="0"/>
              <a:r>
                <a:rPr lang="en-US" sz="2400">
                  <a:solidFill>
                    <a:srgbClr val="FF0000"/>
                  </a:solidFill>
                  <a:latin typeface="Comic Sans MS" pitchFamily="66" charset="0"/>
                </a:rPr>
                <a:t>MAC address of B</a:t>
              </a:r>
            </a:p>
            <a:p>
              <a:pPr eaLnBrk="0" hangingPunct="0"/>
              <a:r>
                <a:rPr lang="en-US" sz="2400">
                  <a:solidFill>
                    <a:srgbClr val="FF0000"/>
                  </a:solidFill>
                  <a:latin typeface="Comic Sans MS" pitchFamily="66" charset="0"/>
                </a:rPr>
                <a:t>knowing B’s IP address?</a:t>
              </a:r>
              <a:endParaRPr lang="en-US" sz="2400">
                <a:solidFill>
                  <a:srgbClr val="FF0000"/>
                </a:solidFill>
                <a:latin typeface="Times New Roman" pitchFamily="18" charset="0"/>
              </a:endParaRPr>
            </a:p>
          </p:txBody>
        </p:sp>
        <p:sp>
          <p:nvSpPr>
            <p:cNvPr id="1074" name="Rectangle 7"/>
            <p:cNvSpPr>
              <a:spLocks noChangeArrowheads="1"/>
            </p:cNvSpPr>
            <p:nvPr/>
          </p:nvSpPr>
          <p:spPr bwMode="auto">
            <a:xfrm>
              <a:off x="297" y="3336"/>
              <a:ext cx="2788" cy="805"/>
            </a:xfrm>
            <a:prstGeom prst="rect">
              <a:avLst/>
            </a:prstGeom>
            <a:noFill/>
            <a:ln w="28575">
              <a:solidFill>
                <a:srgbClr val="FF0000"/>
              </a:solidFill>
              <a:miter lim="800000"/>
              <a:headEnd/>
              <a:tailEnd/>
            </a:ln>
          </p:spPr>
          <p:txBody>
            <a:bodyPr wrap="none" anchor="ctr"/>
            <a:lstStyle/>
            <a:p>
              <a:pPr eaLnBrk="0" hangingPunct="0"/>
              <a:endParaRPr lang="en-US">
                <a:solidFill>
                  <a:srgbClr val="000000"/>
                </a:solidFill>
                <a:latin typeface="Comic Sans MS" pitchFamily="66" charset="0"/>
              </a:endParaRPr>
            </a:p>
          </p:txBody>
        </p:sp>
      </p:grpSp>
      <p:graphicFrame>
        <p:nvGraphicFramePr>
          <p:cNvPr id="1038" name="Object 14"/>
          <p:cNvGraphicFramePr>
            <a:graphicFrameLocks noChangeAspect="1"/>
          </p:cNvGraphicFramePr>
          <p:nvPr/>
        </p:nvGraphicFramePr>
        <p:xfrm>
          <a:off x="2354263" y="3044825"/>
          <a:ext cx="415925" cy="387350"/>
        </p:xfrm>
        <a:graphic>
          <a:graphicData uri="http://schemas.openxmlformats.org/presentationml/2006/ole">
            <p:oleObj spid="_x0000_s1270" name="Clip" r:id="rId3" imgW="1307263" imgH="1084139" progId="">
              <p:embed/>
            </p:oleObj>
          </a:graphicData>
        </a:graphic>
      </p:graphicFrame>
      <p:sp>
        <p:nvSpPr>
          <p:cNvPr id="1047" name="Freeform 10"/>
          <p:cNvSpPr>
            <a:spLocks/>
          </p:cNvSpPr>
          <p:nvPr/>
        </p:nvSpPr>
        <p:spPr bwMode="auto">
          <a:xfrm>
            <a:off x="1800225" y="3944938"/>
            <a:ext cx="1393825" cy="1525587"/>
          </a:xfrm>
          <a:custGeom>
            <a:avLst/>
            <a:gdLst>
              <a:gd name="T0" fmla="*/ 278156512 w 1292"/>
              <a:gd name="T1" fmla="*/ 10343602 h 1255"/>
              <a:gd name="T2" fmla="*/ 40733782 w 1292"/>
              <a:gd name="T3" fmla="*/ 231998614 h 1255"/>
              <a:gd name="T4" fmla="*/ 33751705 w 1292"/>
              <a:gd name="T5" fmla="*/ 772838065 h 1255"/>
              <a:gd name="T6" fmla="*/ 61683223 w 1292"/>
              <a:gd name="T7" fmla="*/ 1225013367 h 1255"/>
              <a:gd name="T8" fmla="*/ 285139727 w 1292"/>
              <a:gd name="T9" fmla="*/ 1287077686 h 1255"/>
              <a:gd name="T10" fmla="*/ 753000996 w 1292"/>
              <a:gd name="T11" fmla="*/ 1668324768 h 1255"/>
              <a:gd name="T12" fmla="*/ 1158016235 w 1292"/>
              <a:gd name="T13" fmla="*/ 1827915694 h 1255"/>
              <a:gd name="T14" fmla="*/ 1395438915 w 1292"/>
              <a:gd name="T15" fmla="*/ 1508732627 h 1255"/>
              <a:gd name="T16" fmla="*/ 1479234520 w 1292"/>
              <a:gd name="T17" fmla="*/ 657576669 h 1255"/>
              <a:gd name="T18" fmla="*/ 1402420983 w 1292"/>
              <a:gd name="T19" fmla="*/ 311794685 h 1255"/>
              <a:gd name="T20" fmla="*/ 871712336 w 1292"/>
              <a:gd name="T21" fmla="*/ 169935814 h 1255"/>
              <a:gd name="T22" fmla="*/ 278156512 w 1292"/>
              <a:gd name="T23" fmla="*/ 10343602 h 12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92"/>
              <a:gd name="T37" fmla="*/ 0 h 1255"/>
              <a:gd name="T38" fmla="*/ 1292 w 1292"/>
              <a:gd name="T39" fmla="*/ 1255 h 125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92" h="1255">
                <a:moveTo>
                  <a:pt x="239" y="7"/>
                </a:moveTo>
                <a:cubicBezTo>
                  <a:pt x="120" y="14"/>
                  <a:pt x="70" y="71"/>
                  <a:pt x="35" y="157"/>
                </a:cubicBezTo>
                <a:cubicBezTo>
                  <a:pt x="0" y="243"/>
                  <a:pt x="26" y="411"/>
                  <a:pt x="29" y="523"/>
                </a:cubicBezTo>
                <a:cubicBezTo>
                  <a:pt x="32" y="635"/>
                  <a:pt x="17" y="771"/>
                  <a:pt x="53" y="829"/>
                </a:cubicBezTo>
                <a:cubicBezTo>
                  <a:pt x="89" y="887"/>
                  <a:pt x="146" y="821"/>
                  <a:pt x="245" y="871"/>
                </a:cubicBezTo>
                <a:cubicBezTo>
                  <a:pt x="344" y="921"/>
                  <a:pt x="522" y="1068"/>
                  <a:pt x="647" y="1129"/>
                </a:cubicBezTo>
                <a:cubicBezTo>
                  <a:pt x="772" y="1190"/>
                  <a:pt x="903" y="1255"/>
                  <a:pt x="995" y="1237"/>
                </a:cubicBezTo>
                <a:cubicBezTo>
                  <a:pt x="1087" y="1219"/>
                  <a:pt x="1153" y="1153"/>
                  <a:pt x="1199" y="1021"/>
                </a:cubicBezTo>
                <a:cubicBezTo>
                  <a:pt x="1245" y="889"/>
                  <a:pt x="1270" y="580"/>
                  <a:pt x="1271" y="445"/>
                </a:cubicBezTo>
                <a:cubicBezTo>
                  <a:pt x="1272" y="310"/>
                  <a:pt x="1292" y="266"/>
                  <a:pt x="1205" y="211"/>
                </a:cubicBezTo>
                <a:cubicBezTo>
                  <a:pt x="1118" y="156"/>
                  <a:pt x="908" y="150"/>
                  <a:pt x="749" y="115"/>
                </a:cubicBezTo>
                <a:cubicBezTo>
                  <a:pt x="590" y="80"/>
                  <a:pt x="358" y="0"/>
                  <a:pt x="239" y="7"/>
                </a:cubicBezTo>
                <a:close/>
              </a:path>
            </a:pathLst>
          </a:custGeom>
          <a:solidFill>
            <a:srgbClr val="00FFFF"/>
          </a:solidFill>
          <a:ln w="9525">
            <a:noFill/>
            <a:round/>
            <a:headEnd/>
            <a:tailEnd/>
          </a:ln>
        </p:spPr>
        <p:txBody>
          <a:bodyPr wrap="none" anchor="ctr"/>
          <a:lstStyle/>
          <a:p>
            <a:endParaRPr lang="en-US"/>
          </a:p>
        </p:txBody>
      </p:sp>
      <p:graphicFrame>
        <p:nvGraphicFramePr>
          <p:cNvPr id="1039" name="Object 15"/>
          <p:cNvGraphicFramePr>
            <a:graphicFrameLocks noChangeAspect="1"/>
          </p:cNvGraphicFramePr>
          <p:nvPr/>
        </p:nvGraphicFramePr>
        <p:xfrm>
          <a:off x="3852863" y="4397375"/>
          <a:ext cx="415925" cy="387350"/>
        </p:xfrm>
        <a:graphic>
          <a:graphicData uri="http://schemas.openxmlformats.org/presentationml/2006/ole">
            <p:oleObj spid="_x0000_s1271" name="Clip" r:id="rId4" imgW="1307263" imgH="1084139" progId="">
              <p:embed/>
            </p:oleObj>
          </a:graphicData>
        </a:graphic>
      </p:graphicFrame>
      <p:graphicFrame>
        <p:nvGraphicFramePr>
          <p:cNvPr id="1040" name="Object 16"/>
          <p:cNvGraphicFramePr>
            <a:graphicFrameLocks noChangeAspect="1"/>
          </p:cNvGraphicFramePr>
          <p:nvPr/>
        </p:nvGraphicFramePr>
        <p:xfrm>
          <a:off x="2344738" y="5843588"/>
          <a:ext cx="415925" cy="387350"/>
        </p:xfrm>
        <a:graphic>
          <a:graphicData uri="http://schemas.openxmlformats.org/presentationml/2006/ole">
            <p:oleObj spid="_x0000_s1272" name="Clip" r:id="rId5" imgW="1307263" imgH="1084139" progId="">
              <p:embed/>
            </p:oleObj>
          </a:graphicData>
        </a:graphic>
      </p:graphicFrame>
      <p:graphicFrame>
        <p:nvGraphicFramePr>
          <p:cNvPr id="1041" name="Object 17"/>
          <p:cNvGraphicFramePr>
            <a:graphicFrameLocks noChangeAspect="1"/>
          </p:cNvGraphicFramePr>
          <p:nvPr/>
        </p:nvGraphicFramePr>
        <p:xfrm>
          <a:off x="668338" y="4279900"/>
          <a:ext cx="415925" cy="387350"/>
        </p:xfrm>
        <a:graphic>
          <a:graphicData uri="http://schemas.openxmlformats.org/presentationml/2006/ole">
            <p:oleObj spid="_x0000_s1273" name="Clip" r:id="rId6" imgW="1307263" imgH="1084139" progId="">
              <p:embed/>
            </p:oleObj>
          </a:graphicData>
        </a:graphic>
      </p:graphicFrame>
      <p:sp>
        <p:nvSpPr>
          <p:cNvPr id="1048" name="Rectangle 14"/>
          <p:cNvSpPr>
            <a:spLocks noChangeArrowheads="1"/>
          </p:cNvSpPr>
          <p:nvPr/>
        </p:nvSpPr>
        <p:spPr bwMode="auto">
          <a:xfrm>
            <a:off x="3717925" y="4508500"/>
            <a:ext cx="184150" cy="152400"/>
          </a:xfrm>
          <a:prstGeom prst="rect">
            <a:avLst/>
          </a:prstGeom>
          <a:solidFill>
            <a:schemeClr val="accent1"/>
          </a:solidFill>
          <a:ln w="9525">
            <a:solidFill>
              <a:schemeClr val="tx1"/>
            </a:solidFill>
            <a:miter lim="800000"/>
            <a:headEnd/>
            <a:tailEnd/>
          </a:ln>
        </p:spPr>
        <p:txBody>
          <a:bodyPr wrap="none" anchor="ctr"/>
          <a:lstStyle/>
          <a:p>
            <a:pPr eaLnBrk="0" hangingPunct="0"/>
            <a:endParaRPr lang="en-US">
              <a:solidFill>
                <a:srgbClr val="000000"/>
              </a:solidFill>
              <a:latin typeface="Comic Sans MS" pitchFamily="66" charset="0"/>
            </a:endParaRPr>
          </a:p>
        </p:txBody>
      </p:sp>
      <p:sp>
        <p:nvSpPr>
          <p:cNvPr id="1049" name="Rectangle 15"/>
          <p:cNvSpPr>
            <a:spLocks noChangeArrowheads="1"/>
          </p:cNvSpPr>
          <p:nvPr/>
        </p:nvSpPr>
        <p:spPr bwMode="auto">
          <a:xfrm>
            <a:off x="1041400" y="4371975"/>
            <a:ext cx="182563" cy="152400"/>
          </a:xfrm>
          <a:prstGeom prst="rect">
            <a:avLst/>
          </a:prstGeom>
          <a:solidFill>
            <a:schemeClr val="accent1"/>
          </a:solidFill>
          <a:ln w="9525">
            <a:solidFill>
              <a:schemeClr val="tx1"/>
            </a:solidFill>
            <a:miter lim="800000"/>
            <a:headEnd/>
            <a:tailEnd/>
          </a:ln>
        </p:spPr>
        <p:txBody>
          <a:bodyPr wrap="none" anchor="ctr"/>
          <a:lstStyle/>
          <a:p>
            <a:pPr eaLnBrk="0" hangingPunct="0"/>
            <a:endParaRPr lang="en-US">
              <a:solidFill>
                <a:srgbClr val="000000"/>
              </a:solidFill>
              <a:latin typeface="Comic Sans MS" pitchFamily="66" charset="0"/>
            </a:endParaRPr>
          </a:p>
        </p:txBody>
      </p:sp>
      <p:sp>
        <p:nvSpPr>
          <p:cNvPr id="1050" name="Rectangle 16"/>
          <p:cNvSpPr>
            <a:spLocks noChangeArrowheads="1"/>
          </p:cNvSpPr>
          <p:nvPr/>
        </p:nvSpPr>
        <p:spPr bwMode="auto">
          <a:xfrm>
            <a:off x="2540000" y="3413125"/>
            <a:ext cx="130175" cy="188913"/>
          </a:xfrm>
          <a:prstGeom prst="rect">
            <a:avLst/>
          </a:prstGeom>
          <a:solidFill>
            <a:schemeClr val="accent1"/>
          </a:solidFill>
          <a:ln w="9525">
            <a:solidFill>
              <a:schemeClr val="tx1"/>
            </a:solidFill>
            <a:miter lim="800000"/>
            <a:headEnd/>
            <a:tailEnd/>
          </a:ln>
        </p:spPr>
        <p:txBody>
          <a:bodyPr wrap="none" anchor="ctr"/>
          <a:lstStyle/>
          <a:p>
            <a:pPr eaLnBrk="0" hangingPunct="0"/>
            <a:endParaRPr lang="en-US">
              <a:solidFill>
                <a:srgbClr val="000000"/>
              </a:solidFill>
              <a:latin typeface="Comic Sans MS" pitchFamily="66" charset="0"/>
            </a:endParaRPr>
          </a:p>
        </p:txBody>
      </p:sp>
      <p:sp>
        <p:nvSpPr>
          <p:cNvPr id="1051" name="Rectangle 17"/>
          <p:cNvSpPr>
            <a:spLocks noChangeArrowheads="1"/>
          </p:cNvSpPr>
          <p:nvPr/>
        </p:nvSpPr>
        <p:spPr bwMode="auto">
          <a:xfrm>
            <a:off x="2493963" y="5654675"/>
            <a:ext cx="130175" cy="190500"/>
          </a:xfrm>
          <a:prstGeom prst="rect">
            <a:avLst/>
          </a:prstGeom>
          <a:solidFill>
            <a:schemeClr val="accent1"/>
          </a:solidFill>
          <a:ln w="9525">
            <a:solidFill>
              <a:schemeClr val="tx1"/>
            </a:solidFill>
            <a:miter lim="800000"/>
            <a:headEnd/>
            <a:tailEnd/>
          </a:ln>
        </p:spPr>
        <p:txBody>
          <a:bodyPr wrap="none" anchor="ctr"/>
          <a:lstStyle/>
          <a:p>
            <a:pPr eaLnBrk="0" hangingPunct="0"/>
            <a:endParaRPr lang="en-US">
              <a:solidFill>
                <a:srgbClr val="000000"/>
              </a:solidFill>
              <a:latin typeface="Comic Sans MS" pitchFamily="66" charset="0"/>
            </a:endParaRPr>
          </a:p>
        </p:txBody>
      </p:sp>
      <p:sp>
        <p:nvSpPr>
          <p:cNvPr id="1052" name="Line 18"/>
          <p:cNvSpPr>
            <a:spLocks noChangeShapeType="1"/>
          </p:cNvSpPr>
          <p:nvPr/>
        </p:nvSpPr>
        <p:spPr bwMode="auto">
          <a:xfrm>
            <a:off x="1219200" y="4449763"/>
            <a:ext cx="614363" cy="0"/>
          </a:xfrm>
          <a:prstGeom prst="line">
            <a:avLst/>
          </a:prstGeom>
          <a:noFill/>
          <a:ln w="9525">
            <a:solidFill>
              <a:schemeClr val="tx1"/>
            </a:solidFill>
            <a:round/>
            <a:headEnd/>
            <a:tailEnd/>
          </a:ln>
        </p:spPr>
        <p:txBody>
          <a:bodyPr wrap="none"/>
          <a:lstStyle/>
          <a:p>
            <a:endParaRPr lang="en-US"/>
          </a:p>
        </p:txBody>
      </p:sp>
      <p:sp>
        <p:nvSpPr>
          <p:cNvPr id="1053" name="Line 19"/>
          <p:cNvSpPr>
            <a:spLocks noChangeShapeType="1"/>
          </p:cNvSpPr>
          <p:nvPr/>
        </p:nvSpPr>
        <p:spPr bwMode="auto">
          <a:xfrm>
            <a:off x="2587625" y="3606800"/>
            <a:ext cx="0" cy="488950"/>
          </a:xfrm>
          <a:prstGeom prst="line">
            <a:avLst/>
          </a:prstGeom>
          <a:noFill/>
          <a:ln w="9525">
            <a:solidFill>
              <a:schemeClr val="tx1"/>
            </a:solidFill>
            <a:round/>
            <a:headEnd/>
            <a:tailEnd/>
          </a:ln>
        </p:spPr>
        <p:txBody>
          <a:bodyPr wrap="none"/>
          <a:lstStyle/>
          <a:p>
            <a:endParaRPr lang="en-US"/>
          </a:p>
        </p:txBody>
      </p:sp>
      <p:sp>
        <p:nvSpPr>
          <p:cNvPr id="1054" name="Line 20"/>
          <p:cNvSpPr>
            <a:spLocks noChangeShapeType="1"/>
          </p:cNvSpPr>
          <p:nvPr/>
        </p:nvSpPr>
        <p:spPr bwMode="auto">
          <a:xfrm flipH="1">
            <a:off x="3176588" y="4575175"/>
            <a:ext cx="542925" cy="0"/>
          </a:xfrm>
          <a:prstGeom prst="line">
            <a:avLst/>
          </a:prstGeom>
          <a:noFill/>
          <a:ln w="9525">
            <a:solidFill>
              <a:schemeClr val="tx1"/>
            </a:solidFill>
            <a:round/>
            <a:headEnd/>
            <a:tailEnd/>
          </a:ln>
        </p:spPr>
        <p:txBody>
          <a:bodyPr wrap="none"/>
          <a:lstStyle/>
          <a:p>
            <a:endParaRPr lang="en-US"/>
          </a:p>
        </p:txBody>
      </p:sp>
      <p:sp>
        <p:nvSpPr>
          <p:cNvPr id="1055" name="Line 21"/>
          <p:cNvSpPr>
            <a:spLocks noChangeShapeType="1"/>
          </p:cNvSpPr>
          <p:nvPr/>
        </p:nvSpPr>
        <p:spPr bwMode="auto">
          <a:xfrm flipV="1">
            <a:off x="2562225" y="5322888"/>
            <a:ext cx="0" cy="327025"/>
          </a:xfrm>
          <a:prstGeom prst="line">
            <a:avLst/>
          </a:prstGeom>
          <a:noFill/>
          <a:ln w="9525">
            <a:solidFill>
              <a:schemeClr val="tx1"/>
            </a:solidFill>
            <a:round/>
            <a:headEnd/>
            <a:tailEnd/>
          </a:ln>
        </p:spPr>
        <p:txBody>
          <a:bodyPr wrap="none"/>
          <a:lstStyle/>
          <a:p>
            <a:endParaRPr lang="en-US"/>
          </a:p>
        </p:txBody>
      </p:sp>
      <p:sp>
        <p:nvSpPr>
          <p:cNvPr id="1056" name="Text Box 22"/>
          <p:cNvSpPr txBox="1">
            <a:spLocks noChangeArrowheads="1"/>
          </p:cNvSpPr>
          <p:nvPr/>
        </p:nvSpPr>
        <p:spPr bwMode="auto">
          <a:xfrm>
            <a:off x="2806700" y="3389313"/>
            <a:ext cx="1898650" cy="304800"/>
          </a:xfrm>
          <a:prstGeom prst="rect">
            <a:avLst/>
          </a:prstGeom>
          <a:noFill/>
          <a:ln w="9525">
            <a:noFill/>
            <a:miter lim="800000"/>
            <a:headEnd/>
            <a:tailEnd/>
          </a:ln>
        </p:spPr>
        <p:txBody>
          <a:bodyPr wrap="none">
            <a:spAutoFit/>
          </a:bodyPr>
          <a:lstStyle/>
          <a:p>
            <a:pPr eaLnBrk="0" hangingPunct="0"/>
            <a:r>
              <a:rPr lang="en-US" sz="1400">
                <a:solidFill>
                  <a:srgbClr val="000000"/>
                </a:solidFill>
                <a:latin typeface="Comic Sans MS" pitchFamily="66" charset="0"/>
              </a:rPr>
              <a:t>1A-2F-BB-76-09-AD</a:t>
            </a:r>
          </a:p>
        </p:txBody>
      </p:sp>
      <p:sp>
        <p:nvSpPr>
          <p:cNvPr id="1057" name="Line 23"/>
          <p:cNvSpPr>
            <a:spLocks noChangeShapeType="1"/>
          </p:cNvSpPr>
          <p:nvPr/>
        </p:nvSpPr>
        <p:spPr bwMode="auto">
          <a:xfrm flipH="1" flipV="1">
            <a:off x="2674938" y="3490913"/>
            <a:ext cx="176212" cy="9525"/>
          </a:xfrm>
          <a:prstGeom prst="line">
            <a:avLst/>
          </a:prstGeom>
          <a:noFill/>
          <a:ln w="9525">
            <a:solidFill>
              <a:schemeClr val="tx1"/>
            </a:solidFill>
            <a:round/>
            <a:headEnd/>
            <a:tailEnd type="triangle" w="med" len="med"/>
          </a:ln>
        </p:spPr>
        <p:txBody>
          <a:bodyPr wrap="none"/>
          <a:lstStyle/>
          <a:p>
            <a:endParaRPr lang="en-US"/>
          </a:p>
        </p:txBody>
      </p:sp>
      <p:sp>
        <p:nvSpPr>
          <p:cNvPr id="1058" name="Line 24"/>
          <p:cNvSpPr>
            <a:spLocks noChangeShapeType="1"/>
          </p:cNvSpPr>
          <p:nvPr/>
        </p:nvSpPr>
        <p:spPr bwMode="auto">
          <a:xfrm flipV="1">
            <a:off x="3798888" y="4651375"/>
            <a:ext cx="0" cy="277813"/>
          </a:xfrm>
          <a:prstGeom prst="line">
            <a:avLst/>
          </a:prstGeom>
          <a:noFill/>
          <a:ln w="9525">
            <a:solidFill>
              <a:schemeClr val="tx1"/>
            </a:solidFill>
            <a:round/>
            <a:headEnd/>
            <a:tailEnd type="triangle" w="med" len="med"/>
          </a:ln>
        </p:spPr>
        <p:txBody>
          <a:bodyPr wrap="none"/>
          <a:lstStyle/>
          <a:p>
            <a:endParaRPr lang="en-US"/>
          </a:p>
        </p:txBody>
      </p:sp>
      <p:sp>
        <p:nvSpPr>
          <p:cNvPr id="1059" name="Text Box 25"/>
          <p:cNvSpPr txBox="1">
            <a:spLocks noChangeArrowheads="1"/>
          </p:cNvSpPr>
          <p:nvPr/>
        </p:nvSpPr>
        <p:spPr bwMode="auto">
          <a:xfrm>
            <a:off x="3384550" y="4943475"/>
            <a:ext cx="1900238" cy="304800"/>
          </a:xfrm>
          <a:prstGeom prst="rect">
            <a:avLst/>
          </a:prstGeom>
          <a:noFill/>
          <a:ln w="9525">
            <a:noFill/>
            <a:miter lim="800000"/>
            <a:headEnd/>
            <a:tailEnd/>
          </a:ln>
        </p:spPr>
        <p:txBody>
          <a:bodyPr wrap="none">
            <a:spAutoFit/>
          </a:bodyPr>
          <a:lstStyle/>
          <a:p>
            <a:pPr eaLnBrk="0" hangingPunct="0"/>
            <a:r>
              <a:rPr lang="en-US" sz="1400">
                <a:solidFill>
                  <a:srgbClr val="000000"/>
                </a:solidFill>
                <a:latin typeface="Comic Sans MS" pitchFamily="66" charset="0"/>
              </a:rPr>
              <a:t>58-23-D7-FA-20-B0</a:t>
            </a:r>
          </a:p>
        </p:txBody>
      </p:sp>
      <p:sp>
        <p:nvSpPr>
          <p:cNvPr id="1060" name="Line 26"/>
          <p:cNvSpPr>
            <a:spLocks noChangeShapeType="1"/>
          </p:cNvSpPr>
          <p:nvPr/>
        </p:nvSpPr>
        <p:spPr bwMode="auto">
          <a:xfrm flipH="1">
            <a:off x="2632075" y="5735638"/>
            <a:ext cx="246063" cy="0"/>
          </a:xfrm>
          <a:prstGeom prst="line">
            <a:avLst/>
          </a:prstGeom>
          <a:noFill/>
          <a:ln w="9525">
            <a:solidFill>
              <a:schemeClr val="tx1"/>
            </a:solidFill>
            <a:round/>
            <a:headEnd/>
            <a:tailEnd type="triangle" w="med" len="med"/>
          </a:ln>
        </p:spPr>
        <p:txBody>
          <a:bodyPr wrap="none"/>
          <a:lstStyle/>
          <a:p>
            <a:endParaRPr lang="en-US"/>
          </a:p>
        </p:txBody>
      </p:sp>
      <p:sp>
        <p:nvSpPr>
          <p:cNvPr id="1061" name="Text Box 27"/>
          <p:cNvSpPr txBox="1">
            <a:spLocks noChangeArrowheads="1"/>
          </p:cNvSpPr>
          <p:nvPr/>
        </p:nvSpPr>
        <p:spPr bwMode="auto">
          <a:xfrm>
            <a:off x="2921000" y="5651500"/>
            <a:ext cx="1795463" cy="304800"/>
          </a:xfrm>
          <a:prstGeom prst="rect">
            <a:avLst/>
          </a:prstGeom>
          <a:noFill/>
          <a:ln w="9525">
            <a:noFill/>
            <a:miter lim="800000"/>
            <a:headEnd/>
            <a:tailEnd/>
          </a:ln>
        </p:spPr>
        <p:txBody>
          <a:bodyPr wrap="none">
            <a:spAutoFit/>
          </a:bodyPr>
          <a:lstStyle/>
          <a:p>
            <a:pPr eaLnBrk="0" hangingPunct="0"/>
            <a:r>
              <a:rPr lang="en-US" sz="1400">
                <a:solidFill>
                  <a:srgbClr val="000000"/>
                </a:solidFill>
                <a:latin typeface="Comic Sans MS" pitchFamily="66" charset="0"/>
              </a:rPr>
              <a:t>0C-C4-11-6F-E3-98</a:t>
            </a:r>
          </a:p>
        </p:txBody>
      </p:sp>
      <p:sp>
        <p:nvSpPr>
          <p:cNvPr id="1062" name="Line 28"/>
          <p:cNvSpPr>
            <a:spLocks noChangeShapeType="1"/>
          </p:cNvSpPr>
          <p:nvPr/>
        </p:nvSpPr>
        <p:spPr bwMode="auto">
          <a:xfrm flipV="1">
            <a:off x="1130300" y="4524375"/>
            <a:ext cx="0" cy="277813"/>
          </a:xfrm>
          <a:prstGeom prst="line">
            <a:avLst/>
          </a:prstGeom>
          <a:noFill/>
          <a:ln w="9525">
            <a:solidFill>
              <a:schemeClr val="tx1"/>
            </a:solidFill>
            <a:round/>
            <a:headEnd/>
            <a:tailEnd type="triangle" w="med" len="med"/>
          </a:ln>
        </p:spPr>
        <p:txBody>
          <a:bodyPr wrap="none"/>
          <a:lstStyle/>
          <a:p>
            <a:endParaRPr lang="en-US"/>
          </a:p>
        </p:txBody>
      </p:sp>
      <p:sp>
        <p:nvSpPr>
          <p:cNvPr id="1063" name="Text Box 29"/>
          <p:cNvSpPr txBox="1">
            <a:spLocks noChangeArrowheads="1"/>
          </p:cNvSpPr>
          <p:nvPr/>
        </p:nvSpPr>
        <p:spPr bwMode="auto">
          <a:xfrm>
            <a:off x="0" y="4833938"/>
            <a:ext cx="1828800" cy="304800"/>
          </a:xfrm>
          <a:prstGeom prst="rect">
            <a:avLst/>
          </a:prstGeom>
          <a:noFill/>
          <a:ln w="9525">
            <a:noFill/>
            <a:miter lim="800000"/>
            <a:headEnd/>
            <a:tailEnd/>
          </a:ln>
        </p:spPr>
        <p:txBody>
          <a:bodyPr wrap="none">
            <a:spAutoFit/>
          </a:bodyPr>
          <a:lstStyle/>
          <a:p>
            <a:pPr eaLnBrk="0" hangingPunct="0"/>
            <a:r>
              <a:rPr lang="en-US" sz="1400">
                <a:solidFill>
                  <a:srgbClr val="000000"/>
                </a:solidFill>
                <a:latin typeface="Comic Sans MS" pitchFamily="66" charset="0"/>
              </a:rPr>
              <a:t>71-65-F7-2B-08-53</a:t>
            </a:r>
          </a:p>
        </p:txBody>
      </p:sp>
      <p:sp>
        <p:nvSpPr>
          <p:cNvPr id="1064" name="Text Box 30"/>
          <p:cNvSpPr txBox="1">
            <a:spLocks noChangeArrowheads="1"/>
          </p:cNvSpPr>
          <p:nvPr/>
        </p:nvSpPr>
        <p:spPr bwMode="auto">
          <a:xfrm>
            <a:off x="2012950" y="4435475"/>
            <a:ext cx="863600" cy="366713"/>
          </a:xfrm>
          <a:prstGeom prst="rect">
            <a:avLst/>
          </a:prstGeom>
          <a:noFill/>
          <a:ln w="9525">
            <a:noFill/>
            <a:miter lim="800000"/>
            <a:headEnd/>
            <a:tailEnd/>
          </a:ln>
        </p:spPr>
        <p:txBody>
          <a:bodyPr wrap="none">
            <a:spAutoFit/>
          </a:bodyPr>
          <a:lstStyle/>
          <a:p>
            <a:pPr eaLnBrk="0" hangingPunct="0"/>
            <a:r>
              <a:rPr lang="en-US">
                <a:solidFill>
                  <a:srgbClr val="000000"/>
                </a:solidFill>
                <a:latin typeface="Comic Sans MS" pitchFamily="66" charset="0"/>
              </a:rPr>
              <a:t>   LAN</a:t>
            </a:r>
          </a:p>
        </p:txBody>
      </p:sp>
      <p:sp>
        <p:nvSpPr>
          <p:cNvPr id="1065" name="Text Box 31"/>
          <p:cNvSpPr txBox="1">
            <a:spLocks noChangeArrowheads="1"/>
          </p:cNvSpPr>
          <p:nvPr/>
        </p:nvSpPr>
        <p:spPr bwMode="auto">
          <a:xfrm>
            <a:off x="230188" y="3790950"/>
            <a:ext cx="1260475" cy="304800"/>
          </a:xfrm>
          <a:prstGeom prst="rect">
            <a:avLst/>
          </a:prstGeom>
          <a:noFill/>
          <a:ln w="9525">
            <a:noFill/>
            <a:miter lim="800000"/>
            <a:headEnd/>
            <a:tailEnd/>
          </a:ln>
        </p:spPr>
        <p:txBody>
          <a:bodyPr wrap="none">
            <a:spAutoFit/>
          </a:bodyPr>
          <a:lstStyle/>
          <a:p>
            <a:pPr eaLnBrk="0" hangingPunct="0"/>
            <a:r>
              <a:rPr lang="en-US" sz="1400">
                <a:solidFill>
                  <a:srgbClr val="000000"/>
                </a:solidFill>
                <a:latin typeface="Comic Sans MS" pitchFamily="66" charset="0"/>
              </a:rPr>
              <a:t>237.196.7.23</a:t>
            </a:r>
          </a:p>
        </p:txBody>
      </p:sp>
      <p:sp>
        <p:nvSpPr>
          <p:cNvPr id="1066" name="Line 32"/>
          <p:cNvSpPr>
            <a:spLocks noChangeShapeType="1"/>
          </p:cNvSpPr>
          <p:nvPr/>
        </p:nvSpPr>
        <p:spPr bwMode="auto">
          <a:xfrm>
            <a:off x="876300" y="4043363"/>
            <a:ext cx="0" cy="246062"/>
          </a:xfrm>
          <a:prstGeom prst="line">
            <a:avLst/>
          </a:prstGeom>
          <a:noFill/>
          <a:ln w="9525">
            <a:solidFill>
              <a:schemeClr val="tx1"/>
            </a:solidFill>
            <a:round/>
            <a:headEnd/>
            <a:tailEnd type="triangle" w="med" len="med"/>
          </a:ln>
        </p:spPr>
        <p:txBody>
          <a:bodyPr wrap="none"/>
          <a:lstStyle/>
          <a:p>
            <a:endParaRPr lang="en-US"/>
          </a:p>
        </p:txBody>
      </p:sp>
      <p:sp>
        <p:nvSpPr>
          <p:cNvPr id="1067" name="Text Box 33"/>
          <p:cNvSpPr txBox="1">
            <a:spLocks noChangeArrowheads="1"/>
          </p:cNvSpPr>
          <p:nvPr/>
        </p:nvSpPr>
        <p:spPr bwMode="auto">
          <a:xfrm>
            <a:off x="2944813" y="2990850"/>
            <a:ext cx="1260475" cy="304800"/>
          </a:xfrm>
          <a:prstGeom prst="rect">
            <a:avLst/>
          </a:prstGeom>
          <a:noFill/>
          <a:ln w="9525">
            <a:noFill/>
            <a:miter lim="800000"/>
            <a:headEnd/>
            <a:tailEnd/>
          </a:ln>
        </p:spPr>
        <p:txBody>
          <a:bodyPr wrap="none">
            <a:spAutoFit/>
          </a:bodyPr>
          <a:lstStyle/>
          <a:p>
            <a:pPr eaLnBrk="0" hangingPunct="0"/>
            <a:r>
              <a:rPr lang="en-US" sz="1400">
                <a:solidFill>
                  <a:srgbClr val="000000"/>
                </a:solidFill>
                <a:latin typeface="Comic Sans MS" pitchFamily="66" charset="0"/>
              </a:rPr>
              <a:t>237.196.7.78</a:t>
            </a:r>
          </a:p>
        </p:txBody>
      </p:sp>
      <p:sp>
        <p:nvSpPr>
          <p:cNvPr id="1068" name="Line 34"/>
          <p:cNvSpPr>
            <a:spLocks noChangeShapeType="1"/>
          </p:cNvSpPr>
          <p:nvPr/>
        </p:nvSpPr>
        <p:spPr bwMode="auto">
          <a:xfrm flipH="1" flipV="1">
            <a:off x="2705100" y="3116263"/>
            <a:ext cx="282575" cy="12700"/>
          </a:xfrm>
          <a:prstGeom prst="line">
            <a:avLst/>
          </a:prstGeom>
          <a:noFill/>
          <a:ln w="9525">
            <a:solidFill>
              <a:schemeClr val="tx1"/>
            </a:solidFill>
            <a:round/>
            <a:headEnd/>
            <a:tailEnd type="triangle" w="med" len="med"/>
          </a:ln>
        </p:spPr>
        <p:txBody>
          <a:bodyPr wrap="none"/>
          <a:lstStyle/>
          <a:p>
            <a:endParaRPr lang="en-US"/>
          </a:p>
        </p:txBody>
      </p:sp>
      <p:sp>
        <p:nvSpPr>
          <p:cNvPr id="1069" name="Line 35"/>
          <p:cNvSpPr>
            <a:spLocks noChangeShapeType="1"/>
          </p:cNvSpPr>
          <p:nvPr/>
        </p:nvSpPr>
        <p:spPr bwMode="auto">
          <a:xfrm>
            <a:off x="4054475" y="4156075"/>
            <a:ext cx="0" cy="246063"/>
          </a:xfrm>
          <a:prstGeom prst="line">
            <a:avLst/>
          </a:prstGeom>
          <a:noFill/>
          <a:ln w="9525">
            <a:solidFill>
              <a:schemeClr val="tx1"/>
            </a:solidFill>
            <a:round/>
            <a:headEnd/>
            <a:tailEnd type="triangle" w="med" len="med"/>
          </a:ln>
        </p:spPr>
        <p:txBody>
          <a:bodyPr wrap="none"/>
          <a:lstStyle/>
          <a:p>
            <a:endParaRPr lang="en-US"/>
          </a:p>
        </p:txBody>
      </p:sp>
      <p:sp>
        <p:nvSpPr>
          <p:cNvPr id="1070" name="Text Box 36"/>
          <p:cNvSpPr txBox="1">
            <a:spLocks noChangeArrowheads="1"/>
          </p:cNvSpPr>
          <p:nvPr/>
        </p:nvSpPr>
        <p:spPr bwMode="auto">
          <a:xfrm>
            <a:off x="3444875" y="3890963"/>
            <a:ext cx="1231900" cy="304800"/>
          </a:xfrm>
          <a:prstGeom prst="rect">
            <a:avLst/>
          </a:prstGeom>
          <a:noFill/>
          <a:ln w="9525">
            <a:noFill/>
            <a:miter lim="800000"/>
            <a:headEnd/>
            <a:tailEnd/>
          </a:ln>
        </p:spPr>
        <p:txBody>
          <a:bodyPr wrap="none">
            <a:spAutoFit/>
          </a:bodyPr>
          <a:lstStyle/>
          <a:p>
            <a:pPr eaLnBrk="0" hangingPunct="0"/>
            <a:r>
              <a:rPr lang="en-US" sz="1400">
                <a:solidFill>
                  <a:srgbClr val="000000"/>
                </a:solidFill>
                <a:latin typeface="Comic Sans MS" pitchFamily="66" charset="0"/>
              </a:rPr>
              <a:t>237.196.7.14</a:t>
            </a:r>
          </a:p>
        </p:txBody>
      </p:sp>
      <p:sp>
        <p:nvSpPr>
          <p:cNvPr id="1071" name="Line 38"/>
          <p:cNvSpPr>
            <a:spLocks noChangeShapeType="1"/>
          </p:cNvSpPr>
          <p:nvPr/>
        </p:nvSpPr>
        <p:spPr bwMode="auto">
          <a:xfrm>
            <a:off x="2136775" y="6002338"/>
            <a:ext cx="231775" cy="0"/>
          </a:xfrm>
          <a:prstGeom prst="line">
            <a:avLst/>
          </a:prstGeom>
          <a:noFill/>
          <a:ln w="9525">
            <a:solidFill>
              <a:schemeClr val="tx1"/>
            </a:solidFill>
            <a:round/>
            <a:headEnd/>
            <a:tailEnd type="triangle" w="med" len="med"/>
          </a:ln>
        </p:spPr>
        <p:txBody>
          <a:bodyPr wrap="none"/>
          <a:lstStyle/>
          <a:p>
            <a:endParaRPr lang="en-US"/>
          </a:p>
        </p:txBody>
      </p:sp>
      <p:sp>
        <p:nvSpPr>
          <p:cNvPr id="1072" name="Text Box 39"/>
          <p:cNvSpPr txBox="1">
            <a:spLocks noChangeArrowheads="1"/>
          </p:cNvSpPr>
          <p:nvPr/>
        </p:nvSpPr>
        <p:spPr bwMode="auto">
          <a:xfrm>
            <a:off x="898525" y="5861050"/>
            <a:ext cx="1260475" cy="304800"/>
          </a:xfrm>
          <a:prstGeom prst="rect">
            <a:avLst/>
          </a:prstGeom>
          <a:noFill/>
          <a:ln w="9525">
            <a:noFill/>
            <a:miter lim="800000"/>
            <a:headEnd/>
            <a:tailEnd/>
          </a:ln>
        </p:spPr>
        <p:txBody>
          <a:bodyPr wrap="none">
            <a:spAutoFit/>
          </a:bodyPr>
          <a:lstStyle/>
          <a:p>
            <a:pPr eaLnBrk="0" hangingPunct="0"/>
            <a:r>
              <a:rPr lang="en-US" sz="1400">
                <a:solidFill>
                  <a:srgbClr val="000000"/>
                </a:solidFill>
                <a:latin typeface="Comic Sans MS" pitchFamily="66" charset="0"/>
              </a:rPr>
              <a:t>237.196.7.88</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5473" name="Footer Placeholder 5"/>
          <p:cNvSpPr>
            <a:spLocks noGrp="1"/>
          </p:cNvSpPr>
          <p:nvPr>
            <p:ph type="ftr" sz="quarter" idx="11"/>
          </p:nvPr>
        </p:nvSpPr>
        <p:spPr>
          <a:noFill/>
        </p:spPr>
        <p:txBody>
          <a:bodyPr/>
          <a:lstStyle/>
          <a:p>
            <a:pPr fontAlgn="base">
              <a:spcBef>
                <a:spcPct val="0"/>
              </a:spcBef>
              <a:spcAft>
                <a:spcPct val="0"/>
              </a:spcAft>
            </a:pPr>
            <a:r>
              <a:rPr lang="en-US" smtClean="0"/>
              <a:t>5: DataLink Layer</a:t>
            </a:r>
          </a:p>
        </p:txBody>
      </p:sp>
      <p:sp>
        <p:nvSpPr>
          <p:cNvPr id="105474" name="Slide Number Placeholder 6"/>
          <p:cNvSpPr>
            <a:spLocks noGrp="1"/>
          </p:cNvSpPr>
          <p:nvPr>
            <p:ph type="sldNum" sz="quarter" idx="12"/>
          </p:nvPr>
        </p:nvSpPr>
        <p:spPr>
          <a:noFill/>
        </p:spPr>
        <p:txBody>
          <a:bodyPr/>
          <a:lstStyle/>
          <a:p>
            <a:pPr fontAlgn="base">
              <a:spcBef>
                <a:spcPct val="0"/>
              </a:spcBef>
              <a:spcAft>
                <a:spcPct val="0"/>
              </a:spcAft>
            </a:pPr>
            <a:r>
              <a:rPr lang="en-US" smtClean="0"/>
              <a:t>5-</a:t>
            </a:r>
            <a:fld id="{0FCCF429-F207-40DD-B992-95896C75CC7D}" type="slidenum">
              <a:rPr lang="en-US" smtClean="0"/>
              <a:pPr fontAlgn="base">
                <a:spcBef>
                  <a:spcPct val="0"/>
                </a:spcBef>
                <a:spcAft>
                  <a:spcPct val="0"/>
                </a:spcAft>
              </a:pPr>
              <a:t>25</a:t>
            </a:fld>
            <a:endParaRPr lang="en-US" smtClean="0"/>
          </a:p>
        </p:txBody>
      </p:sp>
      <p:sp>
        <p:nvSpPr>
          <p:cNvPr id="105475" name="Rectangle 2"/>
          <p:cNvSpPr>
            <a:spLocks noGrp="1" noChangeArrowheads="1"/>
          </p:cNvSpPr>
          <p:nvPr>
            <p:ph type="title"/>
          </p:nvPr>
        </p:nvSpPr>
        <p:spPr>
          <a:xfrm>
            <a:off x="533400" y="0"/>
            <a:ext cx="7772400" cy="1143000"/>
          </a:xfrm>
        </p:spPr>
        <p:txBody>
          <a:bodyPr/>
          <a:lstStyle/>
          <a:p>
            <a:r>
              <a:rPr lang="en-US" sz="3600" smtClean="0"/>
              <a:t>ARP protocol: Same LAN (network)</a:t>
            </a:r>
          </a:p>
        </p:txBody>
      </p:sp>
      <p:sp>
        <p:nvSpPr>
          <p:cNvPr id="105476" name="Rectangle 3"/>
          <p:cNvSpPr>
            <a:spLocks noGrp="1" noChangeArrowheads="1"/>
          </p:cNvSpPr>
          <p:nvPr>
            <p:ph type="body" sz="half" idx="1"/>
          </p:nvPr>
        </p:nvSpPr>
        <p:spPr>
          <a:xfrm>
            <a:off x="506413" y="1277938"/>
            <a:ext cx="3810000" cy="4648200"/>
          </a:xfrm>
        </p:spPr>
        <p:txBody>
          <a:bodyPr/>
          <a:lstStyle/>
          <a:p>
            <a:r>
              <a:rPr lang="en-US" sz="2000" dirty="0" smtClean="0"/>
              <a:t>A wants to send datagram to B, and B’s MAC address not in A’s ARP table.</a:t>
            </a:r>
          </a:p>
          <a:p>
            <a:r>
              <a:rPr lang="en-US" sz="2000" dirty="0" smtClean="0"/>
              <a:t>A </a:t>
            </a:r>
            <a:r>
              <a:rPr lang="en-US" sz="2000" dirty="0" smtClean="0">
                <a:solidFill>
                  <a:srgbClr val="FF0000"/>
                </a:solidFill>
              </a:rPr>
              <a:t>broadcasts</a:t>
            </a:r>
            <a:r>
              <a:rPr lang="en-US" sz="2000" dirty="0" smtClean="0"/>
              <a:t> ARP query packet, containing B's IP address </a:t>
            </a:r>
          </a:p>
          <a:p>
            <a:pPr lvl="1"/>
            <a:r>
              <a:rPr lang="en-US" sz="2000" dirty="0" err="1" smtClean="0"/>
              <a:t>Dest</a:t>
            </a:r>
            <a:r>
              <a:rPr lang="en-US" sz="2000" dirty="0" smtClean="0"/>
              <a:t> MAC address = FF-FF-FF-FF-FF-FF</a:t>
            </a:r>
          </a:p>
          <a:p>
            <a:pPr lvl="1"/>
            <a:r>
              <a:rPr lang="en-US" sz="2000" dirty="0" smtClean="0"/>
              <a:t>all machines on LAN receive ARP query</a:t>
            </a:r>
            <a:r>
              <a:rPr lang="en-US" sz="1800" dirty="0" smtClean="0"/>
              <a:t> </a:t>
            </a:r>
          </a:p>
          <a:p>
            <a:r>
              <a:rPr lang="en-US" sz="2000" dirty="0" smtClean="0"/>
              <a:t>B receives ARP packet, replies to A with its (B's) MAC address</a:t>
            </a:r>
          </a:p>
          <a:p>
            <a:pPr lvl="1"/>
            <a:r>
              <a:rPr lang="en-US" sz="1800" dirty="0" smtClean="0"/>
              <a:t>frame sent to A’s MAC address (unicast)</a:t>
            </a:r>
          </a:p>
          <a:p>
            <a:endParaRPr lang="en-US" sz="2000" dirty="0" smtClean="0"/>
          </a:p>
        </p:txBody>
      </p:sp>
      <p:sp>
        <p:nvSpPr>
          <p:cNvPr id="105477" name="Rectangle 4"/>
          <p:cNvSpPr>
            <a:spLocks noGrp="1" noChangeArrowheads="1"/>
          </p:cNvSpPr>
          <p:nvPr>
            <p:ph type="body" sz="half" idx="2"/>
          </p:nvPr>
        </p:nvSpPr>
        <p:spPr/>
        <p:txBody>
          <a:bodyPr/>
          <a:lstStyle/>
          <a:p>
            <a:r>
              <a:rPr lang="en-US" sz="2000" dirty="0" smtClean="0"/>
              <a:t>A caches (saves) IP-to-MAC address pair in its ARP table until information becomes old (times out) </a:t>
            </a:r>
          </a:p>
          <a:p>
            <a:pPr lvl="1"/>
            <a:r>
              <a:rPr lang="en-US" sz="2000" dirty="0" smtClean="0"/>
              <a:t>soft state: information that times out (goes away) unless refreshed</a:t>
            </a:r>
          </a:p>
          <a:p>
            <a:r>
              <a:rPr lang="en-US" sz="2400" dirty="0" smtClean="0"/>
              <a:t>ARP is “plug-and-play”:</a:t>
            </a:r>
          </a:p>
          <a:p>
            <a:pPr lvl="1"/>
            <a:r>
              <a:rPr lang="en-US" sz="2000" dirty="0" smtClean="0"/>
              <a:t>nodes create their ARP tables without intervention from net administrator</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Exercise 9</a:t>
            </a:r>
            <a:endParaRPr lang="el-GR" dirty="0"/>
          </a:p>
        </p:txBody>
      </p:sp>
      <p:sp>
        <p:nvSpPr>
          <p:cNvPr id="3" name="Text Placeholder 2"/>
          <p:cNvSpPr>
            <a:spLocks noGrp="1"/>
          </p:cNvSpPr>
          <p:nvPr>
            <p:ph type="body" idx="1"/>
          </p:nvPr>
        </p:nvSpPr>
        <p:spPr/>
        <p:txBody>
          <a:bodyPr rtlCol="0">
            <a:normAutofit/>
          </a:bodyPr>
          <a:lstStyle/>
          <a:p>
            <a:pPr eaLnBrk="1" fontAlgn="auto" hangingPunct="1">
              <a:spcAft>
                <a:spcPts val="0"/>
              </a:spcAft>
              <a:buFont typeface="Arial" pitchFamily="34" charset="0"/>
              <a:buNone/>
              <a:defRPr/>
            </a:pPr>
            <a:endParaRPr lang="el-G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Title 3"/>
          <p:cNvSpPr>
            <a:spLocks noGrp="1"/>
          </p:cNvSpPr>
          <p:nvPr>
            <p:ph type="title"/>
          </p:nvPr>
        </p:nvSpPr>
        <p:spPr/>
        <p:txBody>
          <a:bodyPr/>
          <a:lstStyle/>
          <a:p>
            <a:pPr eaLnBrk="1" hangingPunct="1"/>
            <a:r>
              <a:rPr lang="en-US" dirty="0" smtClean="0"/>
              <a:t>Exercise 9</a:t>
            </a:r>
            <a:endParaRPr lang="el-GR" dirty="0" smtClean="0"/>
          </a:p>
        </p:txBody>
      </p:sp>
      <p:sp>
        <p:nvSpPr>
          <p:cNvPr id="107522" name="Content Placeholder 4"/>
          <p:cNvSpPr>
            <a:spLocks noGrp="1"/>
          </p:cNvSpPr>
          <p:nvPr>
            <p:ph idx="1"/>
          </p:nvPr>
        </p:nvSpPr>
        <p:spPr/>
        <p:txBody>
          <a:bodyPr>
            <a:normAutofit fontScale="92500" lnSpcReduction="20000"/>
          </a:bodyPr>
          <a:lstStyle/>
          <a:p>
            <a:pPr eaLnBrk="1" hangingPunct="1"/>
            <a:r>
              <a:rPr lang="en-US" dirty="0" smtClean="0"/>
              <a:t>Forwarding</a:t>
            </a:r>
          </a:p>
          <a:p>
            <a:pPr lvl="1" eaLnBrk="1" hangingPunct="1"/>
            <a:r>
              <a:rPr lang="en-US" dirty="0" smtClean="0"/>
              <a:t>The process  of sending all bits of a packet to an adjacent node through the link which directly connects them</a:t>
            </a:r>
          </a:p>
          <a:p>
            <a:pPr lvl="1" eaLnBrk="1" hangingPunct="1"/>
            <a:r>
              <a:rPr lang="en-US" dirty="0" smtClean="0"/>
              <a:t>The process of guiding the encapsulation of an application layer message in packets of </a:t>
            </a:r>
            <a:r>
              <a:rPr lang="en-US" dirty="0"/>
              <a:t>lower </a:t>
            </a:r>
            <a:r>
              <a:rPr lang="en-US" dirty="0" smtClean="0"/>
              <a:t>protocols, until it reaches the physical layer (and the reverse process, respectively).</a:t>
            </a:r>
          </a:p>
          <a:p>
            <a:pPr eaLnBrk="1" hangingPunct="1"/>
            <a:r>
              <a:rPr lang="en-US" dirty="0" smtClean="0"/>
              <a:t>Routing</a:t>
            </a:r>
          </a:p>
          <a:p>
            <a:pPr lvl="1" eaLnBrk="1" hangingPunct="1"/>
            <a:r>
              <a:rPr lang="en-US" dirty="0" smtClean="0"/>
              <a:t>The process of specifying the next node to which the packet should be forwarded, in order for it to eventually reach its destination</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Title 1"/>
          <p:cNvSpPr>
            <a:spLocks noGrp="1"/>
          </p:cNvSpPr>
          <p:nvPr>
            <p:ph type="title" idx="4294967295"/>
          </p:nvPr>
        </p:nvSpPr>
        <p:spPr>
          <a:xfrm>
            <a:off x="722313" y="4406900"/>
            <a:ext cx="7772400" cy="1362075"/>
          </a:xfrm>
        </p:spPr>
        <p:txBody>
          <a:bodyPr anchor="t"/>
          <a:lstStyle/>
          <a:p>
            <a:pPr algn="l" eaLnBrk="1" hangingPunct="1"/>
            <a:r>
              <a:rPr lang="en-US" sz="4000" b="1" smtClean="0"/>
              <a:t>EXERCISE 10</a:t>
            </a:r>
            <a:endParaRPr lang="el-GR" sz="4000" b="1" smtClean="0"/>
          </a:p>
        </p:txBody>
      </p:sp>
      <p:sp>
        <p:nvSpPr>
          <p:cNvPr id="3" name="Text Placeholder 2"/>
          <p:cNvSpPr>
            <a:spLocks noGrp="1"/>
          </p:cNvSpPr>
          <p:nvPr>
            <p:ph type="body" idx="4294967295"/>
          </p:nvPr>
        </p:nvSpPr>
        <p:spPr>
          <a:xfrm>
            <a:off x="722313" y="2906713"/>
            <a:ext cx="7772400" cy="1500187"/>
          </a:xfrm>
        </p:spPr>
        <p:txBody>
          <a:bodyPr rtlCol="0" anchor="b">
            <a:normAutofit/>
          </a:bodyPr>
          <a:lstStyle/>
          <a:p>
            <a:pPr marL="0" indent="0" eaLnBrk="1" fontAlgn="auto" hangingPunct="1">
              <a:spcAft>
                <a:spcPts val="0"/>
              </a:spcAft>
              <a:buFont typeface="Arial" pitchFamily="34" charset="0"/>
              <a:buNone/>
              <a:defRPr/>
            </a:pPr>
            <a:endParaRPr lang="el-GR" sz="2000" dirty="0">
              <a:solidFill>
                <a:schemeClr val="tx1">
                  <a:tint val="75000"/>
                </a:schemeClr>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p:cNvSpPr>
          <p:nvPr>
            <p:ph type="title"/>
          </p:nvPr>
        </p:nvSpPr>
        <p:spPr/>
        <p:txBody>
          <a:bodyPr/>
          <a:lstStyle/>
          <a:p>
            <a:pPr eaLnBrk="1" hangingPunct="1"/>
            <a:r>
              <a:rPr lang="en-US" smtClean="0"/>
              <a:t>Exercise 10</a:t>
            </a:r>
          </a:p>
        </p:txBody>
      </p:sp>
      <p:sp>
        <p:nvSpPr>
          <p:cNvPr id="109570" name="Rectangle 3"/>
          <p:cNvSpPr>
            <a:spLocks noGrp="1"/>
          </p:cNvSpPr>
          <p:nvPr>
            <p:ph type="body" idx="1"/>
          </p:nvPr>
        </p:nvSpPr>
        <p:spPr/>
        <p:txBody>
          <a:bodyPr/>
          <a:lstStyle/>
          <a:p>
            <a:pPr eaLnBrk="1" hangingPunct="1"/>
            <a:r>
              <a:rPr lang="en-US" sz="2800" smtClean="0"/>
              <a:t>In a typical TCP/IP stack, error control is performed at multiple levels:</a:t>
            </a:r>
          </a:p>
          <a:p>
            <a:pPr lvl="1" eaLnBrk="1" hangingPunct="1"/>
            <a:r>
              <a:rPr lang="en-US" sz="2400" smtClean="0"/>
              <a:t>Ethernet frames carry a CRC-32 checksum. Frames with errors are discarded by the receiver hardware.</a:t>
            </a:r>
          </a:p>
          <a:p>
            <a:pPr lvl="1" eaLnBrk="1" hangingPunct="1"/>
            <a:r>
              <a:rPr lang="en-US" sz="2400" smtClean="0"/>
              <a:t>IPv4 headers contain a checksum protecting the header. Packets with errors are dropped within the network or at the receiver.</a:t>
            </a:r>
          </a:p>
          <a:p>
            <a:pPr lvl="1" eaLnBrk="1" hangingPunct="1"/>
            <a:r>
              <a:rPr lang="en-US" sz="2400" smtClean="0"/>
              <a:t>UDP has an optional checksum covering the payload and addressing information from the UDP and IP headers.</a:t>
            </a:r>
          </a:p>
          <a:p>
            <a:pPr lvl="1" eaLnBrk="1" hangingPunct="1"/>
            <a:r>
              <a:rPr lang="en-US" sz="2400" smtClean="0"/>
              <a:t>TCP provides a checksum for protecting the payload and addressing information from the TCP and IP headers.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25"/>
          <p:cNvSpPr>
            <a:spLocks noGrp="1"/>
          </p:cNvSpPr>
          <p:nvPr>
            <p:ph type="title"/>
          </p:nvPr>
        </p:nvSpPr>
        <p:spPr/>
        <p:txBody>
          <a:bodyPr/>
          <a:lstStyle/>
          <a:p>
            <a:pPr eaLnBrk="1" hangingPunct="1"/>
            <a:r>
              <a:rPr lang="en-US" dirty="0" smtClean="0"/>
              <a:t>Exercise 1</a:t>
            </a:r>
            <a:endParaRPr lang="el-GR" dirty="0" smtClean="0"/>
          </a:p>
        </p:txBody>
      </p:sp>
      <mc:AlternateContent xmlns:mc="http://schemas.openxmlformats.org/markup-compatibility/2006">
        <mc:Choice xmlns:a14="http://schemas.microsoft.com/office/drawing/2010/main" xmlns="" Requires="a14">
          <p:sp>
            <p:nvSpPr>
              <p:cNvPr id="82946" name="Content Placeholder 127"/>
              <p:cNvSpPr>
                <a:spLocks noGrp="1"/>
              </p:cNvSpPr>
              <p:nvPr>
                <p:ph sz="half" idx="2"/>
              </p:nvPr>
            </p:nvSpPr>
            <p:spPr/>
            <p:txBody>
              <a:bodyPr/>
              <a:lstStyle/>
              <a:p>
                <a:pPr eaLnBrk="1" hangingPunct="1"/>
                <a:r>
                  <a:rPr lang="el-GR" dirty="0" smtClean="0"/>
                  <a:t>Δεδομένα</a:t>
                </a:r>
              </a:p>
              <a:p>
                <a:pPr lvl="1" eaLnBrk="1" hangingPunct="1"/>
                <a:r>
                  <a:rPr lang="en-US" dirty="0" smtClean="0"/>
                  <a:t>Distance: d</a:t>
                </a:r>
                <a:r>
                  <a:rPr lang="en-US" baseline="-25000" dirty="0" smtClean="0"/>
                  <a:t>1</a:t>
                </a:r>
                <a:r>
                  <a:rPr lang="en-US" dirty="0" smtClean="0"/>
                  <a:t>, d</a:t>
                </a:r>
                <a:r>
                  <a:rPr lang="en-US" baseline="-25000" dirty="0" smtClean="0"/>
                  <a:t>2</a:t>
                </a:r>
              </a:p>
              <a:p>
                <a:pPr lvl="1" eaLnBrk="1" hangingPunct="1"/>
                <a:r>
                  <a:rPr lang="en-US" dirty="0" smtClean="0"/>
                  <a:t>Bandwidth: b</a:t>
                </a:r>
                <a:r>
                  <a:rPr lang="en-US" baseline="-25000" dirty="0" smtClean="0"/>
                  <a:t>1</a:t>
                </a:r>
                <a:r>
                  <a:rPr lang="en-US" dirty="0" smtClean="0"/>
                  <a:t>, b</a:t>
                </a:r>
                <a:r>
                  <a:rPr lang="en-US" baseline="-25000" dirty="0" smtClean="0"/>
                  <a:t>2</a:t>
                </a:r>
              </a:p>
              <a:p>
                <a:pPr lvl="1" eaLnBrk="1" hangingPunct="1"/>
                <a:r>
                  <a:rPr lang="en-US" dirty="0" smtClean="0"/>
                  <a:t>Propagation Velocity: v</a:t>
                </a:r>
              </a:p>
              <a:p>
                <a:pPr lvl="1" eaLnBrk="1" hangingPunct="1"/>
                <a:r>
                  <a:rPr lang="en-US" dirty="0" smtClean="0"/>
                  <a:t>Max total delay: </a:t>
                </a:r>
                <a:r>
                  <a:rPr lang="el-GR" dirty="0" smtClean="0"/>
                  <a:t>τ</a:t>
                </a:r>
                <a:endParaRPr lang="en-US" dirty="0" smtClean="0"/>
              </a:p>
              <a:p>
                <a:pPr eaLnBrk="1" hangingPunct="1"/>
                <a:r>
                  <a:rPr lang="el-GR" dirty="0" smtClean="0"/>
                  <a:t>Ζητούμενα</a:t>
                </a:r>
              </a:p>
              <a:p>
                <a:pPr lvl="1" eaLnBrk="1" hangingPunct="1"/>
                <a:r>
                  <a:rPr lang="en-US" dirty="0" smtClean="0"/>
                  <a:t>Packet size p, such that total delay </a:t>
                </a:r>
                <a14:m>
                  <m:oMath xmlns:m="http://schemas.openxmlformats.org/officeDocument/2006/math">
                    <m:r>
                      <a:rPr lang="en-US" b="0" i="1" smtClean="0">
                        <a:latin typeface="Cambria Math"/>
                      </a:rPr>
                      <m:t>𝐷</m:t>
                    </m:r>
                    <m:r>
                      <a:rPr lang="en-US" b="0" i="1" smtClean="0">
                        <a:latin typeface="Cambria Math"/>
                        <a:ea typeface="Cambria Math"/>
                      </a:rPr>
                      <m:t>≤</m:t>
                    </m:r>
                    <m:r>
                      <a:rPr lang="el-GR" b="0" i="1" smtClean="0">
                        <a:latin typeface="Cambria Math"/>
                        <a:ea typeface="Cambria Math"/>
                      </a:rPr>
                      <m:t>𝜏</m:t>
                    </m:r>
                  </m:oMath>
                </a14:m>
                <a:endParaRPr lang="el-GR" dirty="0" smtClean="0"/>
              </a:p>
            </p:txBody>
          </p:sp>
        </mc:Choice>
        <mc:Fallback>
          <p:sp>
            <p:nvSpPr>
              <p:cNvPr id="82946" name="Content Placeholder 127"/>
              <p:cNvSpPr>
                <a:spLocks noGrp="1" noRot="1" noChangeAspect="1" noMove="1" noResize="1" noEditPoints="1" noAdjustHandles="1" noChangeArrowheads="1" noChangeShapeType="1" noTextEdit="1"/>
              </p:cNvSpPr>
              <p:nvPr>
                <p:ph sz="half" idx="2"/>
              </p:nvPr>
            </p:nvSpPr>
            <p:spPr>
              <a:blipFill rotWithShape="1">
                <a:blip r:embed="rId2" cstate="print"/>
                <a:stretch>
                  <a:fillRect l="-2719" t="-1213"/>
                </a:stretch>
              </a:blipFill>
            </p:spPr>
            <p:txBody>
              <a:bodyPr/>
              <a:lstStyle/>
              <a:p>
                <a:r>
                  <a:rPr lang="el-GR">
                    <a:noFill/>
                  </a:rPr>
                  <a:t> </a:t>
                </a:r>
              </a:p>
            </p:txBody>
          </p:sp>
        </mc:Fallback>
      </mc:AlternateContent>
      <p:grpSp>
        <p:nvGrpSpPr>
          <p:cNvPr id="82947" name="Group 124"/>
          <p:cNvGrpSpPr>
            <a:grpSpLocks/>
          </p:cNvGrpSpPr>
          <p:nvPr/>
        </p:nvGrpSpPr>
        <p:grpSpPr bwMode="auto">
          <a:xfrm>
            <a:off x="212725" y="1628775"/>
            <a:ext cx="4335463" cy="4968875"/>
            <a:chOff x="212802" y="1628800"/>
            <a:chExt cx="4335333" cy="4968552"/>
          </a:xfrm>
        </p:grpSpPr>
        <p:sp>
          <p:nvSpPr>
            <p:cNvPr id="33" name="Parallelogram 32"/>
            <p:cNvSpPr/>
            <p:nvPr/>
          </p:nvSpPr>
          <p:spPr>
            <a:xfrm rot="1899848" flipH="1">
              <a:off x="212802" y="2706643"/>
              <a:ext cx="2214497" cy="634959"/>
            </a:xfrm>
            <a:prstGeom prst="parallelogram">
              <a:avLst>
                <a:gd name="adj" fmla="val 61022"/>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l-GR"/>
            </a:p>
          </p:txBody>
        </p:sp>
        <p:sp>
          <p:nvSpPr>
            <p:cNvPr id="82949" name="TextBox 3"/>
            <p:cNvSpPr txBox="1">
              <a:spLocks noChangeArrowheads="1"/>
            </p:cNvSpPr>
            <p:nvPr/>
          </p:nvSpPr>
          <p:spPr bwMode="auto">
            <a:xfrm>
              <a:off x="378403" y="1628800"/>
              <a:ext cx="317716" cy="369332"/>
            </a:xfrm>
            <a:prstGeom prst="rect">
              <a:avLst/>
            </a:prstGeom>
            <a:noFill/>
            <a:ln w="9525">
              <a:noFill/>
              <a:miter lim="800000"/>
              <a:headEnd/>
              <a:tailEnd/>
            </a:ln>
          </p:spPr>
          <p:txBody>
            <a:bodyPr wrap="none">
              <a:spAutoFit/>
            </a:bodyPr>
            <a:lstStyle/>
            <a:p>
              <a:r>
                <a:rPr lang="el-GR">
                  <a:latin typeface="Calibri" pitchFamily="34" charset="0"/>
                </a:rPr>
                <a:t>Α</a:t>
              </a:r>
            </a:p>
          </p:txBody>
        </p:sp>
        <p:sp>
          <p:nvSpPr>
            <p:cNvPr id="82950" name="TextBox 4"/>
            <p:cNvSpPr txBox="1">
              <a:spLocks noChangeArrowheads="1"/>
            </p:cNvSpPr>
            <p:nvPr/>
          </p:nvSpPr>
          <p:spPr bwMode="auto">
            <a:xfrm>
              <a:off x="3635896" y="1628800"/>
              <a:ext cx="309700" cy="369332"/>
            </a:xfrm>
            <a:prstGeom prst="rect">
              <a:avLst/>
            </a:prstGeom>
            <a:noFill/>
            <a:ln w="9525">
              <a:noFill/>
              <a:miter lim="800000"/>
              <a:headEnd/>
              <a:tailEnd/>
            </a:ln>
          </p:spPr>
          <p:txBody>
            <a:bodyPr wrap="none">
              <a:spAutoFit/>
            </a:bodyPr>
            <a:lstStyle/>
            <a:p>
              <a:r>
                <a:rPr lang="el-GR">
                  <a:latin typeface="Calibri" pitchFamily="34" charset="0"/>
                </a:rPr>
                <a:t>Β</a:t>
              </a:r>
            </a:p>
          </p:txBody>
        </p:sp>
        <p:sp>
          <p:nvSpPr>
            <p:cNvPr id="82951" name="TextBox 5"/>
            <p:cNvSpPr txBox="1">
              <a:spLocks noChangeArrowheads="1"/>
            </p:cNvSpPr>
            <p:nvPr/>
          </p:nvSpPr>
          <p:spPr bwMode="auto">
            <a:xfrm>
              <a:off x="1936101" y="1628800"/>
              <a:ext cx="314510" cy="369332"/>
            </a:xfrm>
            <a:prstGeom prst="rect">
              <a:avLst/>
            </a:prstGeom>
            <a:noFill/>
            <a:ln w="9525">
              <a:noFill/>
              <a:miter lim="800000"/>
              <a:headEnd/>
              <a:tailEnd/>
            </a:ln>
          </p:spPr>
          <p:txBody>
            <a:bodyPr wrap="none">
              <a:spAutoFit/>
            </a:bodyPr>
            <a:lstStyle/>
            <a:p>
              <a:r>
                <a:rPr lang="el-GR">
                  <a:latin typeface="Calibri" pitchFamily="34" charset="0"/>
                </a:rPr>
                <a:t>Δ</a:t>
              </a:r>
            </a:p>
          </p:txBody>
        </p:sp>
        <p:cxnSp>
          <p:nvCxnSpPr>
            <p:cNvPr id="8" name="Straight Arrow Connector 7"/>
            <p:cNvCxnSpPr>
              <a:stCxn id="82949" idx="2"/>
            </p:cNvCxnSpPr>
            <p:nvPr/>
          </p:nvCxnSpPr>
          <p:spPr>
            <a:xfrm>
              <a:off x="536642" y="1998664"/>
              <a:ext cx="0" cy="45986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82951" idx="2"/>
            </p:cNvCxnSpPr>
            <p:nvPr/>
          </p:nvCxnSpPr>
          <p:spPr>
            <a:xfrm>
              <a:off x="2093934" y="1998664"/>
              <a:ext cx="0" cy="45986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82950" idx="2"/>
            </p:cNvCxnSpPr>
            <p:nvPr/>
          </p:nvCxnSpPr>
          <p:spPr>
            <a:xfrm>
              <a:off x="3790920" y="1998664"/>
              <a:ext cx="0" cy="45986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2955" name="TextBox 17"/>
            <p:cNvSpPr txBox="1">
              <a:spLocks noChangeArrowheads="1"/>
            </p:cNvSpPr>
            <p:nvPr/>
          </p:nvSpPr>
          <p:spPr bwMode="auto">
            <a:xfrm>
              <a:off x="1127061" y="1628800"/>
              <a:ext cx="385042" cy="369332"/>
            </a:xfrm>
            <a:prstGeom prst="rect">
              <a:avLst/>
            </a:prstGeom>
            <a:noFill/>
            <a:ln w="9525">
              <a:noFill/>
              <a:miter lim="800000"/>
              <a:headEnd/>
              <a:tailEnd/>
            </a:ln>
          </p:spPr>
          <p:txBody>
            <a:bodyPr wrap="none">
              <a:spAutoFit/>
            </a:bodyPr>
            <a:lstStyle/>
            <a:p>
              <a:r>
                <a:rPr lang="en-US">
                  <a:latin typeface="Calibri" pitchFamily="34" charset="0"/>
                </a:rPr>
                <a:t>d</a:t>
              </a:r>
              <a:r>
                <a:rPr lang="en-US" baseline="-25000">
                  <a:latin typeface="Calibri" pitchFamily="34" charset="0"/>
                </a:rPr>
                <a:t>1</a:t>
              </a:r>
              <a:endParaRPr lang="el-GR" baseline="-25000">
                <a:latin typeface="Calibri" pitchFamily="34" charset="0"/>
              </a:endParaRPr>
            </a:p>
          </p:txBody>
        </p:sp>
        <p:sp>
          <p:nvSpPr>
            <p:cNvPr id="82956" name="TextBox 18"/>
            <p:cNvSpPr txBox="1">
              <a:spLocks noChangeArrowheads="1"/>
            </p:cNvSpPr>
            <p:nvPr/>
          </p:nvSpPr>
          <p:spPr bwMode="auto">
            <a:xfrm>
              <a:off x="2771800" y="1628800"/>
              <a:ext cx="385042" cy="369332"/>
            </a:xfrm>
            <a:prstGeom prst="rect">
              <a:avLst/>
            </a:prstGeom>
            <a:noFill/>
            <a:ln w="9525">
              <a:noFill/>
              <a:miter lim="800000"/>
              <a:headEnd/>
              <a:tailEnd/>
            </a:ln>
          </p:spPr>
          <p:txBody>
            <a:bodyPr wrap="none">
              <a:spAutoFit/>
            </a:bodyPr>
            <a:lstStyle/>
            <a:p>
              <a:r>
                <a:rPr lang="en-US">
                  <a:latin typeface="Calibri" pitchFamily="34" charset="0"/>
                </a:rPr>
                <a:t>d</a:t>
              </a:r>
              <a:r>
                <a:rPr lang="en-US" baseline="-25000">
                  <a:latin typeface="Calibri" pitchFamily="34" charset="0"/>
                </a:rPr>
                <a:t>2</a:t>
              </a:r>
              <a:endParaRPr lang="el-GR" baseline="-25000">
                <a:latin typeface="Calibri" pitchFamily="34" charset="0"/>
              </a:endParaRPr>
            </a:p>
          </p:txBody>
        </p:sp>
        <p:cxnSp>
          <p:nvCxnSpPr>
            <p:cNvPr id="23" name="Straight Arrow Connector 22"/>
            <p:cNvCxnSpPr>
              <a:stCxn id="82955" idx="1"/>
              <a:endCxn id="82949" idx="3"/>
            </p:cNvCxnSpPr>
            <p:nvPr/>
          </p:nvCxnSpPr>
          <p:spPr>
            <a:xfrm flipH="1">
              <a:off x="695388" y="1812938"/>
              <a:ext cx="43178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82955" idx="3"/>
              <a:endCxn id="82951" idx="1"/>
            </p:cNvCxnSpPr>
            <p:nvPr/>
          </p:nvCxnSpPr>
          <p:spPr>
            <a:xfrm>
              <a:off x="1511338" y="1812938"/>
              <a:ext cx="42543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82956" idx="1"/>
              <a:endCxn id="82951" idx="3"/>
            </p:cNvCxnSpPr>
            <p:nvPr/>
          </p:nvCxnSpPr>
          <p:spPr>
            <a:xfrm flipH="1">
              <a:off x="2251091" y="1812938"/>
              <a:ext cx="52068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82956" idx="3"/>
              <a:endCxn id="82950" idx="1"/>
            </p:cNvCxnSpPr>
            <p:nvPr/>
          </p:nvCxnSpPr>
          <p:spPr>
            <a:xfrm>
              <a:off x="3157527" y="1812938"/>
              <a:ext cx="47782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4" name="Parallelogram 33"/>
            <p:cNvSpPr/>
            <p:nvPr/>
          </p:nvSpPr>
          <p:spPr>
            <a:xfrm rot="1899848" flipH="1">
              <a:off x="1809779" y="4463891"/>
              <a:ext cx="2289106" cy="466695"/>
            </a:xfrm>
            <a:prstGeom prst="parallelogram">
              <a:avLst>
                <a:gd name="adj" fmla="val 61022"/>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l-GR"/>
            </a:p>
          </p:txBody>
        </p:sp>
        <p:cxnSp>
          <p:nvCxnSpPr>
            <p:cNvPr id="36" name="Straight Connector 35"/>
            <p:cNvCxnSpPr/>
            <p:nvPr/>
          </p:nvCxnSpPr>
          <p:spPr>
            <a:xfrm flipH="1">
              <a:off x="536642" y="2187564"/>
              <a:ext cx="3563831" cy="0"/>
            </a:xfrm>
            <a:prstGeom prst="line">
              <a:avLst/>
            </a:prstGeom>
            <a:ln>
              <a:prstDash val="sysDash"/>
            </a:ln>
            <a:effectLst/>
          </p:spPr>
          <p:style>
            <a:lnRef idx="2">
              <a:schemeClr val="accent2"/>
            </a:lnRef>
            <a:fillRef idx="0">
              <a:schemeClr val="accent2"/>
            </a:fillRef>
            <a:effectRef idx="1">
              <a:schemeClr val="accent2"/>
            </a:effectRef>
            <a:fontRef idx="minor">
              <a:schemeClr val="tx1"/>
            </a:fontRef>
          </p:style>
        </p:cxnSp>
        <p:cxnSp>
          <p:nvCxnSpPr>
            <p:cNvPr id="38" name="Straight Connector 37"/>
            <p:cNvCxnSpPr/>
            <p:nvPr/>
          </p:nvCxnSpPr>
          <p:spPr>
            <a:xfrm flipH="1">
              <a:off x="2093934" y="3105079"/>
              <a:ext cx="2006540" cy="0"/>
            </a:xfrm>
            <a:prstGeom prst="line">
              <a:avLst/>
            </a:prstGeom>
            <a:ln>
              <a:prstDash val="sysDash"/>
            </a:ln>
            <a:effectLst/>
          </p:spPr>
          <p:style>
            <a:lnRef idx="2">
              <a:schemeClr val="accent2"/>
            </a:lnRef>
            <a:fillRef idx="0">
              <a:schemeClr val="accent2"/>
            </a:fillRef>
            <a:effectRef idx="1">
              <a:schemeClr val="accent2"/>
            </a:effectRef>
            <a:fontRef idx="minor">
              <a:schemeClr val="tx1"/>
            </a:fontRef>
          </p:style>
        </p:cxnSp>
        <p:sp>
          <p:nvSpPr>
            <p:cNvPr id="82964" name="TextBox 44"/>
            <p:cNvSpPr txBox="1">
              <a:spLocks noChangeArrowheads="1"/>
            </p:cNvSpPr>
            <p:nvPr/>
          </p:nvSpPr>
          <p:spPr bwMode="auto">
            <a:xfrm>
              <a:off x="3732333" y="2412608"/>
              <a:ext cx="736805" cy="369332"/>
            </a:xfrm>
            <a:prstGeom prst="rect">
              <a:avLst/>
            </a:prstGeom>
            <a:noFill/>
            <a:ln w="9525">
              <a:noFill/>
              <a:miter lim="800000"/>
              <a:headEnd/>
              <a:tailEnd/>
            </a:ln>
          </p:spPr>
          <p:txBody>
            <a:bodyPr wrap="none">
              <a:spAutoFit/>
            </a:bodyPr>
            <a:lstStyle/>
            <a:p>
              <a:r>
                <a:rPr lang="en-US">
                  <a:solidFill>
                    <a:schemeClr val="accent2"/>
                  </a:solidFill>
                  <a:latin typeface="Calibri" pitchFamily="34" charset="0"/>
                </a:rPr>
                <a:t>D</a:t>
              </a:r>
              <a:r>
                <a:rPr lang="en-US" baseline="-25000">
                  <a:solidFill>
                    <a:schemeClr val="accent2"/>
                  </a:solidFill>
                  <a:latin typeface="Calibri" pitchFamily="34" charset="0"/>
                </a:rPr>
                <a:t>1,prop</a:t>
              </a:r>
              <a:endParaRPr lang="el-GR" baseline="-25000">
                <a:solidFill>
                  <a:schemeClr val="accent2"/>
                </a:solidFill>
                <a:latin typeface="Calibri" pitchFamily="34" charset="0"/>
              </a:endParaRPr>
            </a:p>
          </p:txBody>
        </p:sp>
        <p:cxnSp>
          <p:nvCxnSpPr>
            <p:cNvPr id="47" name="Straight Arrow Connector 46"/>
            <p:cNvCxnSpPr/>
            <p:nvPr/>
          </p:nvCxnSpPr>
          <p:spPr>
            <a:xfrm flipV="1">
              <a:off x="3938553" y="2187564"/>
              <a:ext cx="0" cy="320654"/>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49" name="Straight Arrow Connector 48"/>
            <p:cNvCxnSpPr/>
            <p:nvPr/>
          </p:nvCxnSpPr>
          <p:spPr>
            <a:xfrm>
              <a:off x="3938553" y="2762201"/>
              <a:ext cx="0" cy="358752"/>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71" name="Straight Connector 70"/>
            <p:cNvCxnSpPr/>
            <p:nvPr/>
          </p:nvCxnSpPr>
          <p:spPr>
            <a:xfrm flipH="1">
              <a:off x="2100283" y="3876554"/>
              <a:ext cx="2000190" cy="0"/>
            </a:xfrm>
            <a:prstGeom prst="line">
              <a:avLst/>
            </a:prstGeom>
            <a:ln>
              <a:prstDash val="sysDash"/>
            </a:ln>
            <a:effectLst/>
          </p:spPr>
          <p:style>
            <a:lnRef idx="2">
              <a:schemeClr val="accent2"/>
            </a:lnRef>
            <a:fillRef idx="0">
              <a:schemeClr val="accent2"/>
            </a:fillRef>
            <a:effectRef idx="1">
              <a:schemeClr val="accent2"/>
            </a:effectRef>
            <a:fontRef idx="minor">
              <a:schemeClr val="tx1"/>
            </a:fontRef>
          </p:style>
        </p:cxnSp>
        <p:sp>
          <p:nvSpPr>
            <p:cNvPr id="82968" name="TextBox 72"/>
            <p:cNvSpPr txBox="1">
              <a:spLocks noChangeArrowheads="1"/>
            </p:cNvSpPr>
            <p:nvPr/>
          </p:nvSpPr>
          <p:spPr bwMode="auto">
            <a:xfrm>
              <a:off x="3758152" y="3284984"/>
              <a:ext cx="757002" cy="369332"/>
            </a:xfrm>
            <a:prstGeom prst="rect">
              <a:avLst/>
            </a:prstGeom>
            <a:noFill/>
            <a:ln w="9525">
              <a:noFill/>
              <a:miter lim="800000"/>
              <a:headEnd/>
              <a:tailEnd/>
            </a:ln>
          </p:spPr>
          <p:txBody>
            <a:bodyPr wrap="none">
              <a:spAutoFit/>
            </a:bodyPr>
            <a:lstStyle/>
            <a:p>
              <a:r>
                <a:rPr lang="en-US">
                  <a:solidFill>
                    <a:schemeClr val="accent2"/>
                  </a:solidFill>
                  <a:latin typeface="Calibri" pitchFamily="34" charset="0"/>
                </a:rPr>
                <a:t>D</a:t>
              </a:r>
              <a:r>
                <a:rPr lang="en-US" baseline="-25000">
                  <a:solidFill>
                    <a:schemeClr val="accent2"/>
                  </a:solidFill>
                  <a:latin typeface="Calibri" pitchFamily="34" charset="0"/>
                </a:rPr>
                <a:t>1,trans</a:t>
              </a:r>
              <a:endParaRPr lang="el-GR" baseline="-25000">
                <a:solidFill>
                  <a:schemeClr val="accent2"/>
                </a:solidFill>
                <a:latin typeface="Calibri" pitchFamily="34" charset="0"/>
              </a:endParaRPr>
            </a:p>
          </p:txBody>
        </p:sp>
        <p:cxnSp>
          <p:nvCxnSpPr>
            <p:cNvPr id="74" name="Straight Arrow Connector 73"/>
            <p:cNvCxnSpPr/>
            <p:nvPr/>
          </p:nvCxnSpPr>
          <p:spPr>
            <a:xfrm flipV="1">
              <a:off x="3948078" y="3090793"/>
              <a:ext cx="0" cy="266683"/>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75" name="Straight Arrow Connector 74"/>
            <p:cNvCxnSpPr/>
            <p:nvPr/>
          </p:nvCxnSpPr>
          <p:spPr>
            <a:xfrm>
              <a:off x="3948078" y="3573362"/>
              <a:ext cx="0" cy="303192"/>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92" name="Straight Connector 91"/>
            <p:cNvCxnSpPr/>
            <p:nvPr/>
          </p:nvCxnSpPr>
          <p:spPr>
            <a:xfrm flipH="1">
              <a:off x="3790920" y="4941698"/>
              <a:ext cx="309554" cy="0"/>
            </a:xfrm>
            <a:prstGeom prst="line">
              <a:avLst/>
            </a:prstGeom>
            <a:ln>
              <a:prstDash val="sysDash"/>
            </a:ln>
            <a:effectLst/>
          </p:spPr>
          <p:style>
            <a:lnRef idx="2">
              <a:schemeClr val="accent2"/>
            </a:lnRef>
            <a:fillRef idx="0">
              <a:schemeClr val="accent2"/>
            </a:fillRef>
            <a:effectRef idx="1">
              <a:schemeClr val="accent2"/>
            </a:effectRef>
            <a:fontRef idx="minor">
              <a:schemeClr val="tx1"/>
            </a:fontRef>
          </p:style>
        </p:cxnSp>
        <p:cxnSp>
          <p:nvCxnSpPr>
            <p:cNvPr id="94" name="Straight Connector 93"/>
            <p:cNvCxnSpPr/>
            <p:nvPr/>
          </p:nvCxnSpPr>
          <p:spPr>
            <a:xfrm flipH="1">
              <a:off x="3790920" y="5517922"/>
              <a:ext cx="309554" cy="0"/>
            </a:xfrm>
            <a:prstGeom prst="line">
              <a:avLst/>
            </a:prstGeom>
            <a:ln>
              <a:prstDash val="sysDash"/>
            </a:ln>
            <a:effectLst/>
          </p:spPr>
          <p:style>
            <a:lnRef idx="2">
              <a:schemeClr val="accent2"/>
            </a:lnRef>
            <a:fillRef idx="0">
              <a:schemeClr val="accent2"/>
            </a:fillRef>
            <a:effectRef idx="1">
              <a:schemeClr val="accent2"/>
            </a:effectRef>
            <a:fontRef idx="minor">
              <a:schemeClr val="tx1"/>
            </a:fontRef>
          </p:style>
        </p:cxnSp>
        <p:sp>
          <p:nvSpPr>
            <p:cNvPr id="82973" name="TextBox 99"/>
            <p:cNvSpPr txBox="1">
              <a:spLocks noChangeArrowheads="1"/>
            </p:cNvSpPr>
            <p:nvPr/>
          </p:nvSpPr>
          <p:spPr bwMode="auto">
            <a:xfrm>
              <a:off x="3758152" y="4201369"/>
              <a:ext cx="736805" cy="369332"/>
            </a:xfrm>
            <a:prstGeom prst="rect">
              <a:avLst/>
            </a:prstGeom>
            <a:noFill/>
            <a:ln w="9525">
              <a:noFill/>
              <a:miter lim="800000"/>
              <a:headEnd/>
              <a:tailEnd/>
            </a:ln>
          </p:spPr>
          <p:txBody>
            <a:bodyPr wrap="none">
              <a:spAutoFit/>
            </a:bodyPr>
            <a:lstStyle/>
            <a:p>
              <a:r>
                <a:rPr lang="en-US">
                  <a:solidFill>
                    <a:schemeClr val="accent2"/>
                  </a:solidFill>
                  <a:latin typeface="Calibri" pitchFamily="34" charset="0"/>
                </a:rPr>
                <a:t>D</a:t>
              </a:r>
              <a:r>
                <a:rPr lang="en-US" baseline="-25000">
                  <a:solidFill>
                    <a:schemeClr val="accent2"/>
                  </a:solidFill>
                  <a:latin typeface="Calibri" pitchFamily="34" charset="0"/>
                </a:rPr>
                <a:t>2,prop</a:t>
              </a:r>
              <a:endParaRPr lang="el-GR" baseline="-25000">
                <a:solidFill>
                  <a:schemeClr val="accent2"/>
                </a:solidFill>
                <a:latin typeface="Calibri" pitchFamily="34" charset="0"/>
              </a:endParaRPr>
            </a:p>
          </p:txBody>
        </p:sp>
        <p:cxnSp>
          <p:nvCxnSpPr>
            <p:cNvPr id="101" name="Straight Arrow Connector 100"/>
            <p:cNvCxnSpPr/>
            <p:nvPr/>
          </p:nvCxnSpPr>
          <p:spPr>
            <a:xfrm flipV="1">
              <a:off x="3971889" y="3897191"/>
              <a:ext cx="0" cy="400024"/>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02" name="Straight Arrow Connector 101"/>
            <p:cNvCxnSpPr/>
            <p:nvPr/>
          </p:nvCxnSpPr>
          <p:spPr>
            <a:xfrm>
              <a:off x="3963953" y="4549610"/>
              <a:ext cx="0" cy="36034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82976" name="TextBox 102"/>
            <p:cNvSpPr txBox="1">
              <a:spLocks noChangeArrowheads="1"/>
            </p:cNvSpPr>
            <p:nvPr/>
          </p:nvSpPr>
          <p:spPr bwMode="auto">
            <a:xfrm>
              <a:off x="3791133" y="5039316"/>
              <a:ext cx="757002" cy="369332"/>
            </a:xfrm>
            <a:prstGeom prst="rect">
              <a:avLst/>
            </a:prstGeom>
            <a:noFill/>
            <a:ln w="9525">
              <a:noFill/>
              <a:miter lim="800000"/>
              <a:headEnd/>
              <a:tailEnd/>
            </a:ln>
          </p:spPr>
          <p:txBody>
            <a:bodyPr wrap="none">
              <a:spAutoFit/>
            </a:bodyPr>
            <a:lstStyle/>
            <a:p>
              <a:r>
                <a:rPr lang="en-US">
                  <a:solidFill>
                    <a:schemeClr val="accent2"/>
                  </a:solidFill>
                  <a:latin typeface="Calibri" pitchFamily="34" charset="0"/>
                </a:rPr>
                <a:t>D</a:t>
              </a:r>
              <a:r>
                <a:rPr lang="en-US" baseline="-25000">
                  <a:solidFill>
                    <a:schemeClr val="accent2"/>
                  </a:solidFill>
                  <a:latin typeface="Calibri" pitchFamily="34" charset="0"/>
                </a:rPr>
                <a:t>2,trans</a:t>
              </a:r>
              <a:endParaRPr lang="el-GR" baseline="-25000">
                <a:solidFill>
                  <a:schemeClr val="accent2"/>
                </a:solidFill>
                <a:latin typeface="Calibri" pitchFamily="34" charset="0"/>
              </a:endParaRPr>
            </a:p>
          </p:txBody>
        </p:sp>
        <p:cxnSp>
          <p:nvCxnSpPr>
            <p:cNvPr id="104" name="Straight Arrow Connector 103"/>
            <p:cNvCxnSpPr/>
            <p:nvPr/>
          </p:nvCxnSpPr>
          <p:spPr>
            <a:xfrm flipV="1">
              <a:off x="3981414" y="4941698"/>
              <a:ext cx="0" cy="165089"/>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05" name="Straight Arrow Connector 104"/>
            <p:cNvCxnSpPr/>
            <p:nvPr/>
          </p:nvCxnSpPr>
          <p:spPr>
            <a:xfrm>
              <a:off x="3981414" y="5346483"/>
              <a:ext cx="0" cy="171439"/>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p:cNvSpPr>
            <a:spLocks noGrp="1"/>
          </p:cNvSpPr>
          <p:nvPr>
            <p:ph type="title"/>
          </p:nvPr>
        </p:nvSpPr>
        <p:spPr/>
        <p:txBody>
          <a:bodyPr/>
          <a:lstStyle/>
          <a:p>
            <a:pPr eaLnBrk="1" hangingPunct="1"/>
            <a:r>
              <a:rPr lang="en-US" dirty="0" smtClean="0"/>
              <a:t>Exercise 10</a:t>
            </a:r>
          </a:p>
        </p:txBody>
      </p:sp>
      <p:sp>
        <p:nvSpPr>
          <p:cNvPr id="110594" name="Rectangle 3"/>
          <p:cNvSpPr>
            <a:spLocks noGrp="1"/>
          </p:cNvSpPr>
          <p:nvPr>
            <p:ph type="body" idx="1"/>
          </p:nvPr>
        </p:nvSpPr>
        <p:spPr/>
        <p:txBody>
          <a:bodyPr>
            <a:normAutofit lnSpcReduction="10000"/>
          </a:bodyPr>
          <a:lstStyle/>
          <a:p>
            <a:pPr eaLnBrk="1" hangingPunct="1">
              <a:lnSpc>
                <a:spcPct val="90000"/>
              </a:lnSpc>
            </a:pPr>
            <a:r>
              <a:rPr lang="en-US" dirty="0" smtClean="0"/>
              <a:t>A protocol does not have access to the headers of the lower layer protocols</a:t>
            </a:r>
          </a:p>
          <a:p>
            <a:pPr eaLnBrk="1" hangingPunct="1">
              <a:lnSpc>
                <a:spcPct val="90000"/>
              </a:lnSpc>
            </a:pPr>
            <a:r>
              <a:rPr lang="en-US" dirty="0" smtClean="0"/>
              <a:t>Problems are addressed locally, without retransmitting the packet throughout the entire path</a:t>
            </a:r>
          </a:p>
          <a:p>
            <a:pPr eaLnBrk="1" hangingPunct="1">
              <a:lnSpc>
                <a:spcPct val="90000"/>
              </a:lnSpc>
            </a:pPr>
            <a:r>
              <a:rPr lang="en-US" dirty="0" smtClean="0"/>
              <a:t>Error correction may need data from previous packets</a:t>
            </a:r>
          </a:p>
          <a:p>
            <a:pPr lvl="1" eaLnBrk="1" hangingPunct="1">
              <a:lnSpc>
                <a:spcPct val="90000"/>
              </a:lnSpc>
            </a:pPr>
            <a:r>
              <a:rPr lang="en-US" dirty="0" smtClean="0"/>
              <a:t>Increased delay and memory needs by low layer network devices, in order to run sophisticated algorithms</a:t>
            </a:r>
          </a:p>
          <a:p>
            <a:pPr eaLnBrk="1" hangingPunct="1">
              <a:lnSpc>
                <a:spcPct val="90000"/>
              </a:lnSpc>
              <a:buFont typeface="Arial" charset="0"/>
              <a:buNone/>
            </a:pPr>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 10</a:t>
            </a:r>
            <a:endParaRPr lang="el-GR" dirty="0"/>
          </a:p>
        </p:txBody>
      </p:sp>
      <p:sp>
        <p:nvSpPr>
          <p:cNvPr id="54" name="Content Placeholder 53"/>
          <p:cNvSpPr>
            <a:spLocks noGrp="1"/>
          </p:cNvSpPr>
          <p:nvPr>
            <p:ph idx="1"/>
          </p:nvPr>
        </p:nvSpPr>
        <p:spPr/>
        <p:txBody>
          <a:bodyPr/>
          <a:lstStyle/>
          <a:p>
            <a:r>
              <a:rPr lang="en-US" dirty="0"/>
              <a:t>Link layer retransmissions versus transport layer retransmissions</a:t>
            </a:r>
            <a:endParaRPr lang="el-GR" dirty="0"/>
          </a:p>
          <a:p>
            <a:endParaRPr lang="el-GR" dirty="0"/>
          </a:p>
        </p:txBody>
      </p:sp>
      <p:sp>
        <p:nvSpPr>
          <p:cNvPr id="4" name="Rectangle 3"/>
          <p:cNvSpPr/>
          <p:nvPr/>
        </p:nvSpPr>
        <p:spPr>
          <a:xfrm>
            <a:off x="539552" y="3287893"/>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Host A</a:t>
            </a:r>
            <a:endParaRPr lang="el-GR" dirty="0"/>
          </a:p>
        </p:txBody>
      </p:sp>
      <p:sp>
        <p:nvSpPr>
          <p:cNvPr id="5" name="Rectangle 4"/>
          <p:cNvSpPr/>
          <p:nvPr/>
        </p:nvSpPr>
        <p:spPr>
          <a:xfrm>
            <a:off x="7596336" y="3287893"/>
            <a:ext cx="100811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Host B</a:t>
            </a:r>
            <a:endParaRPr lang="el-GR" dirty="0"/>
          </a:p>
        </p:txBody>
      </p:sp>
      <p:grpSp>
        <p:nvGrpSpPr>
          <p:cNvPr id="43" name="Group 42"/>
          <p:cNvGrpSpPr/>
          <p:nvPr/>
        </p:nvGrpSpPr>
        <p:grpSpPr>
          <a:xfrm>
            <a:off x="6476912" y="3811544"/>
            <a:ext cx="654672" cy="173017"/>
            <a:chOff x="4604704" y="4077072"/>
            <a:chExt cx="654672" cy="173017"/>
          </a:xfrm>
        </p:grpSpPr>
        <p:sp>
          <p:nvSpPr>
            <p:cNvPr id="41" name="Oval 40"/>
            <p:cNvSpPr/>
            <p:nvPr/>
          </p:nvSpPr>
          <p:spPr>
            <a:xfrm>
              <a:off x="4604704" y="4077072"/>
              <a:ext cx="654672" cy="173017"/>
            </a:xfrm>
            <a:prstGeom prst="ellipse">
              <a:avLst/>
            </a:prstGeom>
            <a:noFill/>
            <a:ln>
              <a:solidFill>
                <a:schemeClr val="accent1">
                  <a:alpha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l-GR"/>
            </a:p>
          </p:txBody>
        </p:sp>
        <p:sp>
          <p:nvSpPr>
            <p:cNvPr id="42" name="Oval 41"/>
            <p:cNvSpPr/>
            <p:nvPr/>
          </p:nvSpPr>
          <p:spPr>
            <a:xfrm>
              <a:off x="4701351" y="4105908"/>
              <a:ext cx="461379" cy="115345"/>
            </a:xfrm>
            <a:prstGeom prst="ellipse">
              <a:avLst/>
            </a:prstGeom>
            <a:noFill/>
            <a:ln>
              <a:solidFill>
                <a:schemeClr val="accent1">
                  <a:alpha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l-GR"/>
            </a:p>
          </p:txBody>
        </p:sp>
      </p:grpSp>
      <p:sp>
        <p:nvSpPr>
          <p:cNvPr id="6" name="Oval 5"/>
          <p:cNvSpPr/>
          <p:nvPr/>
        </p:nvSpPr>
        <p:spPr>
          <a:xfrm>
            <a:off x="1979712" y="3287893"/>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r>
              <a:rPr lang="en-US" baseline="-25000" dirty="0" smtClean="0"/>
              <a:t>1</a:t>
            </a:r>
            <a:endParaRPr lang="el-GR" baseline="-25000" dirty="0"/>
          </a:p>
        </p:txBody>
      </p:sp>
      <p:sp>
        <p:nvSpPr>
          <p:cNvPr id="7" name="Oval 6"/>
          <p:cNvSpPr/>
          <p:nvPr/>
        </p:nvSpPr>
        <p:spPr>
          <a:xfrm>
            <a:off x="2843808" y="4062469"/>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r>
              <a:rPr lang="en-US" baseline="-25000" dirty="0"/>
              <a:t>2</a:t>
            </a:r>
            <a:endParaRPr lang="el-GR" baseline="-25000" dirty="0"/>
          </a:p>
        </p:txBody>
      </p:sp>
      <p:sp>
        <p:nvSpPr>
          <p:cNvPr id="8" name="Oval 7"/>
          <p:cNvSpPr/>
          <p:nvPr/>
        </p:nvSpPr>
        <p:spPr>
          <a:xfrm>
            <a:off x="4355976" y="3779594"/>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r>
              <a:rPr lang="en-US" baseline="-25000" dirty="0"/>
              <a:t>3</a:t>
            </a:r>
            <a:endParaRPr lang="el-GR" baseline="-25000" dirty="0"/>
          </a:p>
        </p:txBody>
      </p:sp>
      <p:sp>
        <p:nvSpPr>
          <p:cNvPr id="9" name="Oval 8"/>
          <p:cNvSpPr/>
          <p:nvPr/>
        </p:nvSpPr>
        <p:spPr>
          <a:xfrm>
            <a:off x="5076056" y="2864229"/>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r>
              <a:rPr lang="en-US" baseline="-25000" dirty="0"/>
              <a:t>4</a:t>
            </a:r>
            <a:endParaRPr lang="el-GR" baseline="-25000" dirty="0"/>
          </a:p>
        </p:txBody>
      </p:sp>
      <p:sp>
        <p:nvSpPr>
          <p:cNvPr id="10" name="Oval 9"/>
          <p:cNvSpPr/>
          <p:nvPr/>
        </p:nvSpPr>
        <p:spPr>
          <a:xfrm>
            <a:off x="6084168" y="3866277"/>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a:t>
            </a:r>
            <a:r>
              <a:rPr lang="en-US" baseline="-25000" dirty="0"/>
              <a:t>5</a:t>
            </a:r>
            <a:endParaRPr lang="el-GR" baseline="-25000" dirty="0"/>
          </a:p>
        </p:txBody>
      </p:sp>
      <p:cxnSp>
        <p:nvCxnSpPr>
          <p:cNvPr id="16" name="Straight Connector 15"/>
          <p:cNvCxnSpPr>
            <a:stCxn id="4" idx="3"/>
            <a:endCxn id="6" idx="2"/>
          </p:cNvCxnSpPr>
          <p:nvPr/>
        </p:nvCxnSpPr>
        <p:spPr>
          <a:xfrm>
            <a:off x="1547664" y="3575925"/>
            <a:ext cx="432048"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6" idx="5"/>
            <a:endCxn id="7" idx="1"/>
          </p:cNvCxnSpPr>
          <p:nvPr/>
        </p:nvCxnSpPr>
        <p:spPr>
          <a:xfrm>
            <a:off x="2471413" y="3779594"/>
            <a:ext cx="456758" cy="367238"/>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7" idx="6"/>
            <a:endCxn id="8" idx="2"/>
          </p:cNvCxnSpPr>
          <p:nvPr/>
        </p:nvCxnSpPr>
        <p:spPr>
          <a:xfrm flipV="1">
            <a:off x="3419872" y="4067626"/>
            <a:ext cx="936104" cy="282875"/>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8" idx="7"/>
            <a:endCxn id="9" idx="3"/>
          </p:cNvCxnSpPr>
          <p:nvPr/>
        </p:nvCxnSpPr>
        <p:spPr>
          <a:xfrm flipV="1">
            <a:off x="4847677" y="3355930"/>
            <a:ext cx="312742" cy="508027"/>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9" idx="5"/>
            <a:endCxn id="10" idx="1"/>
          </p:cNvCxnSpPr>
          <p:nvPr/>
        </p:nvCxnSpPr>
        <p:spPr>
          <a:xfrm>
            <a:off x="5567757" y="3355930"/>
            <a:ext cx="600774" cy="59471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3" name="Elbow Connector 32"/>
          <p:cNvCxnSpPr>
            <a:stCxn id="10" idx="6"/>
          </p:cNvCxnSpPr>
          <p:nvPr/>
        </p:nvCxnSpPr>
        <p:spPr>
          <a:xfrm flipV="1">
            <a:off x="6660232" y="3863957"/>
            <a:ext cx="144016" cy="290352"/>
          </a:xfrm>
          <a:prstGeom prst="bentConnector2">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5" idx="1"/>
          </p:cNvCxnSpPr>
          <p:nvPr/>
        </p:nvCxnSpPr>
        <p:spPr>
          <a:xfrm rot="10800000">
            <a:off x="7380312" y="3287893"/>
            <a:ext cx="216024" cy="288032"/>
          </a:xfrm>
          <a:prstGeom prst="bentConnector2">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44" name="Group 43"/>
          <p:cNvGrpSpPr/>
          <p:nvPr/>
        </p:nvGrpSpPr>
        <p:grpSpPr>
          <a:xfrm>
            <a:off x="7028996" y="3201384"/>
            <a:ext cx="654672" cy="173017"/>
            <a:chOff x="4604704" y="4077072"/>
            <a:chExt cx="654672" cy="173017"/>
          </a:xfrm>
        </p:grpSpPr>
        <p:sp>
          <p:nvSpPr>
            <p:cNvPr id="45" name="Oval 44"/>
            <p:cNvSpPr/>
            <p:nvPr/>
          </p:nvSpPr>
          <p:spPr>
            <a:xfrm>
              <a:off x="4604704" y="4077072"/>
              <a:ext cx="654672" cy="173017"/>
            </a:xfrm>
            <a:prstGeom prst="ellipse">
              <a:avLst/>
            </a:prstGeom>
            <a:noFill/>
            <a:ln>
              <a:solidFill>
                <a:schemeClr val="accent1">
                  <a:alpha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l-GR"/>
            </a:p>
          </p:txBody>
        </p:sp>
        <p:sp>
          <p:nvSpPr>
            <p:cNvPr id="46" name="Oval 45"/>
            <p:cNvSpPr/>
            <p:nvPr/>
          </p:nvSpPr>
          <p:spPr>
            <a:xfrm>
              <a:off x="4701351" y="4105908"/>
              <a:ext cx="461379" cy="115345"/>
            </a:xfrm>
            <a:prstGeom prst="ellipse">
              <a:avLst/>
            </a:prstGeom>
            <a:noFill/>
            <a:ln>
              <a:solidFill>
                <a:schemeClr val="accent1">
                  <a:alpha val="5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l-GR"/>
            </a:p>
          </p:txBody>
        </p:sp>
      </p:grpSp>
      <p:cxnSp>
        <p:nvCxnSpPr>
          <p:cNvPr id="50" name="Straight Arrow Connector 49"/>
          <p:cNvCxnSpPr/>
          <p:nvPr/>
        </p:nvCxnSpPr>
        <p:spPr>
          <a:xfrm flipH="1" flipV="1">
            <a:off x="7236296" y="3840380"/>
            <a:ext cx="447372" cy="887673"/>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51" name="TextBox 50"/>
          <p:cNvSpPr txBox="1"/>
          <p:nvPr/>
        </p:nvSpPr>
        <p:spPr>
          <a:xfrm>
            <a:off x="6855576" y="4707606"/>
            <a:ext cx="1656184" cy="646331"/>
          </a:xfrm>
          <a:prstGeom prst="rect">
            <a:avLst/>
          </a:prstGeom>
          <a:noFill/>
        </p:spPr>
        <p:txBody>
          <a:bodyPr wrap="square" rtlCol="0">
            <a:spAutoFit/>
          </a:bodyPr>
          <a:lstStyle/>
          <a:p>
            <a:pPr algn="ctr"/>
            <a:r>
              <a:rPr lang="en-US" dirty="0" smtClean="0">
                <a:solidFill>
                  <a:schemeClr val="accent2"/>
                </a:solidFill>
              </a:rPr>
              <a:t>Bit errors happen here</a:t>
            </a:r>
            <a:endParaRPr lang="el-GR" dirty="0">
              <a:solidFill>
                <a:schemeClr val="accent2"/>
              </a:solidFill>
            </a:endParaRPr>
          </a:p>
        </p:txBody>
      </p:sp>
    </p:spTree>
    <p:extLst>
      <p:ext uri="{BB962C8B-B14F-4D97-AF65-F5344CB8AC3E}">
        <p14:creationId xmlns:p14="http://schemas.microsoft.com/office/powerpoint/2010/main" xmlns="" val="8317709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Title 1"/>
          <p:cNvSpPr>
            <a:spLocks noGrp="1"/>
          </p:cNvSpPr>
          <p:nvPr>
            <p:ph type="title" idx="4294967295"/>
          </p:nvPr>
        </p:nvSpPr>
        <p:spPr>
          <a:xfrm>
            <a:off x="722313" y="4406900"/>
            <a:ext cx="7772400" cy="1362075"/>
          </a:xfrm>
        </p:spPr>
        <p:txBody>
          <a:bodyPr anchor="t"/>
          <a:lstStyle/>
          <a:p>
            <a:pPr algn="l" eaLnBrk="1" hangingPunct="1"/>
            <a:r>
              <a:rPr lang="en-US" sz="4000" b="1" smtClean="0"/>
              <a:t>EXERCISE 11</a:t>
            </a:r>
            <a:endParaRPr lang="el-GR" sz="4000" b="1" smtClean="0"/>
          </a:p>
        </p:txBody>
      </p:sp>
      <p:sp>
        <p:nvSpPr>
          <p:cNvPr id="3" name="Text Placeholder 2"/>
          <p:cNvSpPr>
            <a:spLocks noGrp="1"/>
          </p:cNvSpPr>
          <p:nvPr>
            <p:ph type="body" idx="4294967295"/>
          </p:nvPr>
        </p:nvSpPr>
        <p:spPr>
          <a:xfrm>
            <a:off x="722313" y="2906713"/>
            <a:ext cx="7772400" cy="1500187"/>
          </a:xfrm>
        </p:spPr>
        <p:txBody>
          <a:bodyPr rtlCol="0" anchor="b">
            <a:normAutofit/>
          </a:bodyPr>
          <a:lstStyle/>
          <a:p>
            <a:pPr marL="0" indent="0" eaLnBrk="1" fontAlgn="auto" hangingPunct="1">
              <a:spcAft>
                <a:spcPts val="0"/>
              </a:spcAft>
              <a:buFont typeface="Arial" pitchFamily="34" charset="0"/>
              <a:buNone/>
              <a:defRPr/>
            </a:pPr>
            <a:endParaRPr lang="el-GR" sz="2000" dirty="0">
              <a:solidFill>
                <a:schemeClr val="tx1">
                  <a:tint val="75000"/>
                </a:schemeClr>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p:cNvSpPr>
          <p:nvPr>
            <p:ph type="title"/>
          </p:nvPr>
        </p:nvSpPr>
        <p:spPr/>
        <p:txBody>
          <a:bodyPr/>
          <a:lstStyle/>
          <a:p>
            <a:r>
              <a:rPr lang="en-US" smtClean="0"/>
              <a:t>Exercise 11</a:t>
            </a:r>
          </a:p>
        </p:txBody>
      </p:sp>
      <p:sp>
        <p:nvSpPr>
          <p:cNvPr id="175107" name="Rectangle 3"/>
          <p:cNvSpPr>
            <a:spLocks noGrp="1"/>
          </p:cNvSpPr>
          <p:nvPr>
            <p:ph type="body" idx="1"/>
          </p:nvPr>
        </p:nvSpPr>
        <p:spPr/>
        <p:txBody>
          <a:bodyPr>
            <a:normAutofit fontScale="92500" lnSpcReduction="20000"/>
          </a:bodyPr>
          <a:lstStyle/>
          <a:p>
            <a:r>
              <a:rPr lang="en-US" sz="2800" dirty="0" smtClean="0"/>
              <a:t>32-bit IP address</a:t>
            </a:r>
          </a:p>
          <a:p>
            <a:pPr lvl="1"/>
            <a:r>
              <a:rPr lang="en-US" sz="2400" dirty="0" smtClean="0"/>
              <a:t>Network layer address</a:t>
            </a:r>
          </a:p>
          <a:p>
            <a:pPr lvl="1"/>
            <a:r>
              <a:rPr lang="en-US" sz="2400" dirty="0" smtClean="0"/>
              <a:t>Used to get datagram to destination IP subnet</a:t>
            </a:r>
          </a:p>
          <a:p>
            <a:pPr lvl="1"/>
            <a:r>
              <a:rPr lang="en-US" sz="2400" dirty="0" smtClean="0"/>
              <a:t>New address assigned to the interface (manually or by DHCP server) every time it changes </a:t>
            </a:r>
            <a:r>
              <a:rPr lang="en-US" sz="2400" b="1" dirty="0" smtClean="0">
                <a:solidFill>
                  <a:srgbClr val="3333FF"/>
                </a:solidFill>
              </a:rPr>
              <a:t>network</a:t>
            </a:r>
            <a:endParaRPr lang="en-US" sz="2400" b="1" dirty="0" smtClean="0"/>
          </a:p>
          <a:p>
            <a:r>
              <a:rPr lang="en-US" sz="2800" dirty="0" smtClean="0"/>
              <a:t>48-bit MAC address (for most LANs)</a:t>
            </a:r>
          </a:p>
          <a:p>
            <a:pPr lvl="1"/>
            <a:r>
              <a:rPr lang="en-US" sz="2400" dirty="0" smtClean="0"/>
              <a:t>Link layer address</a:t>
            </a:r>
          </a:p>
          <a:p>
            <a:pPr lvl="1"/>
            <a:r>
              <a:rPr lang="en-US" sz="2400" dirty="0" smtClean="0"/>
              <a:t>Used to get frame from one interface to another physically-connected interface (same network)</a:t>
            </a:r>
          </a:p>
          <a:p>
            <a:pPr lvl="1"/>
            <a:r>
              <a:rPr lang="en-US" sz="2400" dirty="0" smtClean="0"/>
              <a:t>Burned in the interface ROM</a:t>
            </a:r>
          </a:p>
          <a:p>
            <a:pPr lvl="1"/>
            <a:endParaRPr lang="en-US" sz="2400" dirty="0" smtClean="0"/>
          </a:p>
          <a:p>
            <a:r>
              <a:rPr lang="en-US" sz="2800" dirty="0" smtClean="0"/>
              <a:t>A node may have more than one interface, each one having its own MAC and IP address</a:t>
            </a:r>
          </a:p>
          <a:p>
            <a:endParaRPr lang="en-US" sz="28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p:cNvSpPr>
          <p:nvPr>
            <p:ph type="title"/>
          </p:nvPr>
        </p:nvSpPr>
        <p:spPr/>
        <p:txBody>
          <a:bodyPr/>
          <a:lstStyle/>
          <a:p>
            <a:r>
              <a:rPr lang="en-US" dirty="0" smtClean="0"/>
              <a:t>Exercise 11</a:t>
            </a:r>
          </a:p>
        </p:txBody>
      </p:sp>
      <p:sp>
        <p:nvSpPr>
          <p:cNvPr id="175107" name="Rectangle 3"/>
          <p:cNvSpPr>
            <a:spLocks noGrp="1"/>
          </p:cNvSpPr>
          <p:nvPr>
            <p:ph type="body" idx="1"/>
          </p:nvPr>
        </p:nvSpPr>
        <p:spPr/>
        <p:txBody>
          <a:bodyPr>
            <a:normAutofit fontScale="92500" lnSpcReduction="20000"/>
          </a:bodyPr>
          <a:lstStyle/>
          <a:p>
            <a:r>
              <a:rPr lang="en-US" sz="2800" dirty="0" smtClean="0"/>
              <a:t>32-bit IP address</a:t>
            </a:r>
          </a:p>
          <a:p>
            <a:pPr lvl="1"/>
            <a:r>
              <a:rPr lang="en-US" sz="2400" dirty="0" smtClean="0"/>
              <a:t>Network layer address</a:t>
            </a:r>
          </a:p>
          <a:p>
            <a:pPr lvl="1"/>
            <a:r>
              <a:rPr lang="en-US" sz="2400" dirty="0" smtClean="0"/>
              <a:t>Used to get datagram to destination IP subnet</a:t>
            </a:r>
          </a:p>
          <a:p>
            <a:pPr lvl="1"/>
            <a:r>
              <a:rPr lang="en-US" sz="2400" dirty="0" smtClean="0"/>
              <a:t>New address assigned to the interface (manually or by DHCP server) every time it changes </a:t>
            </a:r>
            <a:r>
              <a:rPr lang="en-US" sz="2400" b="1" dirty="0" smtClean="0">
                <a:solidFill>
                  <a:srgbClr val="3333FF"/>
                </a:solidFill>
              </a:rPr>
              <a:t>network</a:t>
            </a:r>
            <a:r>
              <a:rPr lang="en-US" sz="2400" dirty="0" smtClean="0"/>
              <a:t> </a:t>
            </a:r>
            <a:r>
              <a:rPr lang="en-US" sz="2400" dirty="0" smtClean="0">
                <a:solidFill>
                  <a:schemeClr val="tx1">
                    <a:lumMod val="50000"/>
                    <a:lumOff val="50000"/>
                  </a:schemeClr>
                </a:solidFill>
              </a:rPr>
              <a:t>(not geographical region)</a:t>
            </a:r>
            <a:endParaRPr lang="en-US" sz="2400" b="1" dirty="0" smtClean="0">
              <a:solidFill>
                <a:schemeClr val="tx1">
                  <a:lumMod val="50000"/>
                  <a:lumOff val="50000"/>
                </a:schemeClr>
              </a:solidFill>
            </a:endParaRPr>
          </a:p>
          <a:p>
            <a:r>
              <a:rPr lang="en-US" sz="2800" dirty="0" smtClean="0"/>
              <a:t>48-bit MAC address (for most LANs)</a:t>
            </a:r>
          </a:p>
          <a:p>
            <a:pPr lvl="1"/>
            <a:r>
              <a:rPr lang="en-US" sz="2400" dirty="0" smtClean="0"/>
              <a:t>Link layer address</a:t>
            </a:r>
          </a:p>
          <a:p>
            <a:pPr lvl="1"/>
            <a:r>
              <a:rPr lang="en-US" sz="2400" dirty="0" smtClean="0"/>
              <a:t>Used to get frame from one interface to another physically-connected interface (same network)</a:t>
            </a:r>
          </a:p>
          <a:p>
            <a:pPr lvl="1"/>
            <a:r>
              <a:rPr lang="en-US" sz="2400" dirty="0" smtClean="0"/>
              <a:t>Burned in the interface ROM</a:t>
            </a:r>
          </a:p>
          <a:p>
            <a:pPr lvl="1"/>
            <a:endParaRPr lang="en-US" sz="2400" dirty="0" smtClean="0"/>
          </a:p>
          <a:p>
            <a:r>
              <a:rPr lang="en-US" sz="2800" dirty="0" smtClean="0"/>
              <a:t>A node may have more than one interface, each one having its own MAC and IP address</a:t>
            </a:r>
          </a:p>
          <a:p>
            <a:endParaRPr lang="en-US" sz="2800" dirty="0" smtClean="0"/>
          </a:p>
        </p:txBody>
      </p:sp>
      <p:sp>
        <p:nvSpPr>
          <p:cNvPr id="2" name="Rectangle 1"/>
          <p:cNvSpPr/>
          <p:nvPr/>
        </p:nvSpPr>
        <p:spPr>
          <a:xfrm>
            <a:off x="6300192" y="1196752"/>
            <a:ext cx="1584176" cy="6480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Common Mistake</a:t>
            </a:r>
          </a:p>
        </p:txBody>
      </p:sp>
      <p:cxnSp>
        <p:nvCxnSpPr>
          <p:cNvPr id="4" name="Straight Arrow Connector 3"/>
          <p:cNvCxnSpPr>
            <a:stCxn id="2" idx="2"/>
          </p:cNvCxnSpPr>
          <p:nvPr/>
        </p:nvCxnSpPr>
        <p:spPr>
          <a:xfrm>
            <a:off x="7092280" y="1844824"/>
            <a:ext cx="0" cy="115212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xmlns="" val="2373854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p:cNvSpPr>
            <a:spLocks noGrp="1"/>
          </p:cNvSpPr>
          <p:nvPr>
            <p:ph type="title"/>
          </p:nvPr>
        </p:nvSpPr>
        <p:spPr/>
        <p:txBody>
          <a:bodyPr/>
          <a:lstStyle/>
          <a:p>
            <a:pPr eaLnBrk="1" hangingPunct="1"/>
            <a:r>
              <a:rPr lang="en-US" smtClean="0"/>
              <a:t>Exercise 1</a:t>
            </a:r>
            <a:endParaRPr lang="el-GR" smtClean="0"/>
          </a:p>
        </p:txBody>
      </p:sp>
      <p:sp>
        <p:nvSpPr>
          <p:cNvPr id="3" name="Content Placeholder 2"/>
          <p:cNvSpPr>
            <a:spLocks noGrp="1" noRot="1" noChangeAspect="1" noMove="1" noResize="1" noEditPoints="1" noAdjustHandles="1" noChangeArrowheads="1" noChangeShapeType="1" noTextEdit="1"/>
          </p:cNvSpPr>
          <p:nvPr>
            <p:ph idx="1"/>
          </p:nvPr>
        </p:nvSpPr>
        <p:spPr>
          <a:xfrm>
            <a:off x="3275856" y="1600200"/>
            <a:ext cx="5394224" cy="4525963"/>
          </a:xfrm>
          <a:blipFill rotWithShape="1">
            <a:blip r:embed="rId2" cstate="print"/>
            <a:stretch>
              <a:fillRect/>
            </a:stretch>
          </a:blipFill>
        </p:spPr>
        <p:txBody>
          <a:bodyPr rtlCol="0">
            <a:normAutofit/>
          </a:bodyPr>
          <a:lstStyle/>
          <a:p>
            <a:pPr eaLnBrk="1" fontAlgn="auto" hangingPunct="1">
              <a:spcAft>
                <a:spcPts val="0"/>
              </a:spcAft>
              <a:buFont typeface="Arial" pitchFamily="34" charset="0"/>
              <a:buChar char="•"/>
              <a:defRPr/>
            </a:pPr>
            <a:r>
              <a:rPr lang="el-GR">
                <a:noFill/>
              </a:rPr>
              <a:t> </a:t>
            </a:r>
          </a:p>
        </p:txBody>
      </p:sp>
      <p:grpSp>
        <p:nvGrpSpPr>
          <p:cNvPr id="83971" name="Group 36"/>
          <p:cNvGrpSpPr>
            <a:grpSpLocks/>
          </p:cNvGrpSpPr>
          <p:nvPr/>
        </p:nvGrpSpPr>
        <p:grpSpPr bwMode="auto">
          <a:xfrm>
            <a:off x="176213" y="1628775"/>
            <a:ext cx="3203575" cy="3671888"/>
            <a:chOff x="212802" y="1628800"/>
            <a:chExt cx="4335333" cy="4968552"/>
          </a:xfrm>
        </p:grpSpPr>
        <p:sp>
          <p:nvSpPr>
            <p:cNvPr id="39" name="Parallelogram 38"/>
            <p:cNvSpPr/>
            <p:nvPr/>
          </p:nvSpPr>
          <p:spPr>
            <a:xfrm rot="1899848" flipH="1">
              <a:off x="212802" y="2707145"/>
              <a:ext cx="2214929" cy="635837"/>
            </a:xfrm>
            <a:prstGeom prst="parallelogram">
              <a:avLst>
                <a:gd name="adj" fmla="val 61022"/>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l-GR"/>
            </a:p>
          </p:txBody>
        </p:sp>
        <p:sp>
          <p:nvSpPr>
            <p:cNvPr id="83973" name="TextBox 39"/>
            <p:cNvSpPr txBox="1">
              <a:spLocks noChangeArrowheads="1"/>
            </p:cNvSpPr>
            <p:nvPr/>
          </p:nvSpPr>
          <p:spPr bwMode="auto">
            <a:xfrm>
              <a:off x="378403" y="1628800"/>
              <a:ext cx="317716" cy="369332"/>
            </a:xfrm>
            <a:prstGeom prst="rect">
              <a:avLst/>
            </a:prstGeom>
            <a:noFill/>
            <a:ln w="9525">
              <a:noFill/>
              <a:miter lim="800000"/>
              <a:headEnd/>
              <a:tailEnd/>
            </a:ln>
          </p:spPr>
          <p:txBody>
            <a:bodyPr wrap="none">
              <a:spAutoFit/>
            </a:bodyPr>
            <a:lstStyle/>
            <a:p>
              <a:r>
                <a:rPr lang="el-GR">
                  <a:latin typeface="Calibri" pitchFamily="34" charset="0"/>
                </a:rPr>
                <a:t>Α</a:t>
              </a:r>
            </a:p>
          </p:txBody>
        </p:sp>
        <p:sp>
          <p:nvSpPr>
            <p:cNvPr id="83974" name="TextBox 40"/>
            <p:cNvSpPr txBox="1">
              <a:spLocks noChangeArrowheads="1"/>
            </p:cNvSpPr>
            <p:nvPr/>
          </p:nvSpPr>
          <p:spPr bwMode="auto">
            <a:xfrm>
              <a:off x="3635896" y="1628800"/>
              <a:ext cx="309700" cy="369332"/>
            </a:xfrm>
            <a:prstGeom prst="rect">
              <a:avLst/>
            </a:prstGeom>
            <a:noFill/>
            <a:ln w="9525">
              <a:noFill/>
              <a:miter lim="800000"/>
              <a:headEnd/>
              <a:tailEnd/>
            </a:ln>
          </p:spPr>
          <p:txBody>
            <a:bodyPr wrap="none">
              <a:spAutoFit/>
            </a:bodyPr>
            <a:lstStyle/>
            <a:p>
              <a:r>
                <a:rPr lang="el-GR">
                  <a:latin typeface="Calibri" pitchFamily="34" charset="0"/>
                </a:rPr>
                <a:t>Β</a:t>
              </a:r>
            </a:p>
          </p:txBody>
        </p:sp>
        <p:sp>
          <p:nvSpPr>
            <p:cNvPr id="83975" name="TextBox 41"/>
            <p:cNvSpPr txBox="1">
              <a:spLocks noChangeArrowheads="1"/>
            </p:cNvSpPr>
            <p:nvPr/>
          </p:nvSpPr>
          <p:spPr bwMode="auto">
            <a:xfrm>
              <a:off x="1936101" y="1628800"/>
              <a:ext cx="314510" cy="369332"/>
            </a:xfrm>
            <a:prstGeom prst="rect">
              <a:avLst/>
            </a:prstGeom>
            <a:noFill/>
            <a:ln w="9525">
              <a:noFill/>
              <a:miter lim="800000"/>
              <a:headEnd/>
              <a:tailEnd/>
            </a:ln>
          </p:spPr>
          <p:txBody>
            <a:bodyPr wrap="none">
              <a:spAutoFit/>
            </a:bodyPr>
            <a:lstStyle/>
            <a:p>
              <a:r>
                <a:rPr lang="el-GR">
                  <a:latin typeface="Calibri" pitchFamily="34" charset="0"/>
                </a:rPr>
                <a:t>Δ</a:t>
              </a:r>
            </a:p>
          </p:txBody>
        </p:sp>
        <p:cxnSp>
          <p:nvCxnSpPr>
            <p:cNvPr id="43" name="Straight Arrow Connector 42"/>
            <p:cNvCxnSpPr>
              <a:stCxn id="83973" idx="2"/>
            </p:cNvCxnSpPr>
            <p:nvPr/>
          </p:nvCxnSpPr>
          <p:spPr>
            <a:xfrm>
              <a:off x="537199" y="1998273"/>
              <a:ext cx="0" cy="45990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83975" idx="2"/>
            </p:cNvCxnSpPr>
            <p:nvPr/>
          </p:nvCxnSpPr>
          <p:spPr>
            <a:xfrm>
              <a:off x="2092591" y="1998273"/>
              <a:ext cx="0" cy="45990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83974" idx="2"/>
            </p:cNvCxnSpPr>
            <p:nvPr/>
          </p:nvCxnSpPr>
          <p:spPr>
            <a:xfrm>
              <a:off x="3789773" y="1998273"/>
              <a:ext cx="0" cy="45990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3979" name="TextBox 47"/>
            <p:cNvSpPr txBox="1">
              <a:spLocks noChangeArrowheads="1"/>
            </p:cNvSpPr>
            <p:nvPr/>
          </p:nvSpPr>
          <p:spPr bwMode="auto">
            <a:xfrm>
              <a:off x="1127061" y="1628800"/>
              <a:ext cx="385042" cy="369332"/>
            </a:xfrm>
            <a:prstGeom prst="rect">
              <a:avLst/>
            </a:prstGeom>
            <a:noFill/>
            <a:ln w="9525">
              <a:noFill/>
              <a:miter lim="800000"/>
              <a:headEnd/>
              <a:tailEnd/>
            </a:ln>
          </p:spPr>
          <p:txBody>
            <a:bodyPr wrap="none">
              <a:spAutoFit/>
            </a:bodyPr>
            <a:lstStyle/>
            <a:p>
              <a:r>
                <a:rPr lang="en-US">
                  <a:latin typeface="Calibri" pitchFamily="34" charset="0"/>
                </a:rPr>
                <a:t>d</a:t>
              </a:r>
              <a:r>
                <a:rPr lang="en-US" baseline="-25000">
                  <a:latin typeface="Calibri" pitchFamily="34" charset="0"/>
                </a:rPr>
                <a:t>1</a:t>
              </a:r>
              <a:endParaRPr lang="el-GR" baseline="-25000">
                <a:latin typeface="Calibri" pitchFamily="34" charset="0"/>
              </a:endParaRPr>
            </a:p>
          </p:txBody>
        </p:sp>
        <p:sp>
          <p:nvSpPr>
            <p:cNvPr id="83980" name="TextBox 49"/>
            <p:cNvSpPr txBox="1">
              <a:spLocks noChangeArrowheads="1"/>
            </p:cNvSpPr>
            <p:nvPr/>
          </p:nvSpPr>
          <p:spPr bwMode="auto">
            <a:xfrm>
              <a:off x="2771800" y="1628800"/>
              <a:ext cx="385042" cy="369332"/>
            </a:xfrm>
            <a:prstGeom prst="rect">
              <a:avLst/>
            </a:prstGeom>
            <a:noFill/>
            <a:ln w="9525">
              <a:noFill/>
              <a:miter lim="800000"/>
              <a:headEnd/>
              <a:tailEnd/>
            </a:ln>
          </p:spPr>
          <p:txBody>
            <a:bodyPr wrap="none">
              <a:spAutoFit/>
            </a:bodyPr>
            <a:lstStyle/>
            <a:p>
              <a:r>
                <a:rPr lang="en-US">
                  <a:latin typeface="Calibri" pitchFamily="34" charset="0"/>
                </a:rPr>
                <a:t>d</a:t>
              </a:r>
              <a:r>
                <a:rPr lang="en-US" baseline="-25000">
                  <a:latin typeface="Calibri" pitchFamily="34" charset="0"/>
                </a:rPr>
                <a:t>2</a:t>
              </a:r>
              <a:endParaRPr lang="el-GR" baseline="-25000">
                <a:latin typeface="Calibri" pitchFamily="34" charset="0"/>
              </a:endParaRPr>
            </a:p>
          </p:txBody>
        </p:sp>
        <p:cxnSp>
          <p:nvCxnSpPr>
            <p:cNvPr id="51" name="Straight Arrow Connector 50"/>
            <p:cNvCxnSpPr>
              <a:stCxn id="83979" idx="1"/>
              <a:endCxn id="83973" idx="3"/>
            </p:cNvCxnSpPr>
            <p:nvPr/>
          </p:nvCxnSpPr>
          <p:spPr>
            <a:xfrm flipH="1">
              <a:off x="696176" y="1813536"/>
              <a:ext cx="43181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83979" idx="3"/>
              <a:endCxn id="83975" idx="1"/>
            </p:cNvCxnSpPr>
            <p:nvPr/>
          </p:nvCxnSpPr>
          <p:spPr>
            <a:xfrm>
              <a:off x="1512542" y="1813536"/>
              <a:ext cx="42322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83980" idx="1"/>
              <a:endCxn id="83975" idx="3"/>
            </p:cNvCxnSpPr>
            <p:nvPr/>
          </p:nvCxnSpPr>
          <p:spPr>
            <a:xfrm flipH="1">
              <a:off x="2251568" y="1813536"/>
              <a:ext cx="5198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83980" idx="3"/>
              <a:endCxn id="83974" idx="1"/>
            </p:cNvCxnSpPr>
            <p:nvPr/>
          </p:nvCxnSpPr>
          <p:spPr>
            <a:xfrm>
              <a:off x="3156016" y="1813536"/>
              <a:ext cx="47907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5" name="Parallelogram 54"/>
            <p:cNvSpPr/>
            <p:nvPr/>
          </p:nvSpPr>
          <p:spPr>
            <a:xfrm rot="1899848" flipH="1">
              <a:off x="1811161" y="4464290"/>
              <a:ext cx="2287972" cy="466138"/>
            </a:xfrm>
            <a:prstGeom prst="parallelogram">
              <a:avLst>
                <a:gd name="adj" fmla="val 61022"/>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l-GR"/>
            </a:p>
          </p:txBody>
        </p:sp>
        <p:cxnSp>
          <p:nvCxnSpPr>
            <p:cNvPr id="56" name="Straight Connector 55"/>
            <p:cNvCxnSpPr/>
            <p:nvPr/>
          </p:nvCxnSpPr>
          <p:spPr>
            <a:xfrm flipH="1">
              <a:off x="537199" y="2187306"/>
              <a:ext cx="3564083" cy="0"/>
            </a:xfrm>
            <a:prstGeom prst="line">
              <a:avLst/>
            </a:prstGeom>
            <a:ln>
              <a:prstDash val="sysDash"/>
            </a:ln>
            <a:effectLst/>
          </p:spPr>
          <p:style>
            <a:lnRef idx="2">
              <a:schemeClr val="accent2"/>
            </a:lnRef>
            <a:fillRef idx="0">
              <a:schemeClr val="accent2"/>
            </a:fillRef>
            <a:effectRef idx="1">
              <a:schemeClr val="accent2"/>
            </a:effectRef>
            <a:fontRef idx="minor">
              <a:schemeClr val="tx1"/>
            </a:fontRef>
          </p:style>
        </p:cxnSp>
        <p:cxnSp>
          <p:nvCxnSpPr>
            <p:cNvPr id="57" name="Straight Connector 56"/>
            <p:cNvCxnSpPr/>
            <p:nvPr/>
          </p:nvCxnSpPr>
          <p:spPr>
            <a:xfrm flipH="1">
              <a:off x="2092591" y="3106692"/>
              <a:ext cx="2008691" cy="0"/>
            </a:xfrm>
            <a:prstGeom prst="line">
              <a:avLst/>
            </a:prstGeom>
            <a:ln>
              <a:prstDash val="sysDash"/>
            </a:ln>
            <a:effectLst/>
          </p:spPr>
          <p:style>
            <a:lnRef idx="2">
              <a:schemeClr val="accent2"/>
            </a:lnRef>
            <a:fillRef idx="0">
              <a:schemeClr val="accent2"/>
            </a:fillRef>
            <a:effectRef idx="1">
              <a:schemeClr val="accent2"/>
            </a:effectRef>
            <a:fontRef idx="minor">
              <a:schemeClr val="tx1"/>
            </a:fontRef>
          </p:style>
        </p:cxnSp>
        <p:sp>
          <p:nvSpPr>
            <p:cNvPr id="83988" name="TextBox 57"/>
            <p:cNvSpPr txBox="1">
              <a:spLocks noChangeArrowheads="1"/>
            </p:cNvSpPr>
            <p:nvPr/>
          </p:nvSpPr>
          <p:spPr bwMode="auto">
            <a:xfrm>
              <a:off x="3732333" y="2412608"/>
              <a:ext cx="736805" cy="369332"/>
            </a:xfrm>
            <a:prstGeom prst="rect">
              <a:avLst/>
            </a:prstGeom>
            <a:noFill/>
            <a:ln w="9525">
              <a:noFill/>
              <a:miter lim="800000"/>
              <a:headEnd/>
              <a:tailEnd/>
            </a:ln>
          </p:spPr>
          <p:txBody>
            <a:bodyPr wrap="none">
              <a:spAutoFit/>
            </a:bodyPr>
            <a:lstStyle/>
            <a:p>
              <a:r>
                <a:rPr lang="en-US">
                  <a:solidFill>
                    <a:schemeClr val="accent2"/>
                  </a:solidFill>
                  <a:latin typeface="Calibri" pitchFamily="34" charset="0"/>
                </a:rPr>
                <a:t>D</a:t>
              </a:r>
              <a:r>
                <a:rPr lang="en-US" baseline="-25000">
                  <a:solidFill>
                    <a:schemeClr val="accent2"/>
                  </a:solidFill>
                  <a:latin typeface="Calibri" pitchFamily="34" charset="0"/>
                </a:rPr>
                <a:t>1,prop</a:t>
              </a:r>
              <a:endParaRPr lang="el-GR" baseline="-25000">
                <a:solidFill>
                  <a:schemeClr val="accent2"/>
                </a:solidFill>
                <a:latin typeface="Calibri" pitchFamily="34" charset="0"/>
              </a:endParaRPr>
            </a:p>
          </p:txBody>
        </p:sp>
        <p:cxnSp>
          <p:nvCxnSpPr>
            <p:cNvPr id="59" name="Straight Arrow Connector 58"/>
            <p:cNvCxnSpPr/>
            <p:nvPr/>
          </p:nvCxnSpPr>
          <p:spPr>
            <a:xfrm flipV="1">
              <a:off x="3938009" y="2187306"/>
              <a:ext cx="0" cy="320067"/>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60" name="Straight Arrow Connector 59"/>
            <p:cNvCxnSpPr/>
            <p:nvPr/>
          </p:nvCxnSpPr>
          <p:spPr>
            <a:xfrm>
              <a:off x="3938009" y="2760848"/>
              <a:ext cx="0" cy="360881"/>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61" name="Straight Connector 60"/>
            <p:cNvCxnSpPr/>
            <p:nvPr/>
          </p:nvCxnSpPr>
          <p:spPr>
            <a:xfrm flipH="1">
              <a:off x="2099037" y="3875711"/>
              <a:ext cx="2002245" cy="0"/>
            </a:xfrm>
            <a:prstGeom prst="line">
              <a:avLst/>
            </a:prstGeom>
            <a:ln>
              <a:prstDash val="sysDash"/>
            </a:ln>
            <a:effectLst/>
          </p:spPr>
          <p:style>
            <a:lnRef idx="2">
              <a:schemeClr val="accent2"/>
            </a:lnRef>
            <a:fillRef idx="0">
              <a:schemeClr val="accent2"/>
            </a:fillRef>
            <a:effectRef idx="1">
              <a:schemeClr val="accent2"/>
            </a:effectRef>
            <a:fontRef idx="minor">
              <a:schemeClr val="tx1"/>
            </a:fontRef>
          </p:style>
        </p:cxnSp>
        <p:sp>
          <p:nvSpPr>
            <p:cNvPr id="83992" name="TextBox 61"/>
            <p:cNvSpPr txBox="1">
              <a:spLocks noChangeArrowheads="1"/>
            </p:cNvSpPr>
            <p:nvPr/>
          </p:nvSpPr>
          <p:spPr bwMode="auto">
            <a:xfrm>
              <a:off x="3758152" y="3223128"/>
              <a:ext cx="757002" cy="369331"/>
            </a:xfrm>
            <a:prstGeom prst="rect">
              <a:avLst/>
            </a:prstGeom>
            <a:noFill/>
            <a:ln w="9525">
              <a:noFill/>
              <a:miter lim="800000"/>
              <a:headEnd/>
              <a:tailEnd/>
            </a:ln>
          </p:spPr>
          <p:txBody>
            <a:bodyPr wrap="none">
              <a:spAutoFit/>
            </a:bodyPr>
            <a:lstStyle/>
            <a:p>
              <a:r>
                <a:rPr lang="en-US">
                  <a:solidFill>
                    <a:schemeClr val="accent2"/>
                  </a:solidFill>
                  <a:latin typeface="Calibri" pitchFamily="34" charset="0"/>
                </a:rPr>
                <a:t>D</a:t>
              </a:r>
              <a:r>
                <a:rPr lang="en-US" baseline="-25000">
                  <a:solidFill>
                    <a:schemeClr val="accent2"/>
                  </a:solidFill>
                  <a:latin typeface="Calibri" pitchFamily="34" charset="0"/>
                </a:rPr>
                <a:t>1,trans</a:t>
              </a:r>
              <a:endParaRPr lang="el-GR" baseline="-25000">
                <a:solidFill>
                  <a:schemeClr val="accent2"/>
                </a:solidFill>
                <a:latin typeface="Calibri" pitchFamily="34" charset="0"/>
              </a:endParaRPr>
            </a:p>
          </p:txBody>
        </p:sp>
        <p:cxnSp>
          <p:nvCxnSpPr>
            <p:cNvPr id="63" name="Straight Arrow Connector 62"/>
            <p:cNvCxnSpPr/>
            <p:nvPr/>
          </p:nvCxnSpPr>
          <p:spPr>
            <a:xfrm flipV="1">
              <a:off x="3948750" y="3089507"/>
              <a:ext cx="0" cy="268513"/>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64" name="Straight Arrow Connector 63"/>
            <p:cNvCxnSpPr/>
            <p:nvPr/>
          </p:nvCxnSpPr>
          <p:spPr>
            <a:xfrm>
              <a:off x="3948750" y="3572830"/>
              <a:ext cx="0" cy="302881"/>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65" name="Straight Connector 64"/>
            <p:cNvCxnSpPr/>
            <p:nvPr/>
          </p:nvCxnSpPr>
          <p:spPr>
            <a:xfrm flipH="1">
              <a:off x="3789773" y="4941168"/>
              <a:ext cx="311509" cy="0"/>
            </a:xfrm>
            <a:prstGeom prst="line">
              <a:avLst/>
            </a:prstGeom>
            <a:ln>
              <a:prstDash val="sysDash"/>
            </a:ln>
            <a:effectLst/>
          </p:spPr>
          <p:style>
            <a:lnRef idx="2">
              <a:schemeClr val="accent2"/>
            </a:lnRef>
            <a:fillRef idx="0">
              <a:schemeClr val="accent2"/>
            </a:fillRef>
            <a:effectRef idx="1">
              <a:schemeClr val="accent2"/>
            </a:effectRef>
            <a:fontRef idx="minor">
              <a:schemeClr val="tx1"/>
            </a:fontRef>
          </p:style>
        </p:cxnSp>
        <p:cxnSp>
          <p:nvCxnSpPr>
            <p:cNvPr id="66" name="Straight Connector 65"/>
            <p:cNvCxnSpPr/>
            <p:nvPr/>
          </p:nvCxnSpPr>
          <p:spPr>
            <a:xfrm flipH="1">
              <a:off x="3789773" y="5516858"/>
              <a:ext cx="311509" cy="0"/>
            </a:xfrm>
            <a:prstGeom prst="line">
              <a:avLst/>
            </a:prstGeom>
            <a:ln>
              <a:prstDash val="sysDash"/>
            </a:ln>
            <a:effectLst/>
          </p:spPr>
          <p:style>
            <a:lnRef idx="2">
              <a:schemeClr val="accent2"/>
            </a:lnRef>
            <a:fillRef idx="0">
              <a:schemeClr val="accent2"/>
            </a:fillRef>
            <a:effectRef idx="1">
              <a:schemeClr val="accent2"/>
            </a:effectRef>
            <a:fontRef idx="minor">
              <a:schemeClr val="tx1"/>
            </a:fontRef>
          </p:style>
        </p:cxnSp>
        <p:sp>
          <p:nvSpPr>
            <p:cNvPr id="83997" name="TextBox 66"/>
            <p:cNvSpPr txBox="1">
              <a:spLocks noChangeArrowheads="1"/>
            </p:cNvSpPr>
            <p:nvPr/>
          </p:nvSpPr>
          <p:spPr bwMode="auto">
            <a:xfrm>
              <a:off x="3758152" y="4201369"/>
              <a:ext cx="736805" cy="369332"/>
            </a:xfrm>
            <a:prstGeom prst="rect">
              <a:avLst/>
            </a:prstGeom>
            <a:noFill/>
            <a:ln w="9525">
              <a:noFill/>
              <a:miter lim="800000"/>
              <a:headEnd/>
              <a:tailEnd/>
            </a:ln>
          </p:spPr>
          <p:txBody>
            <a:bodyPr wrap="none">
              <a:spAutoFit/>
            </a:bodyPr>
            <a:lstStyle/>
            <a:p>
              <a:r>
                <a:rPr lang="en-US">
                  <a:solidFill>
                    <a:schemeClr val="accent2"/>
                  </a:solidFill>
                  <a:latin typeface="Calibri" pitchFamily="34" charset="0"/>
                </a:rPr>
                <a:t>D</a:t>
              </a:r>
              <a:r>
                <a:rPr lang="en-US" baseline="-25000">
                  <a:solidFill>
                    <a:schemeClr val="accent2"/>
                  </a:solidFill>
                  <a:latin typeface="Calibri" pitchFamily="34" charset="0"/>
                </a:rPr>
                <a:t>2,prop</a:t>
              </a:r>
              <a:endParaRPr lang="el-GR" baseline="-25000">
                <a:solidFill>
                  <a:schemeClr val="accent2"/>
                </a:solidFill>
                <a:latin typeface="Calibri" pitchFamily="34" charset="0"/>
              </a:endParaRPr>
            </a:p>
          </p:txBody>
        </p:sp>
        <p:cxnSp>
          <p:nvCxnSpPr>
            <p:cNvPr id="68" name="Straight Arrow Connector 67"/>
            <p:cNvCxnSpPr/>
            <p:nvPr/>
          </p:nvCxnSpPr>
          <p:spPr>
            <a:xfrm flipV="1">
              <a:off x="3972382" y="3897192"/>
              <a:ext cx="0" cy="399546"/>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69" name="Straight Arrow Connector 68"/>
            <p:cNvCxnSpPr/>
            <p:nvPr/>
          </p:nvCxnSpPr>
          <p:spPr>
            <a:xfrm>
              <a:off x="3963789" y="4550214"/>
              <a:ext cx="0" cy="358733"/>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84000" name="TextBox 69"/>
            <p:cNvSpPr txBox="1">
              <a:spLocks noChangeArrowheads="1"/>
            </p:cNvSpPr>
            <p:nvPr/>
          </p:nvSpPr>
          <p:spPr bwMode="auto">
            <a:xfrm>
              <a:off x="3791133" y="4989830"/>
              <a:ext cx="757002" cy="369331"/>
            </a:xfrm>
            <a:prstGeom prst="rect">
              <a:avLst/>
            </a:prstGeom>
            <a:noFill/>
            <a:ln w="9525">
              <a:noFill/>
              <a:miter lim="800000"/>
              <a:headEnd/>
              <a:tailEnd/>
            </a:ln>
          </p:spPr>
          <p:txBody>
            <a:bodyPr wrap="none">
              <a:spAutoFit/>
            </a:bodyPr>
            <a:lstStyle/>
            <a:p>
              <a:r>
                <a:rPr lang="en-US">
                  <a:solidFill>
                    <a:schemeClr val="accent2"/>
                  </a:solidFill>
                  <a:latin typeface="Calibri" pitchFamily="34" charset="0"/>
                </a:rPr>
                <a:t>D</a:t>
              </a:r>
              <a:r>
                <a:rPr lang="en-US" baseline="-25000">
                  <a:solidFill>
                    <a:schemeClr val="accent2"/>
                  </a:solidFill>
                  <a:latin typeface="Calibri" pitchFamily="34" charset="0"/>
                </a:rPr>
                <a:t>2,trans</a:t>
              </a:r>
              <a:endParaRPr lang="el-GR" baseline="-25000">
                <a:solidFill>
                  <a:schemeClr val="accent2"/>
                </a:solidFill>
                <a:latin typeface="Calibri" pitchFamily="34" charset="0"/>
              </a:endParaRPr>
            </a:p>
          </p:txBody>
        </p:sp>
        <p:cxnSp>
          <p:nvCxnSpPr>
            <p:cNvPr id="72" name="Straight Arrow Connector 71"/>
            <p:cNvCxnSpPr/>
            <p:nvPr/>
          </p:nvCxnSpPr>
          <p:spPr>
            <a:xfrm flipV="1">
              <a:off x="3980975" y="4941168"/>
              <a:ext cx="0" cy="165404"/>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76" name="Straight Arrow Connector 75"/>
            <p:cNvCxnSpPr/>
            <p:nvPr/>
          </p:nvCxnSpPr>
          <p:spPr>
            <a:xfrm>
              <a:off x="3980975" y="5347159"/>
              <a:ext cx="0" cy="169699"/>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Exercise 2</a:t>
            </a:r>
            <a:endParaRPr lang="el-GR" dirty="0"/>
          </a:p>
        </p:txBody>
      </p:sp>
      <p:sp>
        <p:nvSpPr>
          <p:cNvPr id="3" name="Text Placeholder 2"/>
          <p:cNvSpPr>
            <a:spLocks noGrp="1"/>
          </p:cNvSpPr>
          <p:nvPr>
            <p:ph type="body" idx="1"/>
          </p:nvPr>
        </p:nvSpPr>
        <p:spPr/>
        <p:txBody>
          <a:bodyPr rtlCol="0">
            <a:normAutofit/>
          </a:bodyPr>
          <a:lstStyle/>
          <a:p>
            <a:pPr eaLnBrk="1" fontAlgn="auto" hangingPunct="1">
              <a:spcAft>
                <a:spcPts val="0"/>
              </a:spcAft>
              <a:buFont typeface="Arial" pitchFamily="34" charset="0"/>
              <a:buNone/>
              <a:defRPr/>
            </a:pPr>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p:nvPr>
        </p:nvSpPr>
        <p:spPr/>
        <p:txBody>
          <a:bodyPr/>
          <a:lstStyle/>
          <a:p>
            <a:pPr eaLnBrk="1" hangingPunct="1"/>
            <a:r>
              <a:rPr lang="en-US" smtClean="0"/>
              <a:t>Exercise 2</a:t>
            </a:r>
            <a:endParaRPr lang="el-GR" smtClean="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398072721"/>
              </p:ext>
            </p:extLst>
          </p:nvPr>
        </p:nvGraphicFramePr>
        <p:xfrm>
          <a:off x="457200" y="1600200"/>
          <a:ext cx="8229599" cy="2804160"/>
        </p:xfrm>
        <a:graphic>
          <a:graphicData uri="http://schemas.openxmlformats.org/drawingml/2006/table">
            <a:tbl>
              <a:tblPr>
                <a:tableStyleId>{5C22544A-7EE6-4342-B048-85BDC9FD1C3A}</a:tableStyleId>
              </a:tblPr>
              <a:tblGrid>
                <a:gridCol w="514400"/>
                <a:gridCol w="2448272"/>
                <a:gridCol w="792088"/>
                <a:gridCol w="864096"/>
                <a:gridCol w="936104"/>
                <a:gridCol w="936104"/>
                <a:gridCol w="864096"/>
                <a:gridCol w="874439"/>
              </a:tblGrid>
              <a:tr h="370840">
                <a:tc rowSpan="2">
                  <a:txBody>
                    <a:bodyPr/>
                    <a:lstStyle/>
                    <a:p>
                      <a:pPr algn="ctr"/>
                      <a:r>
                        <a:rPr lang="en-US" sz="1600" dirty="0" smtClean="0"/>
                        <a:t>Slot</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US" sz="1600" dirty="0" smtClean="0"/>
                        <a:t>Event</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600" dirty="0" smtClean="0"/>
                        <a:t>Retransmission Counter</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dirty="0"/>
                    </a:p>
                  </a:txBody>
                  <a:tcPr/>
                </a:tc>
                <a:tc gridSpan="2">
                  <a:txBody>
                    <a:bodyPr/>
                    <a:lstStyle/>
                    <a:p>
                      <a:pPr algn="ctr"/>
                      <a:r>
                        <a:rPr lang="en-US" sz="1600" dirty="0" smtClean="0"/>
                        <a:t>Back off</a:t>
                      </a:r>
                      <a:r>
                        <a:rPr lang="en-US" sz="1600" baseline="0" dirty="0" smtClean="0"/>
                        <a:t> Interval</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dirty="0"/>
                    </a:p>
                  </a:txBody>
                  <a:tcPr/>
                </a:tc>
                <a:tc gridSpan="2">
                  <a:txBody>
                    <a:bodyPr/>
                    <a:lstStyle/>
                    <a:p>
                      <a:pPr algn="ctr"/>
                      <a:r>
                        <a:rPr lang="en-US" sz="1600" dirty="0" smtClean="0"/>
                        <a:t>Back off duration</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r>
              <a:tr h="370840">
                <a:tc vMerge="1">
                  <a:txBody>
                    <a:bodyPr/>
                    <a:lstStyle/>
                    <a:p>
                      <a:endParaRPr lang="el-GR" dirty="0"/>
                    </a:p>
                  </a:txBody>
                  <a:tcPr/>
                </a:tc>
                <a:tc vMerge="1">
                  <a:txBody>
                    <a:bodyPr/>
                    <a:lstStyle/>
                    <a:p>
                      <a:endParaRPr lang="el-GR" dirty="0"/>
                    </a:p>
                  </a:txBody>
                  <a:tcPr/>
                </a:tc>
                <a:tc>
                  <a:txBody>
                    <a:bodyPr/>
                    <a:lstStyle/>
                    <a:p>
                      <a:pPr algn="ctr"/>
                      <a:r>
                        <a:rPr lang="en-US" sz="1600" dirty="0" smtClean="0"/>
                        <a:t>A</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B</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A</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B</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A</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B</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t>0</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A, B send -&gt; collision</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1</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1</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[0,1]</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20000"/>
                      </a:schemeClr>
                    </a:solidFill>
                  </a:tcPr>
                </a:tc>
                <a:tc>
                  <a:txBody>
                    <a:bodyPr/>
                    <a:lstStyle/>
                    <a:p>
                      <a:r>
                        <a:rPr lang="en-US" sz="1600" dirty="0" smtClean="0"/>
                        <a:t>[0,1]</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20000"/>
                      </a:schemeClr>
                    </a:solidFill>
                  </a:tcPr>
                </a:tc>
                <a:tc>
                  <a:txBody>
                    <a:bodyPr/>
                    <a:lstStyle/>
                    <a:p>
                      <a:r>
                        <a:rPr lang="en-US" sz="1600" dirty="0" smtClean="0"/>
                        <a:t>0</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r>
                        <a:rPr lang="en-US" sz="1600" dirty="0" smtClean="0"/>
                        <a:t>0</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r>
              <a:tr h="370840">
                <a:tc>
                  <a:txBody>
                    <a:bodyPr/>
                    <a:lstStyle/>
                    <a:p>
                      <a:r>
                        <a:rPr lang="en-US" sz="1600" dirty="0" smtClean="0"/>
                        <a:t>1</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A, B send -&gt; collision</a:t>
                      </a:r>
                      <a:endParaRPr lang="el-GR" sz="16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2</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2</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[0,3]</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20000"/>
                      </a:schemeClr>
                    </a:solidFill>
                  </a:tcPr>
                </a:tc>
                <a:tc>
                  <a:txBody>
                    <a:bodyPr/>
                    <a:lstStyle/>
                    <a:p>
                      <a:r>
                        <a:rPr lang="en-US" sz="1600" dirty="0" smtClean="0"/>
                        <a:t>[0,3]</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20000"/>
                      </a:schemeClr>
                    </a:solidFill>
                  </a:tcPr>
                </a:tc>
                <a:tc>
                  <a:txBody>
                    <a:bodyPr/>
                    <a:lstStyle/>
                    <a:p>
                      <a:r>
                        <a:rPr lang="en-US" sz="1600" dirty="0" smtClean="0"/>
                        <a:t>1</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r>
                        <a:rPr lang="en-US" sz="1600" dirty="0" smtClean="0"/>
                        <a:t>2</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r>
              <a:tr h="370840">
                <a:tc>
                  <a:txBody>
                    <a:bodyPr/>
                    <a:lstStyle/>
                    <a:p>
                      <a:r>
                        <a:rPr lang="en-US" sz="1600" dirty="0" smtClean="0"/>
                        <a:t>2</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A,</a:t>
                      </a:r>
                      <a:r>
                        <a:rPr lang="en-US" sz="1600" baseline="0" dirty="0" smtClean="0"/>
                        <a:t> B silent -&gt; idle</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t>3</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A send, B silent -&gt; success</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0</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t>4</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A silent,</a:t>
                      </a:r>
                      <a:r>
                        <a:rPr lang="en-US" sz="1600" baseline="0" dirty="0" smtClean="0"/>
                        <a:t> B send -&gt; success</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0</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 name="Straight Arrow Connector 6"/>
          <p:cNvCxnSpPr/>
          <p:nvPr/>
        </p:nvCxnSpPr>
        <p:spPr>
          <a:xfrm flipV="1">
            <a:off x="1115690" y="4293096"/>
            <a:ext cx="0" cy="574675"/>
          </a:xfrm>
          <a:prstGeom prst="straightConnector1">
            <a:avLst/>
          </a:prstGeom>
          <a:ln>
            <a:solidFill>
              <a:schemeClr val="tx1"/>
            </a:solidFill>
            <a:tailEnd type="arrow"/>
          </a:ln>
        </p:spPr>
        <p:style>
          <a:lnRef idx="2">
            <a:schemeClr val="accent2"/>
          </a:lnRef>
          <a:fillRef idx="0">
            <a:schemeClr val="accent2"/>
          </a:fillRef>
          <a:effectRef idx="1">
            <a:schemeClr val="accent2"/>
          </a:effectRef>
          <a:fontRef idx="minor">
            <a:schemeClr val="tx1"/>
          </a:fontRef>
        </p:style>
      </p:cxnSp>
      <p:sp>
        <p:nvSpPr>
          <p:cNvPr id="86020" name="TextBox 7"/>
          <p:cNvSpPr txBox="1">
            <a:spLocks noChangeArrowheads="1"/>
          </p:cNvSpPr>
          <p:nvPr/>
        </p:nvSpPr>
        <p:spPr bwMode="auto">
          <a:xfrm>
            <a:off x="323528" y="4867771"/>
            <a:ext cx="1584325" cy="649288"/>
          </a:xfrm>
          <a:prstGeom prst="rect">
            <a:avLst/>
          </a:prstGeom>
          <a:noFill/>
          <a:ln w="9525">
            <a:noFill/>
            <a:miter lim="800000"/>
            <a:headEnd/>
            <a:tailEnd/>
          </a:ln>
        </p:spPr>
        <p:txBody>
          <a:bodyPr>
            <a:spAutoFit/>
          </a:bodyPr>
          <a:lstStyle/>
          <a:p>
            <a:pPr algn="ctr"/>
            <a:r>
              <a:rPr lang="en-US" dirty="0">
                <a:latin typeface="Calibri" pitchFamily="34" charset="0"/>
              </a:rPr>
              <a:t>A has no more data to send.</a:t>
            </a:r>
            <a:endParaRPr lang="el-GR" dirty="0">
              <a:latin typeface="Calibri" pitchFamily="34" charset="0"/>
            </a:endParaRPr>
          </a:p>
        </p:txBody>
      </p:sp>
      <p:sp>
        <p:nvSpPr>
          <p:cNvPr id="86021" name="TextBox 8"/>
          <p:cNvSpPr txBox="1">
            <a:spLocks noChangeArrowheads="1"/>
          </p:cNvSpPr>
          <p:nvPr/>
        </p:nvSpPr>
        <p:spPr bwMode="auto">
          <a:xfrm>
            <a:off x="5867400" y="6011863"/>
            <a:ext cx="2801938" cy="369887"/>
          </a:xfrm>
          <a:prstGeom prst="rect">
            <a:avLst/>
          </a:prstGeom>
          <a:noFill/>
          <a:ln w="9525">
            <a:noFill/>
            <a:miter lim="800000"/>
            <a:headEnd/>
            <a:tailEnd/>
          </a:ln>
        </p:spPr>
        <p:txBody>
          <a:bodyPr wrap="none">
            <a:spAutoFit/>
          </a:bodyPr>
          <a:lstStyle/>
          <a:p>
            <a:r>
              <a:rPr lang="en-US">
                <a:solidFill>
                  <a:srgbClr val="00B050"/>
                </a:solidFill>
                <a:latin typeface="Calibri" pitchFamily="34" charset="0"/>
                <a:sym typeface="Wingdings" pitchFamily="2" charset="2"/>
              </a:rPr>
              <a:t></a:t>
            </a:r>
            <a:r>
              <a:rPr lang="en-US">
                <a:latin typeface="Calibri" pitchFamily="34" charset="0"/>
                <a:sym typeface="Wingdings" pitchFamily="2" charset="2"/>
              </a:rPr>
              <a:t> </a:t>
            </a:r>
            <a:r>
              <a:rPr lang="en-US">
                <a:latin typeface="Calibri" pitchFamily="34" charset="0"/>
              </a:rPr>
              <a:t>Valid sequence of events.</a:t>
            </a:r>
            <a:endParaRPr lang="el-GR">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p:cNvSpPr>
            <a:spLocks noGrp="1"/>
          </p:cNvSpPr>
          <p:nvPr>
            <p:ph type="title"/>
          </p:nvPr>
        </p:nvSpPr>
        <p:spPr/>
        <p:txBody>
          <a:bodyPr/>
          <a:lstStyle/>
          <a:p>
            <a:pPr eaLnBrk="1" hangingPunct="1"/>
            <a:r>
              <a:rPr lang="en-US" smtClean="0"/>
              <a:t>Exercise 2</a:t>
            </a:r>
            <a:endParaRPr lang="el-GR" smtClean="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18450044"/>
              </p:ext>
            </p:extLst>
          </p:nvPr>
        </p:nvGraphicFramePr>
        <p:xfrm>
          <a:off x="457200" y="1600200"/>
          <a:ext cx="8229601" cy="2804160"/>
        </p:xfrm>
        <a:graphic>
          <a:graphicData uri="http://schemas.openxmlformats.org/drawingml/2006/table">
            <a:tbl>
              <a:tblPr>
                <a:tableStyleId>{5C22544A-7EE6-4342-B048-85BDC9FD1C3A}</a:tableStyleId>
              </a:tblPr>
              <a:tblGrid>
                <a:gridCol w="514400"/>
                <a:gridCol w="2448272"/>
                <a:gridCol w="864096"/>
                <a:gridCol w="792088"/>
                <a:gridCol w="936104"/>
                <a:gridCol w="936104"/>
                <a:gridCol w="864096"/>
                <a:gridCol w="874441"/>
              </a:tblGrid>
              <a:tr h="370840">
                <a:tc rowSpan="2">
                  <a:txBody>
                    <a:bodyPr/>
                    <a:lstStyle/>
                    <a:p>
                      <a:pPr algn="ctr"/>
                      <a:r>
                        <a:rPr lang="en-US" sz="1600" dirty="0" smtClean="0"/>
                        <a:t>Slot</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en-US" sz="1600" dirty="0" smtClean="0"/>
                        <a:t>Event</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600" dirty="0" smtClean="0"/>
                        <a:t>Retransmission Counter</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dirty="0"/>
                    </a:p>
                  </a:txBody>
                  <a:tcPr/>
                </a:tc>
                <a:tc gridSpan="2">
                  <a:txBody>
                    <a:bodyPr/>
                    <a:lstStyle/>
                    <a:p>
                      <a:pPr algn="ctr"/>
                      <a:r>
                        <a:rPr lang="en-US" sz="1600" dirty="0" smtClean="0"/>
                        <a:t>Back off</a:t>
                      </a:r>
                      <a:r>
                        <a:rPr lang="en-US" sz="1600" baseline="0" dirty="0" smtClean="0"/>
                        <a:t> Interval</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dirty="0"/>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Back off duration</a:t>
                      </a:r>
                      <a:endParaRPr lang="el-GR" sz="16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l-GR"/>
                    </a:p>
                  </a:txBody>
                  <a:tcPr/>
                </a:tc>
              </a:tr>
              <a:tr h="370840">
                <a:tc vMerge="1">
                  <a:txBody>
                    <a:bodyPr/>
                    <a:lstStyle/>
                    <a:p>
                      <a:endParaRPr lang="el-GR" dirty="0"/>
                    </a:p>
                  </a:txBody>
                  <a:tcPr/>
                </a:tc>
                <a:tc vMerge="1">
                  <a:txBody>
                    <a:bodyPr/>
                    <a:lstStyle/>
                    <a:p>
                      <a:endParaRPr lang="el-GR" dirty="0"/>
                    </a:p>
                  </a:txBody>
                  <a:tcPr/>
                </a:tc>
                <a:tc>
                  <a:txBody>
                    <a:bodyPr/>
                    <a:lstStyle/>
                    <a:p>
                      <a:pPr algn="ctr"/>
                      <a:r>
                        <a:rPr lang="en-US" sz="1600" dirty="0" smtClean="0"/>
                        <a:t>A</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B</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A</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B</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A</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B</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t>0</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A, B send -&gt; collision</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1</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1</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[0,1]</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20000"/>
                      </a:schemeClr>
                    </a:solidFill>
                  </a:tcPr>
                </a:tc>
                <a:tc>
                  <a:txBody>
                    <a:bodyPr/>
                    <a:lstStyle/>
                    <a:p>
                      <a:r>
                        <a:rPr lang="en-US" sz="1600" dirty="0" smtClean="0"/>
                        <a:t>[0,1]</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20000"/>
                      </a:schemeClr>
                    </a:solidFill>
                  </a:tcPr>
                </a:tc>
                <a:tc>
                  <a:txBody>
                    <a:bodyPr/>
                    <a:lstStyle/>
                    <a:p>
                      <a:r>
                        <a:rPr lang="en-US" sz="1600" dirty="0" smtClean="0"/>
                        <a:t>0</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20000"/>
                      </a:schemeClr>
                    </a:solidFill>
                  </a:tcPr>
                </a:tc>
                <a:tc>
                  <a:txBody>
                    <a:bodyPr/>
                    <a:lstStyle/>
                    <a:p>
                      <a:r>
                        <a:rPr lang="en-US" sz="1600" dirty="0" smtClean="0"/>
                        <a:t>1</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tint val="20000"/>
                      </a:schemeClr>
                    </a:solidFill>
                  </a:tcPr>
                </a:tc>
              </a:tr>
              <a:tr h="370840">
                <a:tc>
                  <a:txBody>
                    <a:bodyPr/>
                    <a:lstStyle/>
                    <a:p>
                      <a:r>
                        <a:rPr lang="en-US" sz="1600" dirty="0" smtClean="0"/>
                        <a:t>1</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A send, B silent -&gt; success</a:t>
                      </a:r>
                      <a:endParaRPr lang="el-GR" sz="16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0</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sz="1600" dirty="0" smtClean="0"/>
                        <a:t>2</a:t>
                      </a:r>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A silent, B silent -&gt; </a:t>
                      </a:r>
                      <a:r>
                        <a:rPr lang="en-US" sz="1600" dirty="0" smtClean="0">
                          <a:solidFill>
                            <a:schemeClr val="accent2"/>
                          </a:solidFill>
                        </a:rPr>
                        <a:t>WRONG</a:t>
                      </a:r>
                      <a:endParaRPr lang="el-GR" sz="1600" dirty="0">
                        <a:solidFill>
                          <a:schemeClr val="accent2"/>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l-G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7" name="Straight Arrow Connector 6"/>
          <p:cNvCxnSpPr/>
          <p:nvPr/>
        </p:nvCxnSpPr>
        <p:spPr>
          <a:xfrm flipV="1">
            <a:off x="1187450" y="3556298"/>
            <a:ext cx="0" cy="1295400"/>
          </a:xfrm>
          <a:prstGeom prst="straightConnector1">
            <a:avLst/>
          </a:prstGeom>
          <a:ln>
            <a:solidFill>
              <a:schemeClr val="tx1"/>
            </a:solidFill>
            <a:tailEnd type="arrow"/>
          </a:ln>
        </p:spPr>
        <p:style>
          <a:lnRef idx="2">
            <a:schemeClr val="accent2"/>
          </a:lnRef>
          <a:fillRef idx="0">
            <a:schemeClr val="accent2"/>
          </a:fillRef>
          <a:effectRef idx="1">
            <a:schemeClr val="accent2"/>
          </a:effectRef>
          <a:fontRef idx="minor">
            <a:schemeClr val="tx1"/>
          </a:fontRef>
        </p:style>
      </p:cxnSp>
      <p:sp>
        <p:nvSpPr>
          <p:cNvPr id="87044" name="TextBox 7"/>
          <p:cNvSpPr txBox="1">
            <a:spLocks noChangeArrowheads="1"/>
          </p:cNvSpPr>
          <p:nvPr/>
        </p:nvSpPr>
        <p:spPr bwMode="auto">
          <a:xfrm>
            <a:off x="395288" y="4869160"/>
            <a:ext cx="1584325" cy="647700"/>
          </a:xfrm>
          <a:prstGeom prst="rect">
            <a:avLst/>
          </a:prstGeom>
          <a:noFill/>
          <a:ln w="9525">
            <a:noFill/>
            <a:miter lim="800000"/>
            <a:headEnd/>
            <a:tailEnd/>
          </a:ln>
        </p:spPr>
        <p:txBody>
          <a:bodyPr>
            <a:spAutoFit/>
          </a:bodyPr>
          <a:lstStyle/>
          <a:p>
            <a:pPr algn="ctr"/>
            <a:r>
              <a:rPr lang="en-US" dirty="0">
                <a:latin typeface="Calibri" pitchFamily="34" charset="0"/>
              </a:rPr>
              <a:t>A has no more data to send.</a:t>
            </a:r>
            <a:endParaRPr lang="el-GR" dirty="0">
              <a:latin typeface="Calibri" pitchFamily="34" charset="0"/>
            </a:endParaRPr>
          </a:p>
        </p:txBody>
      </p:sp>
      <p:sp>
        <p:nvSpPr>
          <p:cNvPr id="87045" name="TextBox 8"/>
          <p:cNvSpPr txBox="1">
            <a:spLocks noChangeArrowheads="1"/>
          </p:cNvSpPr>
          <p:nvPr/>
        </p:nvSpPr>
        <p:spPr bwMode="auto">
          <a:xfrm>
            <a:off x="5867400" y="6011863"/>
            <a:ext cx="2925763" cy="369887"/>
          </a:xfrm>
          <a:prstGeom prst="rect">
            <a:avLst/>
          </a:prstGeom>
          <a:noFill/>
          <a:ln w="9525">
            <a:noFill/>
            <a:miter lim="800000"/>
            <a:headEnd/>
            <a:tailEnd/>
          </a:ln>
        </p:spPr>
        <p:txBody>
          <a:bodyPr wrap="none">
            <a:spAutoFit/>
          </a:bodyPr>
          <a:lstStyle/>
          <a:p>
            <a:r>
              <a:rPr lang="en-US">
                <a:solidFill>
                  <a:srgbClr val="FF0000"/>
                </a:solidFill>
                <a:latin typeface="Calibri" pitchFamily="34" charset="0"/>
                <a:sym typeface="Wingdings" pitchFamily="2" charset="2"/>
              </a:rPr>
              <a:t></a:t>
            </a:r>
            <a:r>
              <a:rPr lang="en-US">
                <a:latin typeface="Calibri" pitchFamily="34" charset="0"/>
                <a:sym typeface="Wingdings" pitchFamily="2" charset="2"/>
              </a:rPr>
              <a:t> </a:t>
            </a:r>
            <a:r>
              <a:rPr lang="en-US">
                <a:latin typeface="Calibri" pitchFamily="34" charset="0"/>
              </a:rPr>
              <a:t>Invalid sequence of events.</a:t>
            </a:r>
            <a:endParaRPr lang="el-GR">
              <a:latin typeface="Calibri" pitchFamily="34" charset="0"/>
            </a:endParaRPr>
          </a:p>
        </p:txBody>
      </p:sp>
      <p:cxnSp>
        <p:nvCxnSpPr>
          <p:cNvPr id="10" name="Straight Arrow Connector 9"/>
          <p:cNvCxnSpPr>
            <a:stCxn id="87047" idx="0"/>
          </p:cNvCxnSpPr>
          <p:nvPr/>
        </p:nvCxnSpPr>
        <p:spPr>
          <a:xfrm flipH="1" flipV="1">
            <a:off x="2051050" y="3556298"/>
            <a:ext cx="1647825" cy="131445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87047" name="TextBox 11"/>
          <p:cNvSpPr txBox="1">
            <a:spLocks noChangeArrowheads="1"/>
          </p:cNvSpPr>
          <p:nvPr/>
        </p:nvSpPr>
        <p:spPr bwMode="auto">
          <a:xfrm>
            <a:off x="2293938" y="4870748"/>
            <a:ext cx="2808287" cy="646112"/>
          </a:xfrm>
          <a:prstGeom prst="rect">
            <a:avLst/>
          </a:prstGeom>
          <a:noFill/>
          <a:ln w="9525">
            <a:noFill/>
            <a:miter lim="800000"/>
            <a:headEnd/>
            <a:tailEnd/>
          </a:ln>
        </p:spPr>
        <p:txBody>
          <a:bodyPr>
            <a:spAutoFit/>
          </a:bodyPr>
          <a:lstStyle/>
          <a:p>
            <a:pPr algn="ctr"/>
            <a:r>
              <a:rPr lang="en-US" dirty="0">
                <a:solidFill>
                  <a:schemeClr val="accent2"/>
                </a:solidFill>
                <a:latin typeface="Calibri" pitchFamily="34" charset="0"/>
              </a:rPr>
              <a:t>B should send immediately after </a:t>
            </a:r>
            <a:r>
              <a:rPr lang="en-US" dirty="0" smtClean="0">
                <a:solidFill>
                  <a:schemeClr val="accent2"/>
                </a:solidFill>
                <a:latin typeface="Calibri" pitchFamily="34" charset="0"/>
              </a:rPr>
              <a:t>its </a:t>
            </a:r>
            <a:r>
              <a:rPr lang="en-US" dirty="0">
                <a:solidFill>
                  <a:schemeClr val="accent2"/>
                </a:solidFill>
                <a:latin typeface="Calibri" pitchFamily="34" charset="0"/>
              </a:rPr>
              <a:t>back off </a:t>
            </a:r>
            <a:r>
              <a:rPr lang="en-US" dirty="0" smtClean="0">
                <a:solidFill>
                  <a:schemeClr val="accent2"/>
                </a:solidFill>
                <a:latin typeface="Calibri" pitchFamily="34" charset="0"/>
              </a:rPr>
              <a:t>duration.</a:t>
            </a:r>
            <a:endParaRPr lang="el-GR" dirty="0">
              <a:solidFill>
                <a:schemeClr val="accent2"/>
              </a:solidFill>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US" dirty="0" smtClean="0"/>
              <a:t>Exercise 3</a:t>
            </a:r>
            <a:endParaRPr lang="el-GR" dirty="0"/>
          </a:p>
        </p:txBody>
      </p:sp>
      <p:sp>
        <p:nvSpPr>
          <p:cNvPr id="3" name="Text Placeholder 2"/>
          <p:cNvSpPr>
            <a:spLocks noGrp="1"/>
          </p:cNvSpPr>
          <p:nvPr>
            <p:ph type="body" idx="1"/>
          </p:nvPr>
        </p:nvSpPr>
        <p:spPr/>
        <p:txBody>
          <a:bodyPr rtlCol="0">
            <a:normAutofit/>
          </a:bodyPr>
          <a:lstStyle/>
          <a:p>
            <a:pPr eaLnBrk="1" fontAlgn="auto" hangingPunct="1">
              <a:spcAft>
                <a:spcPts val="0"/>
              </a:spcAft>
              <a:buFont typeface="Arial" pitchFamily="34" charset="0"/>
              <a:buNone/>
              <a:defRPr/>
            </a:pP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itle 1"/>
          <p:cNvSpPr>
            <a:spLocks noGrp="1"/>
          </p:cNvSpPr>
          <p:nvPr>
            <p:ph type="title"/>
          </p:nvPr>
        </p:nvSpPr>
        <p:spPr/>
        <p:txBody>
          <a:bodyPr/>
          <a:lstStyle/>
          <a:p>
            <a:pPr eaLnBrk="1" hangingPunct="1"/>
            <a:r>
              <a:rPr lang="en-US" smtClean="0"/>
              <a:t>Exercise 3</a:t>
            </a:r>
            <a:endParaRPr lang="el-GR" smtClean="0"/>
          </a:p>
        </p:txBody>
      </p:sp>
      <p:graphicFrame>
        <p:nvGraphicFramePr>
          <p:cNvPr id="4" name="Content Placeholder 3"/>
          <p:cNvGraphicFramePr>
            <a:graphicFrameLocks noGrp="1"/>
          </p:cNvGraphicFramePr>
          <p:nvPr>
            <p:ph idx="1"/>
          </p:nvPr>
        </p:nvGraphicFramePr>
        <p:xfrm>
          <a:off x="457200" y="1600200"/>
          <a:ext cx="8229600" cy="4043680"/>
        </p:xfrm>
        <a:graphic>
          <a:graphicData uri="http://schemas.openxmlformats.org/drawingml/2006/table">
            <a:tbl>
              <a:tblPr firstRow="1" bandRow="1">
                <a:tableStyleId>{3C2FFA5D-87B4-456A-9821-1D502468CF0F}</a:tableStyleId>
              </a:tblPr>
              <a:tblGrid>
                <a:gridCol w="2818656"/>
                <a:gridCol w="936104"/>
                <a:gridCol w="1368152"/>
                <a:gridCol w="1368152"/>
                <a:gridCol w="864096"/>
                <a:gridCol w="874440"/>
              </a:tblGrid>
              <a:tr h="370840">
                <a:tc>
                  <a:txBody>
                    <a:bodyPr/>
                    <a:lstStyle/>
                    <a:p>
                      <a:pPr algn="ctr"/>
                      <a:r>
                        <a:rPr lang="en-US" sz="1600" dirty="0" smtClean="0"/>
                        <a:t>Attribute</a:t>
                      </a:r>
                      <a:endParaRPr lang="el-GR" sz="1600" dirty="0"/>
                    </a:p>
                  </a:txBody>
                  <a:tcPr/>
                </a:tc>
                <a:tc>
                  <a:txBody>
                    <a:bodyPr/>
                    <a:lstStyle/>
                    <a:p>
                      <a:pPr algn="ctr"/>
                      <a:r>
                        <a:rPr lang="en-US" sz="1600" dirty="0" smtClean="0"/>
                        <a:t>Ethernet</a:t>
                      </a:r>
                      <a:endParaRPr lang="el-GR" sz="1600" dirty="0"/>
                    </a:p>
                  </a:txBody>
                  <a:tcPr/>
                </a:tc>
                <a:tc>
                  <a:txBody>
                    <a:bodyPr/>
                    <a:lstStyle/>
                    <a:p>
                      <a:pPr algn="ctr"/>
                      <a:r>
                        <a:rPr lang="en-US" sz="1600" dirty="0" smtClean="0"/>
                        <a:t>Slotted Aloha</a:t>
                      </a:r>
                      <a:endParaRPr lang="el-GR" sz="1600" dirty="0"/>
                    </a:p>
                  </a:txBody>
                  <a:tcPr/>
                </a:tc>
                <a:tc>
                  <a:txBody>
                    <a:bodyPr/>
                    <a:lstStyle/>
                    <a:p>
                      <a:pPr algn="ctr"/>
                      <a:r>
                        <a:rPr lang="en-US" sz="1600" dirty="0" smtClean="0"/>
                        <a:t>Token Passing</a:t>
                      </a:r>
                      <a:endParaRPr lang="el-GR" sz="1600" dirty="0"/>
                    </a:p>
                  </a:txBody>
                  <a:tcPr/>
                </a:tc>
                <a:tc>
                  <a:txBody>
                    <a:bodyPr/>
                    <a:lstStyle/>
                    <a:p>
                      <a:pPr algn="ctr"/>
                      <a:r>
                        <a:rPr lang="en-US" sz="1600" dirty="0" smtClean="0"/>
                        <a:t>TDMA</a:t>
                      </a:r>
                      <a:endParaRPr lang="el-GR" sz="1600" dirty="0"/>
                    </a:p>
                  </a:txBody>
                  <a:tcPr/>
                </a:tc>
                <a:tc>
                  <a:txBody>
                    <a:bodyPr/>
                    <a:lstStyle/>
                    <a:p>
                      <a:pPr algn="ctr"/>
                      <a:r>
                        <a:rPr lang="en-US" sz="1600" dirty="0" smtClean="0"/>
                        <a:t>FDMA</a:t>
                      </a:r>
                      <a:endParaRPr lang="el-GR" sz="1600" dirty="0"/>
                    </a:p>
                  </a:txBody>
                  <a:tcPr/>
                </a:tc>
              </a:tr>
              <a:tr h="370840">
                <a:tc>
                  <a:txBody>
                    <a:bodyPr/>
                    <a:lstStyle/>
                    <a:p>
                      <a:r>
                        <a:rPr lang="en-US" sz="1600" dirty="0" smtClean="0"/>
                        <a:t>Collision Detection</a:t>
                      </a:r>
                      <a:endParaRPr lang="el-GR" sz="1600" dirty="0"/>
                    </a:p>
                  </a:txBody>
                  <a:tcPr/>
                </a:tc>
                <a:tc>
                  <a:txBody>
                    <a:bodyPr/>
                    <a:lstStyle/>
                    <a:p>
                      <a:pPr algn="ctr"/>
                      <a:r>
                        <a:rPr lang="el-GR" sz="1600" dirty="0" smtClean="0">
                          <a:sym typeface="Wingdings"/>
                        </a:rPr>
                        <a:t></a:t>
                      </a:r>
                      <a:endParaRPr lang="el-GR" sz="1600" dirty="0"/>
                    </a:p>
                  </a:txBody>
                  <a:tcPr/>
                </a:tc>
                <a:tc>
                  <a:txBody>
                    <a:bodyPr/>
                    <a:lstStyle/>
                    <a:p>
                      <a:pPr algn="ctr"/>
                      <a:r>
                        <a:rPr lang="el-GR" sz="1600" dirty="0" smtClean="0">
                          <a:sym typeface="Wingdings"/>
                        </a:rPr>
                        <a:t></a:t>
                      </a:r>
                      <a:endParaRPr lang="el-GR" sz="1600" dirty="0"/>
                    </a:p>
                  </a:txBody>
                  <a:tcPr/>
                </a:tc>
                <a:tc>
                  <a:txBody>
                    <a:bodyPr/>
                    <a:lstStyle/>
                    <a:p>
                      <a:pPr algn="ctr"/>
                      <a:endParaRPr lang="el-GR" sz="1600"/>
                    </a:p>
                  </a:txBody>
                  <a:tcPr/>
                </a:tc>
                <a:tc>
                  <a:txBody>
                    <a:bodyPr/>
                    <a:lstStyle/>
                    <a:p>
                      <a:pPr algn="ctr"/>
                      <a:endParaRPr lang="el-GR" sz="1600"/>
                    </a:p>
                  </a:txBody>
                  <a:tcPr/>
                </a:tc>
                <a:tc>
                  <a:txBody>
                    <a:bodyPr/>
                    <a:lstStyle/>
                    <a:p>
                      <a:pPr algn="ctr"/>
                      <a:endParaRPr lang="el-GR" sz="1600"/>
                    </a:p>
                  </a:txBody>
                  <a:tcPr/>
                </a:tc>
              </a:tr>
              <a:tr h="370840">
                <a:tc>
                  <a:txBody>
                    <a:bodyPr/>
                    <a:lstStyle/>
                    <a:p>
                      <a:r>
                        <a:rPr lang="en-US" sz="1600" dirty="0" smtClean="0"/>
                        <a:t>Carrier Sense</a:t>
                      </a:r>
                      <a:endParaRPr lang="el-GR" sz="1600" dirty="0"/>
                    </a:p>
                  </a:txBody>
                  <a:tcPr/>
                </a:tc>
                <a:tc>
                  <a:txBody>
                    <a:bodyPr/>
                    <a:lstStyle/>
                    <a:p>
                      <a:pPr algn="ctr"/>
                      <a:r>
                        <a:rPr lang="el-GR" sz="1600" dirty="0" smtClean="0">
                          <a:sym typeface="Wingdings"/>
                        </a:rPr>
                        <a:t></a:t>
                      </a:r>
                      <a:endParaRPr lang="el-GR" sz="1600" dirty="0"/>
                    </a:p>
                  </a:txBody>
                  <a:tcPr/>
                </a:tc>
                <a:tc>
                  <a:txBody>
                    <a:bodyPr/>
                    <a:lstStyle/>
                    <a:p>
                      <a:pPr algn="ctr"/>
                      <a:endParaRPr lang="el-GR" sz="1600" dirty="0"/>
                    </a:p>
                  </a:txBody>
                  <a:tcPr/>
                </a:tc>
                <a:tc>
                  <a:txBody>
                    <a:bodyPr/>
                    <a:lstStyle/>
                    <a:p>
                      <a:pPr algn="ctr"/>
                      <a:endParaRPr lang="el-GR" sz="1600"/>
                    </a:p>
                  </a:txBody>
                  <a:tcPr/>
                </a:tc>
                <a:tc>
                  <a:txBody>
                    <a:bodyPr/>
                    <a:lstStyle/>
                    <a:p>
                      <a:pPr algn="ctr"/>
                      <a:endParaRPr lang="el-GR" sz="1600"/>
                    </a:p>
                  </a:txBody>
                  <a:tcPr/>
                </a:tc>
                <a:tc>
                  <a:txBody>
                    <a:bodyPr/>
                    <a:lstStyle/>
                    <a:p>
                      <a:pPr algn="ctr"/>
                      <a:endParaRPr lang="el-GR" sz="1600"/>
                    </a:p>
                  </a:txBody>
                  <a:tcPr/>
                </a:tc>
              </a:tr>
              <a:tr h="370840">
                <a:tc>
                  <a:txBody>
                    <a:bodyPr/>
                    <a:lstStyle/>
                    <a:p>
                      <a:r>
                        <a:rPr lang="en-US" sz="1600" dirty="0" smtClean="0"/>
                        <a:t>Exponential</a:t>
                      </a:r>
                      <a:r>
                        <a:rPr lang="en-US" sz="1600" baseline="0" dirty="0" smtClean="0"/>
                        <a:t> Back off</a:t>
                      </a:r>
                      <a:endParaRPr lang="el-GR"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dirty="0" smtClean="0">
                          <a:sym typeface="Wingdings"/>
                        </a:rPr>
                        <a:t></a:t>
                      </a:r>
                      <a:endParaRPr lang="el-GR" sz="1600" dirty="0" smtClean="0"/>
                    </a:p>
                  </a:txBody>
                  <a:tcPr/>
                </a:tc>
                <a:tc>
                  <a:txBody>
                    <a:bodyPr/>
                    <a:lstStyle/>
                    <a:p>
                      <a:pPr algn="ctr"/>
                      <a:endParaRPr lang="el-GR" sz="1600" dirty="0"/>
                    </a:p>
                  </a:txBody>
                  <a:tcPr/>
                </a:tc>
                <a:tc>
                  <a:txBody>
                    <a:bodyPr/>
                    <a:lstStyle/>
                    <a:p>
                      <a:pPr algn="ctr"/>
                      <a:endParaRPr lang="el-GR" sz="1600"/>
                    </a:p>
                  </a:txBody>
                  <a:tcPr/>
                </a:tc>
                <a:tc>
                  <a:txBody>
                    <a:bodyPr/>
                    <a:lstStyle/>
                    <a:p>
                      <a:pPr algn="ctr"/>
                      <a:endParaRPr lang="el-GR" sz="1600"/>
                    </a:p>
                  </a:txBody>
                  <a:tcPr/>
                </a:tc>
                <a:tc>
                  <a:txBody>
                    <a:bodyPr/>
                    <a:lstStyle/>
                    <a:p>
                      <a:pPr algn="ctr"/>
                      <a:endParaRPr lang="el-GR" sz="1600"/>
                    </a:p>
                  </a:txBody>
                  <a:tcPr/>
                </a:tc>
              </a:tr>
              <a:tr h="370840">
                <a:tc>
                  <a:txBody>
                    <a:bodyPr/>
                    <a:lstStyle/>
                    <a:p>
                      <a:r>
                        <a:rPr lang="en-US" sz="1600" dirty="0" smtClean="0"/>
                        <a:t>One host may use the entire capacity of</a:t>
                      </a:r>
                      <a:r>
                        <a:rPr lang="en-US" sz="1600" baseline="0" dirty="0" smtClean="0"/>
                        <a:t> the LAN</a:t>
                      </a:r>
                      <a:endParaRPr lang="el-GR" sz="1600" dirty="0"/>
                    </a:p>
                  </a:txBody>
                  <a:tcPr/>
                </a:tc>
                <a:tc>
                  <a:txBody>
                    <a:bodyPr/>
                    <a:lstStyle/>
                    <a:p>
                      <a:pPr algn="ctr"/>
                      <a:r>
                        <a:rPr lang="el-GR" sz="1600" dirty="0" smtClean="0">
                          <a:sym typeface="Wingdings"/>
                        </a:rPr>
                        <a:t></a:t>
                      </a:r>
                      <a:endParaRPr lang="el-GR" sz="1600" dirty="0"/>
                    </a:p>
                  </a:txBody>
                  <a:tcPr/>
                </a:tc>
                <a:tc>
                  <a:txBody>
                    <a:bodyPr/>
                    <a:lstStyle/>
                    <a:p>
                      <a:pPr algn="ctr"/>
                      <a:r>
                        <a:rPr lang="el-GR" sz="1600" dirty="0" smtClean="0">
                          <a:sym typeface="Wingdings"/>
                        </a:rPr>
                        <a:t></a:t>
                      </a:r>
                      <a:endParaRPr lang="el-GR" sz="1600" dirty="0"/>
                    </a:p>
                  </a:txBody>
                  <a:tcPr/>
                </a:tc>
                <a:tc>
                  <a:txBody>
                    <a:bodyPr/>
                    <a:lstStyle/>
                    <a:p>
                      <a:pPr algn="ctr"/>
                      <a:r>
                        <a:rPr lang="en-US" sz="1600" dirty="0" smtClean="0"/>
                        <a:t>Delay</a:t>
                      </a:r>
                      <a:r>
                        <a:rPr lang="en-US" sz="1600" baseline="0" dirty="0" smtClean="0"/>
                        <a:t> to pass the token</a:t>
                      </a:r>
                      <a:endParaRPr lang="el-GR" sz="1600" dirty="0"/>
                    </a:p>
                  </a:txBody>
                  <a:tcPr/>
                </a:tc>
                <a:tc>
                  <a:txBody>
                    <a:bodyPr/>
                    <a:lstStyle/>
                    <a:p>
                      <a:pPr algn="ctr"/>
                      <a:endParaRPr lang="el-GR" sz="1600"/>
                    </a:p>
                  </a:txBody>
                  <a:tcPr/>
                </a:tc>
                <a:tc>
                  <a:txBody>
                    <a:bodyPr/>
                    <a:lstStyle/>
                    <a:p>
                      <a:pPr algn="ctr"/>
                      <a:endParaRPr lang="el-GR" sz="1600"/>
                    </a:p>
                  </a:txBody>
                  <a:tcPr/>
                </a:tc>
              </a:tr>
              <a:tr h="370840">
                <a:tc>
                  <a:txBody>
                    <a:bodyPr/>
                    <a:lstStyle/>
                    <a:p>
                      <a:r>
                        <a:rPr lang="en-US" sz="1600" dirty="0" smtClean="0"/>
                        <a:t>Operates</a:t>
                      </a:r>
                      <a:r>
                        <a:rPr lang="en-US" sz="1600" baseline="0" dirty="0" smtClean="0"/>
                        <a:t> efficiently when few hosts (~ #channels) have simultaneously data to send</a:t>
                      </a:r>
                      <a:endParaRPr lang="el-GR" sz="1600" dirty="0"/>
                    </a:p>
                  </a:txBody>
                  <a:tcPr/>
                </a:tc>
                <a:tc>
                  <a:txBody>
                    <a:bodyPr/>
                    <a:lstStyle/>
                    <a:p>
                      <a:pPr algn="ctr"/>
                      <a:endParaRPr lang="el-GR" sz="1600" dirty="0"/>
                    </a:p>
                  </a:txBody>
                  <a:tcPr/>
                </a:tc>
                <a:tc>
                  <a:txBody>
                    <a:bodyPr/>
                    <a:lstStyle/>
                    <a:p>
                      <a:pPr algn="ctr"/>
                      <a:endParaRPr lang="el-GR"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smtClean="0">
                          <a:sym typeface="Wingdings"/>
                        </a:rPr>
                        <a:t></a:t>
                      </a:r>
                      <a:endParaRPr lang="el-GR" sz="1600" smtClean="0"/>
                    </a:p>
                    <a:p>
                      <a:pPr algn="ctr"/>
                      <a:endParaRPr lang="el-GR" sz="1600" dirty="0"/>
                    </a:p>
                  </a:txBody>
                  <a:tcPr/>
                </a:tc>
                <a:tc>
                  <a:txBody>
                    <a:bodyPr/>
                    <a:lstStyle/>
                    <a:p>
                      <a:pPr algn="ctr"/>
                      <a:r>
                        <a:rPr lang="el-GR" sz="1600" dirty="0" smtClean="0">
                          <a:sym typeface="Wingdings"/>
                        </a:rPr>
                        <a:t></a:t>
                      </a:r>
                      <a:endParaRPr lang="el-GR" sz="1600" dirty="0"/>
                    </a:p>
                  </a:txBody>
                  <a:tcPr/>
                </a:tc>
                <a:tc>
                  <a:txBody>
                    <a:bodyPr/>
                    <a:lstStyle/>
                    <a:p>
                      <a:pPr algn="ctr"/>
                      <a:r>
                        <a:rPr lang="el-GR" sz="1600" dirty="0" smtClean="0">
                          <a:sym typeface="Wingdings"/>
                        </a:rPr>
                        <a:t></a:t>
                      </a:r>
                      <a:endParaRPr lang="el-GR" sz="1600" dirty="0"/>
                    </a:p>
                  </a:txBody>
                  <a:tcPr/>
                </a:tc>
              </a:tr>
              <a:tr h="370840">
                <a:tc>
                  <a:txBody>
                    <a:bodyPr/>
                    <a:lstStyle/>
                    <a:p>
                      <a:r>
                        <a:rPr lang="en-US" sz="1600" dirty="0" smtClean="0"/>
                        <a:t>Vulnerable in the failure of a single host</a:t>
                      </a:r>
                      <a:endParaRPr lang="el-GR" sz="1600" dirty="0"/>
                    </a:p>
                  </a:txBody>
                  <a:tcPr/>
                </a:tc>
                <a:tc>
                  <a:txBody>
                    <a:bodyPr/>
                    <a:lstStyle/>
                    <a:p>
                      <a:pPr algn="ctr"/>
                      <a:endParaRPr lang="el-GR" sz="1600" dirty="0"/>
                    </a:p>
                  </a:txBody>
                  <a:tcPr/>
                </a:tc>
                <a:tc>
                  <a:txBody>
                    <a:bodyPr/>
                    <a:lstStyle/>
                    <a:p>
                      <a:pPr algn="ctr"/>
                      <a:endParaRPr lang="el-GR" sz="1600" dirty="0"/>
                    </a:p>
                  </a:txBody>
                  <a:tcPr/>
                </a:tc>
                <a:tc>
                  <a:txBody>
                    <a:bodyPr/>
                    <a:lstStyle/>
                    <a:p>
                      <a:pPr algn="ctr"/>
                      <a:r>
                        <a:rPr lang="el-GR" sz="1600" dirty="0" smtClean="0">
                          <a:sym typeface="Wingdings"/>
                        </a:rPr>
                        <a:t></a:t>
                      </a:r>
                      <a:endParaRPr lang="el-GR" sz="1600" dirty="0"/>
                    </a:p>
                  </a:txBody>
                  <a:tcPr/>
                </a:tc>
                <a:tc>
                  <a:txBody>
                    <a:bodyPr/>
                    <a:lstStyle/>
                    <a:p>
                      <a:pPr algn="ctr"/>
                      <a:endParaRPr lang="el-GR" sz="1600" dirty="0"/>
                    </a:p>
                  </a:txBody>
                  <a:tcPr/>
                </a:tc>
                <a:tc>
                  <a:txBody>
                    <a:bodyPr/>
                    <a:lstStyle/>
                    <a:p>
                      <a:pPr algn="ctr"/>
                      <a:endParaRPr lang="el-GR" sz="1600"/>
                    </a:p>
                  </a:txBody>
                  <a:tcPr/>
                </a:tc>
              </a:tr>
              <a:tr h="370840">
                <a:tc>
                  <a:txBody>
                    <a:bodyPr/>
                    <a:lstStyle/>
                    <a:p>
                      <a:r>
                        <a:rPr lang="en-US" sz="1600" dirty="0" smtClean="0"/>
                        <a:t>Uses randomness</a:t>
                      </a:r>
                      <a:r>
                        <a:rPr lang="en-US" sz="1600" baseline="0" dirty="0" smtClean="0"/>
                        <a:t> to avoid synchronization</a:t>
                      </a:r>
                      <a:endParaRPr lang="el-GR" sz="1600" dirty="0"/>
                    </a:p>
                  </a:txBody>
                  <a:tcPr/>
                </a:tc>
                <a:tc>
                  <a:txBody>
                    <a:bodyPr/>
                    <a:lstStyle/>
                    <a:p>
                      <a:pPr algn="ctr"/>
                      <a:r>
                        <a:rPr lang="el-GR" sz="1600" dirty="0" smtClean="0">
                          <a:sym typeface="Wingdings"/>
                        </a:rPr>
                        <a:t></a:t>
                      </a:r>
                      <a:endParaRPr lang="el-GR"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600" dirty="0" smtClean="0">
                          <a:sym typeface="Wingdings"/>
                        </a:rPr>
                        <a:t></a:t>
                      </a:r>
                      <a:endParaRPr lang="el-GR" sz="1600" dirty="0" smtClean="0"/>
                    </a:p>
                    <a:p>
                      <a:pPr algn="ctr"/>
                      <a:endParaRPr lang="el-GR" sz="1600" dirty="0"/>
                    </a:p>
                  </a:txBody>
                  <a:tcPr/>
                </a:tc>
                <a:tc>
                  <a:txBody>
                    <a:bodyPr/>
                    <a:lstStyle/>
                    <a:p>
                      <a:pPr algn="ctr"/>
                      <a:endParaRPr lang="el-GR" sz="1600"/>
                    </a:p>
                  </a:txBody>
                  <a:tcPr/>
                </a:tc>
                <a:tc>
                  <a:txBody>
                    <a:bodyPr/>
                    <a:lstStyle/>
                    <a:p>
                      <a:pPr algn="ctr"/>
                      <a:endParaRPr lang="el-GR" sz="1600" dirty="0"/>
                    </a:p>
                  </a:txBody>
                  <a:tcPr/>
                </a:tc>
                <a:tc>
                  <a:txBody>
                    <a:bodyPr/>
                    <a:lstStyle/>
                    <a:p>
                      <a:pPr algn="ctr"/>
                      <a:endParaRPr lang="el-GR" sz="16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de Bar">
  <a:themeElements>
    <a:clrScheme name="">
      <a:dk1>
        <a:srgbClr val="000000"/>
      </a:dk1>
      <a:lt1>
        <a:srgbClr val="FFFFFF"/>
      </a:lt1>
      <a:dk2>
        <a:srgbClr val="000099"/>
      </a:dk2>
      <a:lt2>
        <a:srgbClr val="000099"/>
      </a:lt2>
      <a:accent1>
        <a:srgbClr val="FF6633"/>
      </a:accent1>
      <a:accent2>
        <a:srgbClr val="FF00FF"/>
      </a:accent2>
      <a:accent3>
        <a:srgbClr val="FFFFFF"/>
      </a:accent3>
      <a:accent4>
        <a:srgbClr val="000000"/>
      </a:accent4>
      <a:accent5>
        <a:srgbClr val="FFB8AD"/>
      </a:accent5>
      <a:accent6>
        <a:srgbClr val="E700E7"/>
      </a:accent6>
      <a:hlink>
        <a:srgbClr val="FF0000"/>
      </a:hlink>
      <a:folHlink>
        <a:srgbClr val="808080"/>
      </a:folHlink>
    </a:clrScheme>
    <a:fontScheme name="Side Bar">
      <a:majorFont>
        <a:latin typeface="Arial Greek"/>
        <a:ea typeface=""/>
        <a:cs typeface=""/>
      </a:majorFont>
      <a:minorFont>
        <a:latin typeface="Arial Gree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Greek" charset="-95"/>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Greek" charset="-95"/>
          </a:defRPr>
        </a:defPPr>
      </a:lstStyle>
    </a:lnDef>
  </a:objectDefaults>
  <a:extraClrSchemeLst>
    <a:extraClrScheme>
      <a:clrScheme name="Side Bar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Side Bar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Side Bar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Side Bar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Side Bar">
  <a:themeElements>
    <a:clrScheme name="">
      <a:dk1>
        <a:srgbClr val="000000"/>
      </a:dk1>
      <a:lt1>
        <a:srgbClr val="FFFFFF"/>
      </a:lt1>
      <a:dk2>
        <a:srgbClr val="000099"/>
      </a:dk2>
      <a:lt2>
        <a:srgbClr val="000099"/>
      </a:lt2>
      <a:accent1>
        <a:srgbClr val="FF6633"/>
      </a:accent1>
      <a:accent2>
        <a:srgbClr val="FF00FF"/>
      </a:accent2>
      <a:accent3>
        <a:srgbClr val="FFFFFF"/>
      </a:accent3>
      <a:accent4>
        <a:srgbClr val="000000"/>
      </a:accent4>
      <a:accent5>
        <a:srgbClr val="FFB8AD"/>
      </a:accent5>
      <a:accent6>
        <a:srgbClr val="E700E7"/>
      </a:accent6>
      <a:hlink>
        <a:srgbClr val="FF0000"/>
      </a:hlink>
      <a:folHlink>
        <a:srgbClr val="808080"/>
      </a:folHlink>
    </a:clrScheme>
    <a:fontScheme name="Side Bar">
      <a:majorFont>
        <a:latin typeface="Arial Greek"/>
        <a:ea typeface=""/>
        <a:cs typeface=""/>
      </a:majorFont>
      <a:minorFont>
        <a:latin typeface="Arial Gree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Greek" charset="-95"/>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Greek" charset="-95"/>
          </a:defRPr>
        </a:defPPr>
      </a:lstStyle>
    </a:lnDef>
  </a:objectDefaults>
  <a:extraClrSchemeLst>
    <a:extraClrScheme>
      <a:clrScheme name="Side Bar 1">
        <a:dk1>
          <a:srgbClr val="000099"/>
        </a:dk1>
        <a:lt1>
          <a:srgbClr val="FFFFFF"/>
        </a:lt1>
        <a:dk2>
          <a:srgbClr val="0000FF"/>
        </a:dk2>
        <a:lt2>
          <a:srgbClr val="FFFF00"/>
        </a:lt2>
        <a:accent1>
          <a:srgbClr val="FF6633"/>
        </a:accent1>
        <a:accent2>
          <a:srgbClr val="FF00FF"/>
        </a:accent2>
        <a:accent3>
          <a:srgbClr val="AAAAFF"/>
        </a:accent3>
        <a:accent4>
          <a:srgbClr val="DADADA"/>
        </a:accent4>
        <a:accent5>
          <a:srgbClr val="FFB8AD"/>
        </a:accent5>
        <a:accent6>
          <a:srgbClr val="E700E7"/>
        </a:accent6>
        <a:hlink>
          <a:srgbClr val="FF0000"/>
        </a:hlink>
        <a:folHlink>
          <a:srgbClr val="808080"/>
        </a:folHlink>
      </a:clrScheme>
      <a:clrMap bg1="dk2" tx1="lt1" bg2="dk1" tx2="lt2" accent1="accent1" accent2="accent2" accent3="accent3" accent4="accent4" accent5="accent5" accent6="accent6" hlink="hlink" folHlink="folHlink"/>
    </a:extraClrScheme>
    <a:extraClrScheme>
      <a:clrScheme name="Side Bar 2">
        <a:dk1>
          <a:srgbClr val="000066"/>
        </a:dk1>
        <a:lt1>
          <a:srgbClr val="CCECFF"/>
        </a:lt1>
        <a:dk2>
          <a:srgbClr val="000080"/>
        </a:dk2>
        <a:lt2>
          <a:srgbClr val="000000"/>
        </a:lt2>
        <a:accent1>
          <a:srgbClr val="9999FF"/>
        </a:accent1>
        <a:accent2>
          <a:srgbClr val="CC00FF"/>
        </a:accent2>
        <a:accent3>
          <a:srgbClr val="E2F4FF"/>
        </a:accent3>
        <a:accent4>
          <a:srgbClr val="000056"/>
        </a:accent4>
        <a:accent5>
          <a:srgbClr val="CAC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Side Bar 3">
        <a:dk1>
          <a:srgbClr val="000000"/>
        </a:dk1>
        <a:lt1>
          <a:srgbClr val="FFFFFF"/>
        </a:lt1>
        <a:dk2>
          <a:srgbClr val="000000"/>
        </a:dk2>
        <a:lt2>
          <a:srgbClr val="393939"/>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
      <a:clrScheme name="Side Bar 4">
        <a:dk1>
          <a:srgbClr val="000000"/>
        </a:dk1>
        <a:lt1>
          <a:srgbClr val="FFFFFF"/>
        </a:lt1>
        <a:dk2>
          <a:srgbClr val="660033"/>
        </a:dk2>
        <a:lt2>
          <a:srgbClr val="FFFF66"/>
        </a:lt2>
        <a:accent1>
          <a:srgbClr val="FF0033"/>
        </a:accent1>
        <a:accent2>
          <a:srgbClr val="CC6600"/>
        </a:accent2>
        <a:accent3>
          <a:srgbClr val="B8AAAD"/>
        </a:accent3>
        <a:accent4>
          <a:srgbClr val="DADADA"/>
        </a:accent4>
        <a:accent5>
          <a:srgbClr val="FFAAAD"/>
        </a:accent5>
        <a:accent6>
          <a:srgbClr val="B95C00"/>
        </a:accent6>
        <a:hlink>
          <a:srgbClr val="999933"/>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1780</TotalTime>
  <Words>1561</Words>
  <Application>Microsoft Office PowerPoint</Application>
  <PresentationFormat>On-screen Show (4:3)</PresentationFormat>
  <Paragraphs>313</Paragraphs>
  <Slides>34</Slides>
  <Notes>0</Notes>
  <HiddenSlides>5</HiddenSlides>
  <MMClips>0</MMClips>
  <ScaleCrop>false</ScaleCrop>
  <HeadingPairs>
    <vt:vector size="6" baseType="variant">
      <vt:variant>
        <vt:lpstr>Theme</vt:lpstr>
      </vt:variant>
      <vt:variant>
        <vt:i4>5</vt:i4>
      </vt:variant>
      <vt:variant>
        <vt:lpstr>Embedded OLE Servers</vt:lpstr>
      </vt:variant>
      <vt:variant>
        <vt:i4>1</vt:i4>
      </vt:variant>
      <vt:variant>
        <vt:lpstr>Slide Titles</vt:lpstr>
      </vt:variant>
      <vt:variant>
        <vt:i4>34</vt:i4>
      </vt:variant>
    </vt:vector>
  </HeadingPairs>
  <TitlesOfParts>
    <vt:vector size="40" baseType="lpstr">
      <vt:lpstr>Office Theme</vt:lpstr>
      <vt:lpstr>Side Bar</vt:lpstr>
      <vt:lpstr>1_Side Bar</vt:lpstr>
      <vt:lpstr>1_Default Design</vt:lpstr>
      <vt:lpstr>2_Default Design</vt:lpstr>
      <vt:lpstr>Clip</vt:lpstr>
      <vt:lpstr>Tutorial for Mid-Term Exam 1</vt:lpstr>
      <vt:lpstr>Exercise 1</vt:lpstr>
      <vt:lpstr>Exercise 1</vt:lpstr>
      <vt:lpstr>Exercise 1</vt:lpstr>
      <vt:lpstr>Exercise 2</vt:lpstr>
      <vt:lpstr>Exercise 2</vt:lpstr>
      <vt:lpstr>Exercise 2</vt:lpstr>
      <vt:lpstr>Exercise 3</vt:lpstr>
      <vt:lpstr>Exercise 3</vt:lpstr>
      <vt:lpstr>Exercise 4</vt:lpstr>
      <vt:lpstr>Exercise 4</vt:lpstr>
      <vt:lpstr>Πολυπλεξία FDM και TDM </vt:lpstr>
      <vt:lpstr>Στατιστική πολυπλεξία (statistical multiplexing)</vt:lpstr>
      <vt:lpstr>Μεταγωγή Πακέτων: Στατιστική Πολυπλεξία</vt:lpstr>
      <vt:lpstr>Exercise 5</vt:lpstr>
      <vt:lpstr>Exercise 5</vt:lpstr>
      <vt:lpstr>Exercise 6</vt:lpstr>
      <vt:lpstr>Exercise 6</vt:lpstr>
      <vt:lpstr>Exercise 6</vt:lpstr>
      <vt:lpstr>Exercise 7</vt:lpstr>
      <vt:lpstr>Exercise 7</vt:lpstr>
      <vt:lpstr>Exercise 8</vt:lpstr>
      <vt:lpstr>Exercise 8</vt:lpstr>
      <vt:lpstr>ARP: Address Resolution Protocol [RFC 826]</vt:lpstr>
      <vt:lpstr>ARP protocol: Same LAN (network)</vt:lpstr>
      <vt:lpstr>Exercise 9</vt:lpstr>
      <vt:lpstr>Exercise 9</vt:lpstr>
      <vt:lpstr>EXERCISE 10</vt:lpstr>
      <vt:lpstr>Exercise 10</vt:lpstr>
      <vt:lpstr>Exercise 10</vt:lpstr>
      <vt:lpstr>Exercise 10</vt:lpstr>
      <vt:lpstr>EXERCISE 11</vt:lpstr>
      <vt:lpstr>Exercise 11</vt:lpstr>
      <vt:lpstr>Exercise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Michalis</dc:creator>
  <cp:lastModifiedBy>Plakia</cp:lastModifiedBy>
  <cp:revision>102</cp:revision>
  <dcterms:created xsi:type="dcterms:W3CDTF">2012-11-10T11:55:50Z</dcterms:created>
  <dcterms:modified xsi:type="dcterms:W3CDTF">2012-12-06T16:55:59Z</dcterms:modified>
</cp:coreProperties>
</file>