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84" r:id="rId1"/>
  </p:sldMasterIdLst>
  <p:notesMasterIdLst>
    <p:notesMasterId r:id="rId17"/>
  </p:notesMasterIdLst>
  <p:handoutMasterIdLst>
    <p:handoutMasterId r:id="rId18"/>
  </p:handoutMasterIdLst>
  <p:sldIdLst>
    <p:sldId id="256" r:id="rId2"/>
    <p:sldId id="257" r:id="rId3"/>
    <p:sldId id="258" r:id="rId4"/>
    <p:sldId id="266" r:id="rId5"/>
    <p:sldId id="267" r:id="rId6"/>
    <p:sldId id="259" r:id="rId7"/>
    <p:sldId id="260" r:id="rId8"/>
    <p:sldId id="263" r:id="rId9"/>
    <p:sldId id="265" r:id="rId10"/>
    <p:sldId id="268" r:id="rId11"/>
    <p:sldId id="269" r:id="rId12"/>
    <p:sldId id="270" r:id="rId13"/>
    <p:sldId id="271" r:id="rId14"/>
    <p:sldId id="272" r:id="rId15"/>
    <p:sldId id="264" r:id="rId16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200">
          <p15:clr>
            <a:srgbClr val="A4A3A4"/>
          </p15:clr>
        </p15:guide>
        <p15:guide id="3" orient="horz" pos="3888">
          <p15:clr>
            <a:srgbClr val="A4A3A4"/>
          </p15:clr>
        </p15:guide>
        <p15:guide id="4" orient="horz" pos="2880">
          <p15:clr>
            <a:srgbClr val="A4A3A4"/>
          </p15:clr>
        </p15:guide>
        <p15:guide id="5" orient="horz" pos="3216">
          <p15:clr>
            <a:srgbClr val="A4A3A4"/>
          </p15:clr>
        </p15:guide>
        <p15:guide id="6" orient="horz" pos="816">
          <p15:clr>
            <a:srgbClr val="A4A3A4"/>
          </p15:clr>
        </p15:guide>
        <p15:guide id="7" orient="horz" pos="175">
          <p15:clr>
            <a:srgbClr val="A4A3A4"/>
          </p15:clr>
        </p15:guide>
        <p15:guide id="8" pos="3839">
          <p15:clr>
            <a:srgbClr val="A4A3A4"/>
          </p15:clr>
        </p15:guide>
        <p15:guide id="9" pos="959">
          <p15:clr>
            <a:srgbClr val="A4A3A4"/>
          </p15:clr>
        </p15:guide>
        <p15:guide id="10" pos="6719">
          <p15:clr>
            <a:srgbClr val="A4A3A4"/>
          </p15:clr>
        </p15:guide>
        <p15:guide id="11" pos="6143">
          <p15:clr>
            <a:srgbClr val="A4A3A4"/>
          </p15:clr>
        </p15:guide>
        <p15:guide id="12" pos="283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E25E649-3F16-4E02-A733-19D2CDBF48F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6163" autoAdjust="0"/>
  </p:normalViewPr>
  <p:slideViewPr>
    <p:cSldViewPr>
      <p:cViewPr varScale="1">
        <p:scale>
          <a:sx n="77" d="100"/>
          <a:sy n="77" d="100"/>
        </p:scale>
        <p:origin x="108" y="780"/>
      </p:cViewPr>
      <p:guideLst>
        <p:guide orient="horz" pos="2160"/>
        <p:guide orient="horz" pos="1200"/>
        <p:guide orient="horz" pos="3888"/>
        <p:guide orient="horz" pos="2880"/>
        <p:guide orient="horz" pos="3216"/>
        <p:guide orient="horz" pos="816"/>
        <p:guide orient="horz" pos="175"/>
        <p:guide pos="3839"/>
        <p:guide pos="959"/>
        <p:guide pos="6719"/>
        <p:guide pos="6143"/>
        <p:guide pos="283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76" d="100"/>
          <a:sy n="76" d="100"/>
        </p:scale>
        <p:origin x="2538" y="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4AA43A-3F76-4A13-9CD6-36134EB429E3}" type="datetimeFigureOut">
              <a:rPr lang="en-US"/>
              <a:t>4/15/2017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50423A-8BCE-448E-A97B-03A88B2B12C1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1395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674A4F-2B7A-4ECB-A400-260B2FFC03C1}" type="datetimeFigureOut">
              <a:rPr lang="en-US"/>
              <a:t>4/15/2017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F2A70B-78F2-4DCF-B53B-C990D2FAFB8A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1570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" name="line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tx2"/>
          </a:solidFill>
        </p:grpSpPr>
        <p:sp>
          <p:nvSpPr>
            <p:cNvPr id="257" name="Free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8" name="Free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9" name="Free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0" name="Free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1" name="Free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2" name="Free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3" name="Free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4" name="Free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5" name="Free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6" name="Free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7" name="Free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8" name="Free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9" name="Free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0" name="Free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1" name="Free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2" name="Free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3" name="Free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4" name="Free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5" name="Free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6" name="Free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7" name="Free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8" name="Free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9" name="Free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0" name="Free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1" name="Free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2" name="Free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3" name="Free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4" name="Free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5" name="Free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6" name="Free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7" name="Free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8" name="Free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9" name="Free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0" name="Free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1" name="Free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2" name="Free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3" name="Free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4" name="Free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5" name="Free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6" name="Free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7" name="Free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8" name="Free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9" name="Free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0" name="Free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1" name="Free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2" name="Free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3" name="Free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4" name="Free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5" name="Free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6" name="Free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7" name="Free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8" name="Free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9" name="Free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0" name="Free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1" name="Free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2" name="Free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3" name="Free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4" name="Free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5" name="Free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6" name="Free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7" name="Free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8" name="Free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9" name="Free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0" name="Free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1" name="Free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2" name="Free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3" name="Free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4" name="Free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5" name="Free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6" name="Free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7" name="Free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8" name="Free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9" name="Free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0" name="Free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1" name="Free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2" name="Free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3" name="Free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4" name="Free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5" name="Free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6" name="Free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7" name="Free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8" name="Free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9" name="Free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0" name="Free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1" name="Free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2" name="Free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3" name="Free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4" name="Free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5" name="Free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6" name="Free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7" name="Free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8" name="Free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9" name="Free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0" name="Free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1" name="Free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2" name="Free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3" name="Free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4" name="Free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5" name="Free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6" name="Free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7" name="Free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8" name="Free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9" name="Free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0" name="Free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1" name="Free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2" name="Free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3" name="Free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4" name="Free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5" name="Free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6" name="Free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7" name="Free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8" name="Free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9" name="Free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0" name="Free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1" name="Free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2" name="Free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3" name="Free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4" name="Free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5" name="Free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6" name="Free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7" name="Free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8" name="Free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9" name="Free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2413" y="5105400"/>
            <a:ext cx="9143999" cy="10668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2413" y="1905000"/>
            <a:ext cx="9144000" cy="2667000"/>
          </a:xfrm>
        </p:spPr>
        <p:txBody>
          <a:bodyPr>
            <a:no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8551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  <a:solidFill>
            <a:schemeClr val="tx2"/>
          </a:solidFill>
        </p:grpSpPr>
        <p:sp>
          <p:nvSpPr>
            <p:cNvPr id="8" name="Freeform 7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4/15/2017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1956816">
              <a:defRPr/>
            </a:lvl6pPr>
            <a:lvl7pPr marL="1956816">
              <a:defRPr/>
            </a:lvl7pPr>
            <a:lvl8pPr marL="1956816">
              <a:defRPr/>
            </a:lvl8pPr>
            <a:lvl9pPr marL="1956816"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3416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line"/>
          <p:cNvGrpSpPr/>
          <p:nvPr/>
        </p:nvGrpSpPr>
        <p:grpSpPr bwMode="invGray">
          <a:xfrm rot="5400000">
            <a:off x="6864412" y="3472598"/>
            <a:ext cx="6492240" cy="64008"/>
            <a:chOff x="1522413" y="1514475"/>
            <a:chExt cx="10569575" cy="64008"/>
          </a:xfrm>
          <a:solidFill>
            <a:schemeClr val="tx2"/>
          </a:solidFill>
        </p:grpSpPr>
        <p:sp>
          <p:nvSpPr>
            <p:cNvPr id="8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9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0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4/15/2017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12" y="277813"/>
            <a:ext cx="9144001" cy="5898573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361612" y="274639"/>
            <a:ext cx="1371600" cy="590174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358553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  <a:solidFill>
            <a:schemeClr val="tx2"/>
          </a:solidFill>
        </p:grpSpPr>
        <p:sp>
          <p:nvSpPr>
            <p:cNvPr id="168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4/15/2017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548640">
              <a:defRPr/>
            </a:lvl2pPr>
            <a:lvl3pPr marL="777240">
              <a:defRPr/>
            </a:lvl3pPr>
            <a:lvl4pPr marL="1005840">
              <a:defRPr/>
            </a:lvl4pPr>
            <a:lvl5pPr marL="1234440">
              <a:defRPr/>
            </a:lvl5pPr>
            <a:lvl6pPr marL="1463040">
              <a:defRPr baseline="0"/>
            </a:lvl6pPr>
            <a:lvl7pPr marL="1691640">
              <a:defRPr baseline="0"/>
            </a:lvl7pPr>
            <a:lvl8pPr marL="1920240">
              <a:defRPr baseline="0"/>
            </a:lvl8pPr>
            <a:lvl9pPr marL="2148840">
              <a:defRPr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8576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5" name="line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tx2"/>
          </a:solidFill>
        </p:grpSpPr>
        <p:sp>
          <p:nvSpPr>
            <p:cNvPr id="256" name="Free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7" name="Free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8" name="Free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9" name="Free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0" name="Free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1" name="Free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2" name="Free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3" name="Free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4" name="Free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5" name="Free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6" name="Free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7" name="Free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8" name="Free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9" name="Free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0" name="Free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1" name="Free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2" name="Free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3" name="Free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4" name="Free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5" name="Free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6" name="Free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7" name="Free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8" name="Free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9" name="Free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0" name="Free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1" name="Free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2" name="Free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3" name="Free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4" name="Free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5" name="Free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6" name="Free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7" name="Free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8" name="Free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9" name="Free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0" name="Free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1" name="Free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2" name="Free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3" name="Free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4" name="Free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5" name="Free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6" name="Free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7" name="Free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8" name="Free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9" name="Free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0" name="Free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1" name="Free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2" name="Free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3" name="Free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4" name="Free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5" name="Free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6" name="Free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7" name="Free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8" name="Free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9" name="Free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0" name="Free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1" name="Free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2" name="Free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3" name="Free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4" name="Free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5" name="Free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6" name="Free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7" name="Free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8" name="Free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9" name="Free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0" name="Free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1" name="Free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2" name="Free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3" name="Free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4" name="Free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5" name="Free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6" name="Free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7" name="Free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8" name="Free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9" name="Free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0" name="Free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1" name="Free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2" name="Free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3" name="Free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4" name="Free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5" name="Free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6" name="Free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7" name="Free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8" name="Free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9" name="Free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0" name="Free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1" name="Free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2" name="Free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3" name="Free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4" name="Free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5" name="Free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6" name="Free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7" name="Free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8" name="Free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9" name="Free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0" name="Free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1" name="Free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2" name="Free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3" name="Free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4" name="Free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5" name="Free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6" name="Free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7" name="Free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8" name="Free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9" name="Free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0" name="Free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1" name="Free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2" name="Free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3" name="Free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4" name="Free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5" name="Free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6" name="Free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7" name="Free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8" name="Free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9" name="Free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0" name="Free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1" name="Free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2" name="Free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3" name="Free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4" name="Free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5" name="Free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6" name="Free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7" name="Free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8" name="Free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4/15/2017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5102525"/>
            <a:ext cx="9143999" cy="1069675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3" y="1905000"/>
            <a:ext cx="9144000" cy="2667000"/>
          </a:xfrm>
        </p:spPr>
        <p:txBody>
          <a:bodyPr anchor="b">
            <a:noAutofit/>
          </a:bodyPr>
          <a:lstStyle>
            <a:lvl1pPr algn="l">
              <a:defRPr sz="44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4563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  <a:solidFill>
            <a:schemeClr val="tx2"/>
          </a:solidFill>
        </p:grpSpPr>
        <p:sp>
          <p:nvSpPr>
            <p:cNvPr id="159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0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1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4/15/2017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6815" y="1905000"/>
            <a:ext cx="4419598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2413" y="1905000"/>
            <a:ext cx="4419599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6596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  <a:solidFill>
            <a:schemeClr val="tx2"/>
          </a:solidFill>
        </p:grpSpPr>
        <p:sp>
          <p:nvSpPr>
            <p:cNvPr id="161" name="Freeform 16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6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6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3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4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4/15/2017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9860" y="2819399"/>
            <a:ext cx="4416552" cy="33528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956816"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/>
            </a:lvl8pPr>
            <a:lvl9pPr marL="1956816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9860" y="1905000"/>
            <a:ext cx="44165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2413" y="2819399"/>
            <a:ext cx="4416552" cy="33528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1905000"/>
            <a:ext cx="44165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0744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  <a:solidFill>
            <a:schemeClr val="tx2"/>
          </a:solidFill>
        </p:grpSpPr>
        <p:sp>
          <p:nvSpPr>
            <p:cNvPr id="157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8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9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0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1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4/15/2017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95795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4/15/2017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98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5" name="frame"/>
          <p:cNvGrpSpPr/>
          <p:nvPr/>
        </p:nvGrpSpPr>
        <p:grpSpPr bwMode="invGray">
          <a:xfrm>
            <a:off x="4417839" y="1630821"/>
            <a:ext cx="6291028" cy="4575885"/>
            <a:chOff x="4417839" y="1630821"/>
            <a:chExt cx="6291028" cy="4575885"/>
          </a:xfrm>
          <a:solidFill>
            <a:schemeClr val="tx2"/>
          </a:solidFill>
        </p:grpSpPr>
        <p:grpSp>
          <p:nvGrpSpPr>
            <p:cNvPr id="616" name="Group 615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  <a:grpFill/>
          </p:grpSpPr>
          <p:grpSp>
            <p:nvGrpSpPr>
              <p:cNvPr id="768" name="Group 76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grpFill/>
            </p:grpSpPr>
            <p:sp>
              <p:nvSpPr>
                <p:cNvPr id="844" name="Freeform 84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5" name="Freeform 84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6" name="Freeform 84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7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8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9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0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1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2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3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4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5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6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7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8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9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0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1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2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3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4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5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6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7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8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9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0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1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2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3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4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5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6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7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8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9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0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1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2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3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4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5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6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7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8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9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0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1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2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3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4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5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6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7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8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9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0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1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2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3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4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5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6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7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8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9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0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1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2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3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4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5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6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7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9" name="Group 76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grpFill/>
            </p:grpSpPr>
            <p:sp>
              <p:nvSpPr>
                <p:cNvPr id="770" name="Freeform 76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1" name="Freeform 77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2" name="Freeform 77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3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4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5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6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7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8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9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0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1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2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3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4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5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6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7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8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9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0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1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2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3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4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5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6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7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8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9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0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1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2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3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4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5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6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7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8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9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0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1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2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3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4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5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6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7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8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9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0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1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2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3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4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5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6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7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8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9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0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1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2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3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4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5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6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7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8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9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0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1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2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3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7" name="Group 616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  <a:grpFill/>
          </p:grpSpPr>
          <p:grpSp>
            <p:nvGrpSpPr>
              <p:cNvPr id="618" name="Group 61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grpFill/>
            </p:grpSpPr>
            <p:sp>
              <p:nvSpPr>
                <p:cNvPr id="694" name="Freeform 69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5" name="Freeform 69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6" name="Freeform 69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7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8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9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0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1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2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3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4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5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6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7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8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9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0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1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2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3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4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5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6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7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8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9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0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1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2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3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4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5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6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7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8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9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0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1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2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3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4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5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6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7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8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9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0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1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2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3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4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5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6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7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8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9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0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1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2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3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4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5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6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7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8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9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0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1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2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3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4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5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6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7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9" name="Group 61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grpFill/>
            </p:grpSpPr>
            <p:sp>
              <p:nvSpPr>
                <p:cNvPr id="620" name="Freeform 61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1" name="Freeform 62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2" name="Freeform 62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3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4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5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6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7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8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9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0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1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2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3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4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5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6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7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8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9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0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1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2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3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4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5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6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7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8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9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0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1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2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3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4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5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6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7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8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9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0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1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2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3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4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5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6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7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8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9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0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1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2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3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4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5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6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7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8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9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0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1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2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3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4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5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6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7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8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9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0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1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2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3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4/15/2017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0022" y="1905000"/>
            <a:ext cx="5669280" cy="4038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2413" y="3429000"/>
            <a:ext cx="2743200" cy="274320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5766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" name="frame"/>
          <p:cNvGrpSpPr/>
          <p:nvPr/>
        </p:nvGrpSpPr>
        <p:grpSpPr bwMode="invGray">
          <a:xfrm flipH="1">
            <a:off x="1447500" y="1630821"/>
            <a:ext cx="6291028" cy="4575885"/>
            <a:chOff x="4417839" y="1630821"/>
            <a:chExt cx="6291028" cy="4575885"/>
          </a:xfrm>
          <a:solidFill>
            <a:schemeClr val="tx2"/>
          </a:solidFill>
        </p:grpSpPr>
        <p:grpSp>
          <p:nvGrpSpPr>
            <p:cNvPr id="615" name="Group 614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  <a:grpFill/>
          </p:grpSpPr>
          <p:grpSp>
            <p:nvGrpSpPr>
              <p:cNvPr id="767" name="Group 76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grpFill/>
            </p:grpSpPr>
            <p:sp>
              <p:nvSpPr>
                <p:cNvPr id="843" name="Freeform 84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4" name="Freeform 84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5" name="Freeform 84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6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7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8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9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0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1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2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3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4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5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6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7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8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9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0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1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2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3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4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5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6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7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8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9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0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1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2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3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4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5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6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7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8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9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0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1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2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3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4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5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6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7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8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9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0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1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2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3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4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5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6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7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8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9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0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1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2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3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4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5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6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7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8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9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0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1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2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3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4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5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6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8" name="Group 76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grpFill/>
            </p:grpSpPr>
            <p:sp>
              <p:nvSpPr>
                <p:cNvPr id="769" name="Freeform 76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0" name="Freeform 76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1" name="Freeform 77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2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3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4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5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6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7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8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9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0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1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2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3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4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5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6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7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8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9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0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1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2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3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4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5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6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7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8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9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0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1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2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3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4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5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6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7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8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9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0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1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2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3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4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5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6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7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8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9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0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1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2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3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4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5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6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7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8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9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0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1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2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3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4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5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6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7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8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9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0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1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2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6" name="Group 615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  <a:grpFill/>
          </p:grpSpPr>
          <p:grpSp>
            <p:nvGrpSpPr>
              <p:cNvPr id="617" name="Group 61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grpFill/>
            </p:grpSpPr>
            <p:sp>
              <p:nvSpPr>
                <p:cNvPr id="693" name="Freeform 69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4" name="Freeform 69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5" name="Freeform 69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6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7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8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9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0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1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2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3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4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5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6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7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8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9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0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1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2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3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4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5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6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7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8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9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0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1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2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3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4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5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6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7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8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9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0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1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2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3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4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5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6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7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8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9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0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1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2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3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4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5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6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7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8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9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0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1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2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3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4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5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6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7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8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9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0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1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2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3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4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5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6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8" name="Group 61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grpFill/>
            </p:grpSpPr>
            <p:sp>
              <p:nvSpPr>
                <p:cNvPr id="619" name="Freeform 61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0" name="Freeform 61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1" name="Freeform 62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2" name="Freeform 621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3" name="Freeform 622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4" name="Freeform 623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5" name="Freeform 624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6" name="Freeform 625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7" name="Freeform 626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8" name="Freeform 627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9" name="Freeform 628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0" name="Freeform 629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1" name="Freeform 630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2" name="Freeform 631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3" name="Freeform 632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4" name="Freeform 633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5" name="Freeform 634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6" name="Freeform 635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7" name="Freeform 636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8" name="Freeform 637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9" name="Freeform 638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0" name="Freeform 639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1" name="Freeform 640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2" name="Freeform 641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3" name="Freeform 642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4" name="Freeform 643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5" name="Freeform 644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6" name="Freeform 645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7" name="Freeform 646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8" name="Freeform 647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9" name="Freeform 648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0" name="Freeform 649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1" name="Freeform 650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2" name="Freeform 651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3" name="Freeform 652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4" name="Freeform 653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5" name="Freeform 654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6" name="Freeform 655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7" name="Freeform 656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8" name="Freeform 657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9" name="Freeform 658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0" name="Freeform 659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1" name="Freeform 660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2" name="Freeform 661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3" name="Freeform 662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4" name="Freeform 663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5" name="Freeform 664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6" name="Freeform 665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7" name="Freeform 666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8" name="Freeform 667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9" name="Freeform 668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0" name="Freeform 669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1" name="Freeform 670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2" name="Freeform 671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3" name="Freeform 672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4" name="Freeform 673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5" name="Freeform 674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6" name="Freeform 675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7" name="Freeform 676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8" name="Freeform 677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9" name="Freeform 678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0" name="Freeform 679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1" name="Freeform 680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2" name="Freeform 681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3" name="Freeform 682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4" name="Freeform 683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5" name="Freeform 684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6" name="Freeform 685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7" name="Freeform 686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8" name="Freeform 687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9" name="Freeform 688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0" name="Freeform 689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1" name="Freeform 690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2" name="Freeform 691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4/15/2017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45838" y="1884311"/>
            <a:ext cx="5669280" cy="4041648"/>
          </a:xfrm>
          <a:solidFill>
            <a:schemeClr val="bg1"/>
          </a:solidFill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05959" y="3411748"/>
            <a:ext cx="2743200" cy="274320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05495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2" y="6400801"/>
            <a:ext cx="124385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9AFE8FB1-0A7A-443E-AAF7-31D4FA1AA312}" type="datetimeFigureOut">
              <a:rPr lang="en-US" smtClean="0"/>
              <a:pPr/>
              <a:t>4/15/2017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2413" y="6400801"/>
            <a:ext cx="632459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523412" y="6400801"/>
            <a:ext cx="1143002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25BA54BD-C84D-46CE-8B72-31BFB26ABA4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4" y="1905000"/>
            <a:ext cx="91440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64714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Clr>
          <a:schemeClr val="tx2"/>
        </a:buClr>
        <a:buSzPct val="80000"/>
        <a:buFont typeface="Wingdings 3" panose="05040102010807070707" pitchFamily="18" charset="2"/>
        <a:buChar char="u"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576072" indent="-27432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SzPct val="100000"/>
        <a:buFont typeface="Wingdings 3" panose="05040102010807070707" pitchFamily="18" charset="2"/>
        <a:buChar char="u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804672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SzPct val="80000"/>
        <a:buFont typeface="Wingdings 3" panose="05040102010807070707" pitchFamily="18" charset="2"/>
        <a:buChar char="u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033272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SzPct val="100000"/>
        <a:buFont typeface="Wingdings 3" panose="05040102010807070707" pitchFamily="18" charset="2"/>
        <a:buChar char="u"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1261872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SzPct val="100000"/>
        <a:buFont typeface="Wingdings 3" panose="05040102010807070707" pitchFamily="18" charset="2"/>
        <a:buChar char="u"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1490472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SzPct val="100000"/>
        <a:buFont typeface="Wingdings 3" panose="05040102010807070707" pitchFamily="18" charset="2"/>
        <a:buChar char="u"/>
        <a:defRPr sz="1600" kern="1200">
          <a:solidFill>
            <a:schemeClr val="bg1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SzPct val="80000"/>
        <a:buFont typeface="Wingdings 3" panose="05040102010807070707" pitchFamily="18" charset="2"/>
        <a:buChar char="u"/>
        <a:defRPr sz="1600" kern="1200">
          <a:solidFill>
            <a:schemeClr val="bg1"/>
          </a:solidFill>
          <a:latin typeface="+mn-lt"/>
          <a:ea typeface="+mn-ea"/>
          <a:cs typeface="+mn-cs"/>
        </a:defRPr>
      </a:lvl7pPr>
      <a:lvl8pPr marL="1947672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SzPct val="100000"/>
        <a:buFont typeface="Wingdings 3" panose="05040102010807070707" pitchFamily="18" charset="2"/>
        <a:buChar char="u"/>
        <a:defRPr sz="1600" kern="1200">
          <a:solidFill>
            <a:schemeClr val="bg1"/>
          </a:solidFill>
          <a:latin typeface="+mn-lt"/>
          <a:ea typeface="+mn-ea"/>
          <a:cs typeface="+mn-cs"/>
        </a:defRPr>
      </a:lvl8pPr>
      <a:lvl9pPr marL="2176272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SzPct val="80000"/>
        <a:buFont typeface="Wingdings 3" panose="05040102010807070707" pitchFamily="18" charset="2"/>
        <a:buChar char="u"/>
        <a:defRPr sz="1600" kern="12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6.jpg"/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12" Type="http://schemas.openxmlformats.org/officeDocument/2006/relationships/image" Target="../media/image25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11" Type="http://schemas.openxmlformats.org/officeDocument/2006/relationships/image" Target="../media/image24.jpg"/><Relationship Id="rId5" Type="http://schemas.openxmlformats.org/officeDocument/2006/relationships/image" Target="../media/image18.jpg"/><Relationship Id="rId15" Type="http://schemas.openxmlformats.org/officeDocument/2006/relationships/image" Target="../media/image28.jpg"/><Relationship Id="rId10" Type="http://schemas.openxmlformats.org/officeDocument/2006/relationships/image" Target="../media/image23.jpg"/><Relationship Id="rId4" Type="http://schemas.openxmlformats.org/officeDocument/2006/relationships/image" Target="../media/image17.jpg"/><Relationship Id="rId9" Type="http://schemas.openxmlformats.org/officeDocument/2006/relationships/image" Target="../media/image22.jpg"/><Relationship Id="rId14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522412" y="609600"/>
            <a:ext cx="4571999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l-GR" sz="2400" dirty="0" smtClean="0">
                <a:solidFill>
                  <a:schemeClr val="bg1"/>
                </a:solidFill>
              </a:rPr>
              <a:t>Εαρινό Εξάμηνο 2017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l-GR" dirty="0" smtClean="0"/>
              <a:t>Μια μικρή εισαγωγή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522412" y="2492896"/>
            <a:ext cx="10404647" cy="1719064"/>
          </a:xfrm>
        </p:spPr>
        <p:txBody>
          <a:bodyPr/>
          <a:lstStyle/>
          <a:p>
            <a:r>
              <a:rPr lang="el-GR" dirty="0" smtClean="0"/>
              <a:t>ΗΥ215 - Εφαρμοσμένα Μαθηματικά για Μηχανικούς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411" y="23620"/>
            <a:ext cx="5976664" cy="23604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7531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0005" y="1628800"/>
            <a:ext cx="6741031" cy="4968552"/>
          </a:xfrm>
        </p:spPr>
        <p:txBody>
          <a:bodyPr>
            <a:noAutofit/>
          </a:bodyPr>
          <a:lstStyle/>
          <a:p>
            <a:pPr marL="360000">
              <a:lnSpc>
                <a:spcPct val="80000"/>
              </a:lnSpc>
              <a:spcBef>
                <a:spcPts val="1200"/>
              </a:spcBef>
            </a:pPr>
            <a:r>
              <a:rPr lang="el-GR" sz="1700" dirty="0"/>
              <a:t>Χρησιμοποιήστε χαιρετισμό για να ξεκινήσετε το μήνυμα.</a:t>
            </a:r>
          </a:p>
          <a:p>
            <a:pPr marL="360000">
              <a:lnSpc>
                <a:spcPct val="80000"/>
              </a:lnSpc>
              <a:spcBef>
                <a:spcPts val="1200"/>
              </a:spcBef>
            </a:pPr>
            <a:r>
              <a:rPr lang="el-GR" sz="1700" dirty="0"/>
              <a:t>Γράψτε το μήνυμα με καθαρό και περιεκτικό λόγο.</a:t>
            </a:r>
          </a:p>
          <a:p>
            <a:pPr marL="360000">
              <a:lnSpc>
                <a:spcPct val="80000"/>
              </a:lnSpc>
              <a:spcBef>
                <a:spcPts val="1200"/>
              </a:spcBef>
            </a:pPr>
            <a:r>
              <a:rPr lang="el-GR" sz="1700" dirty="0"/>
              <a:t>Γράψτε τι αφορά το μήνυμα και τι περιμένετε από τον παραλήπτη.</a:t>
            </a:r>
          </a:p>
          <a:p>
            <a:pPr marL="360000">
              <a:lnSpc>
                <a:spcPct val="80000"/>
              </a:lnSpc>
              <a:spcBef>
                <a:spcPts val="1200"/>
              </a:spcBef>
            </a:pPr>
            <a:r>
              <a:rPr lang="el-GR" sz="1700" dirty="0"/>
              <a:t>Αν αναφέρετε συνημμένα αρχεία, μην ξεχάσετε να τα επισυνάψετε. Χρησιμοποιήστε περιγραφικό όνομα αρχείου.</a:t>
            </a:r>
          </a:p>
          <a:p>
            <a:pPr marL="360000">
              <a:lnSpc>
                <a:spcPct val="80000"/>
              </a:lnSpc>
              <a:spcBef>
                <a:spcPts val="1200"/>
              </a:spcBef>
            </a:pPr>
            <a:r>
              <a:rPr lang="el-GR" sz="1700" dirty="0"/>
              <a:t>Υπογράψτε το email σας με ολόκληρο το όνομά σας και τον αριθμό μητρώου. Ρυθμίστε σωστά το όνομά σας στο email. Π.χ., χρησιμοποιήστε "</a:t>
            </a:r>
            <a:r>
              <a:rPr lang="el-GR" sz="1700" dirty="0" err="1"/>
              <a:t>name</a:t>
            </a:r>
            <a:r>
              <a:rPr lang="el-GR" sz="1700" dirty="0"/>
              <a:t> </a:t>
            </a:r>
            <a:r>
              <a:rPr lang="el-GR" sz="1700" dirty="0" err="1"/>
              <a:t>surname</a:t>
            </a:r>
            <a:r>
              <a:rPr lang="el-GR" sz="1700" dirty="0"/>
              <a:t> &lt;login@csd.uoc.gr&gt;", όχι "zorikos92 &lt;login@csd.uoc.gr&gt;".</a:t>
            </a:r>
          </a:p>
          <a:p>
            <a:pPr marL="360000">
              <a:lnSpc>
                <a:spcPct val="80000"/>
              </a:lnSpc>
              <a:spcBef>
                <a:spcPts val="1200"/>
              </a:spcBef>
            </a:pPr>
            <a:r>
              <a:rPr lang="el-GR" sz="1700" dirty="0"/>
              <a:t>Γράφετε ελληνικά με ελληνικούς χαρακτήρες και αγγλικά με λατινικούς χαρακτήρες, όποτε είναι δυνατό. Μη χρησιμοποιείτε μόνο κεφαλαία γράμματα.</a:t>
            </a:r>
          </a:p>
          <a:p>
            <a:pPr marL="360000">
              <a:lnSpc>
                <a:spcPct val="80000"/>
              </a:lnSpc>
              <a:spcBef>
                <a:spcPts val="1200"/>
              </a:spcBef>
            </a:pPr>
            <a:r>
              <a:rPr lang="el-GR" sz="1700" dirty="0"/>
              <a:t>Ενεργοποιήστε τον έλεγχο ορθογραφίας, αν υποστηρίζεται από την εφαρμογή e-</a:t>
            </a:r>
            <a:r>
              <a:rPr lang="el-GR" sz="1700" dirty="0" err="1"/>
              <a:t>mail</a:t>
            </a:r>
            <a:r>
              <a:rPr lang="el-GR" sz="1700" dirty="0"/>
              <a:t> που χρησιμοποιείτε. Μια καλή δωρεάν εφαρμογή e-</a:t>
            </a:r>
            <a:r>
              <a:rPr lang="el-GR" sz="1700" dirty="0" err="1"/>
              <a:t>mail</a:t>
            </a:r>
            <a:r>
              <a:rPr lang="el-GR" sz="1700" dirty="0"/>
              <a:t> είναι το </a:t>
            </a:r>
            <a:r>
              <a:rPr lang="el-GR" sz="1700" dirty="0" err="1"/>
              <a:t>Mozilla</a:t>
            </a:r>
            <a:r>
              <a:rPr lang="el-GR" sz="1700" dirty="0"/>
              <a:t> </a:t>
            </a:r>
            <a:r>
              <a:rPr lang="el-GR" sz="1700" dirty="0" err="1"/>
              <a:t>Thunderbird</a:t>
            </a:r>
            <a:r>
              <a:rPr lang="el-GR" sz="1700" dirty="0"/>
              <a:t>, με πλήθος ευκολιών στην αρχειοθέτηση των e-</a:t>
            </a:r>
            <a:r>
              <a:rPr lang="el-GR" sz="1700" dirty="0" err="1"/>
              <a:t>mails</a:t>
            </a:r>
            <a:r>
              <a:rPr lang="el-GR" sz="1700" dirty="0"/>
              <a:t> σας.</a:t>
            </a:r>
          </a:p>
          <a:p>
            <a:pPr marL="360000">
              <a:lnSpc>
                <a:spcPct val="80000"/>
              </a:lnSpc>
              <a:spcBef>
                <a:spcPts val="1200"/>
              </a:spcBef>
            </a:pPr>
            <a:r>
              <a:rPr lang="el-GR" sz="1700" dirty="0"/>
              <a:t>Διαβάζετε το μήνυμά σας πριν πατήσετε Αποστολή.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Επικοινωνία - Οδηγίες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80" y="2060848"/>
            <a:ext cx="4564225" cy="36033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7872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Βιβλιογραφία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694" y="1849379"/>
            <a:ext cx="1827015" cy="22357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671" y="1764784"/>
            <a:ext cx="1528098" cy="22890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4739" y="1707997"/>
            <a:ext cx="1695404" cy="223570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917" y="1770391"/>
            <a:ext cx="1718156" cy="22778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696" y="4085088"/>
            <a:ext cx="1837568" cy="230079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659" y="4129753"/>
            <a:ext cx="1731917" cy="22912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813" y="4048218"/>
            <a:ext cx="1620217" cy="237453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616" y="4166406"/>
            <a:ext cx="1554437" cy="22100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231" y="4150317"/>
            <a:ext cx="1641904" cy="22501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2644" y="1700808"/>
            <a:ext cx="1532433" cy="22890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907" y="4113089"/>
            <a:ext cx="1581815" cy="22730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9989" y="4119118"/>
            <a:ext cx="1645293" cy="2260965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600" y="1895274"/>
            <a:ext cx="2202547" cy="2088232"/>
          </a:xfr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010" y="1812694"/>
            <a:ext cx="1617257" cy="2281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33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Βιβλιογραφία (</a:t>
            </a:r>
            <a:r>
              <a:rPr lang="el-GR" dirty="0" err="1" smtClean="0"/>
              <a:t>Εύδοξος</a:t>
            </a:r>
            <a:r>
              <a:rPr lang="el-GR" dirty="0" smtClean="0"/>
              <a:t>)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20" y="2169999"/>
            <a:ext cx="3024336" cy="42998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228" y="2156021"/>
            <a:ext cx="3312368" cy="434588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684" y="2099899"/>
            <a:ext cx="3191850" cy="4402003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477788" y="1844824"/>
            <a:ext cx="3600400" cy="4896544"/>
          </a:xfrm>
          <a:prstGeom prst="roundRect">
            <a:avLst/>
          </a:prstGeom>
          <a:noFill/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27171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4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6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Βιβλιογραφία για το μάθημα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72" y="1738461"/>
            <a:ext cx="3312368" cy="4709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444" y="1721504"/>
            <a:ext cx="3999887" cy="49178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315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Ιστοσελίδα μαθήματος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133972" y="1684511"/>
            <a:ext cx="8856984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el-GR" sz="2000" dirty="0" smtClean="0">
                <a:solidFill>
                  <a:schemeClr val="bg1"/>
                </a:solidFill>
              </a:rPr>
              <a:t>Όλο το υλικό του μαθήματος θα ανεβαίνει στο </a:t>
            </a:r>
            <a:r>
              <a:rPr lang="en-US" sz="2000" dirty="0" smtClean="0">
                <a:solidFill>
                  <a:schemeClr val="bg1"/>
                </a:solidFill>
              </a:rPr>
              <a:t>site </a:t>
            </a:r>
            <a:r>
              <a:rPr lang="el-GR" sz="2000" dirty="0" smtClean="0">
                <a:solidFill>
                  <a:schemeClr val="bg1"/>
                </a:solidFill>
              </a:rPr>
              <a:t>του μαθήματος </a:t>
            </a:r>
          </a:p>
          <a:p>
            <a:pPr>
              <a:lnSpc>
                <a:spcPct val="90000"/>
              </a:lnSpc>
            </a:pPr>
            <a:endParaRPr lang="en-US" sz="2000" dirty="0" smtClean="0">
              <a:solidFill>
                <a:schemeClr val="bg1"/>
              </a:solidFill>
            </a:endParaRPr>
          </a:p>
          <a:p>
            <a:pPr lvl="4">
              <a:lnSpc>
                <a:spcPct val="90000"/>
              </a:lnSpc>
            </a:pPr>
            <a:r>
              <a:rPr lang="en-US" sz="24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http://www.csd.uoc.gr/~hy215b</a:t>
            </a:r>
            <a:endParaRPr lang="el-GR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124" y="2780928"/>
            <a:ext cx="5524591" cy="31683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0460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Ερωτήσεις?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281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What is Signal Processin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78153" y="1988840"/>
            <a:ext cx="6188260" cy="34563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549796" y="1484784"/>
            <a:ext cx="3715817" cy="4464496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l-GR" sz="2000" dirty="0" smtClean="0"/>
              <a:t>Είναι τα εισαγωγικό μάθημα για επιστήμες μηχανικού που περιλαμβάνουν: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l-GR" sz="1600" dirty="0" smtClean="0"/>
              <a:t>Τηλεπικοινωνίες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l-GR" sz="1600" dirty="0" smtClean="0"/>
              <a:t>Επεξεργασία Ήχου/Φωνής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l-GR" sz="1600" dirty="0" smtClean="0"/>
              <a:t>Επεξεργασία Εικόνας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l-GR" sz="1600" dirty="0" smtClean="0"/>
              <a:t>Επεξεργασία </a:t>
            </a:r>
            <a:r>
              <a:rPr lang="el-GR" sz="1600" dirty="0" err="1" smtClean="0"/>
              <a:t>Βιοσημάτων</a:t>
            </a:r>
            <a:endParaRPr lang="el-GR" sz="1600" dirty="0" smtClean="0"/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l-GR" sz="1600" dirty="0" smtClean="0"/>
              <a:t>Ρομποτική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l-GR" sz="1600" dirty="0" smtClean="0"/>
              <a:t>και άλλων πολλών…</a:t>
            </a:r>
            <a:endParaRPr lang="en-US" sz="1600" dirty="0" smtClean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l-GR" sz="2000" dirty="0" smtClean="0"/>
              <a:t>Στο εξωτερικό, το μάθημα έχει τον τίτλο «Σήματα και Συστήματα»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endParaRPr lang="el-GR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Τι είναι το ΗΥ215?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5290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38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8820" y="1"/>
            <a:ext cx="3600005" cy="1484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213" y="4869160"/>
            <a:ext cx="3260612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l-GR" dirty="0" smtClean="0"/>
              <a:t>Συσχετίσεις και Φασματικές Πυκνότητες</a:t>
            </a:r>
          </a:p>
          <a:p>
            <a:r>
              <a:rPr lang="el-GR" dirty="0" smtClean="0"/>
              <a:t>Τυχαία Σήματα</a:t>
            </a:r>
          </a:p>
          <a:p>
            <a:r>
              <a:rPr lang="el-GR" dirty="0" smtClean="0"/>
              <a:t>Μετασχηματισμός </a:t>
            </a:r>
            <a:r>
              <a:rPr lang="en-US" dirty="0" smtClean="0"/>
              <a:t>Laplace</a:t>
            </a:r>
          </a:p>
          <a:p>
            <a:r>
              <a:rPr lang="el-GR" dirty="0" smtClean="0"/>
              <a:t>Δειγματοληψία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2</a:t>
            </a:r>
            <a:r>
              <a:rPr lang="el-GR" baseline="30000" dirty="0" smtClean="0"/>
              <a:t>ο</a:t>
            </a:r>
            <a:r>
              <a:rPr lang="en-US" dirty="0" smtClean="0"/>
              <a:t> </a:t>
            </a:r>
            <a:r>
              <a:rPr lang="el-GR" dirty="0" smtClean="0"/>
              <a:t>Κομμάτι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l-GR" dirty="0" smtClean="0"/>
              <a:t>Σήματα - Συστήματα</a:t>
            </a:r>
          </a:p>
          <a:p>
            <a:r>
              <a:rPr lang="el-GR" dirty="0" smtClean="0"/>
              <a:t>Διαφορικές Εξισώσεις ως Συστήματα</a:t>
            </a:r>
          </a:p>
          <a:p>
            <a:r>
              <a:rPr lang="el-GR" dirty="0" smtClean="0"/>
              <a:t>Σειρές </a:t>
            </a:r>
            <a:r>
              <a:rPr lang="en-US" dirty="0" smtClean="0"/>
              <a:t>Fourier</a:t>
            </a:r>
          </a:p>
          <a:p>
            <a:r>
              <a:rPr lang="el-GR" dirty="0" smtClean="0"/>
              <a:t>Μετασχηματισμός </a:t>
            </a:r>
            <a:r>
              <a:rPr lang="en-US" dirty="0" smtClean="0"/>
              <a:t>Fourier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1</a:t>
            </a:r>
            <a:r>
              <a:rPr lang="el-GR" baseline="30000" dirty="0" smtClean="0"/>
              <a:t>ο</a:t>
            </a:r>
            <a:r>
              <a:rPr lang="el-GR" dirty="0" smtClean="0"/>
              <a:t> Κομμάτι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Τι περιέχει το ΗΥ215?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13" y="5425077"/>
            <a:ext cx="5832648" cy="1340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860" y="169748"/>
            <a:ext cx="2016224" cy="12305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3966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5158308" y="2819399"/>
            <a:ext cx="3456384" cy="3921969"/>
          </a:xfrm>
        </p:spPr>
        <p:txBody>
          <a:bodyPr>
            <a:normAutofit fontScale="92500" lnSpcReduction="20000"/>
          </a:bodyPr>
          <a:lstStyle/>
          <a:p>
            <a:r>
              <a:rPr lang="el-GR" dirty="0" err="1"/>
              <a:t>Γκιόλιας</a:t>
            </a:r>
            <a:r>
              <a:rPr lang="el-GR" dirty="0"/>
              <a:t> </a:t>
            </a:r>
            <a:r>
              <a:rPr lang="el-GR" dirty="0" smtClean="0"/>
              <a:t>Αθανάσιος</a:t>
            </a:r>
            <a:endParaRPr lang="en-US" dirty="0" smtClean="0"/>
          </a:p>
          <a:p>
            <a:pPr lvl="1"/>
            <a:r>
              <a:rPr lang="el-GR" dirty="0" smtClean="0"/>
              <a:t>Μεταπτυχιακός Φοιτητής</a:t>
            </a:r>
            <a:r>
              <a:rPr lang="el-GR" dirty="0"/>
              <a:t> </a:t>
            </a:r>
            <a:endParaRPr lang="en-US" dirty="0"/>
          </a:p>
          <a:p>
            <a:r>
              <a:rPr lang="el-GR" dirty="0"/>
              <a:t>Καραμολέγκος Νικόλαος </a:t>
            </a:r>
            <a:endParaRPr lang="el-GR" dirty="0" smtClean="0"/>
          </a:p>
          <a:p>
            <a:pPr lvl="1"/>
            <a:r>
              <a:rPr lang="el-GR" dirty="0"/>
              <a:t>Μεταπτυχιακός Φοιτητής</a:t>
            </a:r>
            <a:endParaRPr lang="en-US" dirty="0"/>
          </a:p>
          <a:p>
            <a:r>
              <a:rPr lang="el-GR" dirty="0" err="1"/>
              <a:t>Κοσκινοπούλου</a:t>
            </a:r>
            <a:r>
              <a:rPr lang="el-GR" dirty="0"/>
              <a:t> </a:t>
            </a:r>
            <a:r>
              <a:rPr lang="el-GR" dirty="0" smtClean="0"/>
              <a:t>Μαρία</a:t>
            </a:r>
          </a:p>
          <a:p>
            <a:pPr lvl="1"/>
            <a:r>
              <a:rPr lang="el-GR" dirty="0" smtClean="0"/>
              <a:t>Υποψήφια Διδάκτωρ</a:t>
            </a:r>
            <a:endParaRPr lang="en-US" dirty="0" smtClean="0"/>
          </a:p>
          <a:p>
            <a:r>
              <a:rPr lang="el-GR" dirty="0" err="1" smtClean="0"/>
              <a:t>Πιπεράκης</a:t>
            </a:r>
            <a:r>
              <a:rPr lang="el-GR" dirty="0" smtClean="0"/>
              <a:t> Στέλιος</a:t>
            </a:r>
          </a:p>
          <a:p>
            <a:pPr lvl="1"/>
            <a:r>
              <a:rPr lang="el-GR" dirty="0" smtClean="0"/>
              <a:t>Υποψήφιος Διδάκτωρ</a:t>
            </a:r>
          </a:p>
          <a:p>
            <a:pPr lvl="1"/>
            <a:endParaRPr lang="el-GR" dirty="0" smtClean="0"/>
          </a:p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8254652" y="1905000"/>
            <a:ext cx="1272172" cy="762000"/>
          </a:xfrm>
        </p:spPr>
        <p:txBody>
          <a:bodyPr/>
          <a:lstStyle/>
          <a:p>
            <a:r>
              <a:rPr lang="el-GR" dirty="0" smtClean="0"/>
              <a:t>Βοηθοί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1522413" y="2819399"/>
            <a:ext cx="3923927" cy="3352801"/>
          </a:xfrm>
        </p:spPr>
        <p:txBody>
          <a:bodyPr>
            <a:normAutofit fontScale="92500" lnSpcReduction="10000"/>
          </a:bodyPr>
          <a:lstStyle/>
          <a:p>
            <a:r>
              <a:rPr lang="el-GR" dirty="0" smtClean="0"/>
              <a:t>Στυλιανού Ιωάννης</a:t>
            </a:r>
          </a:p>
          <a:p>
            <a:pPr lvl="1"/>
            <a:r>
              <a:rPr lang="el-GR" dirty="0" smtClean="0"/>
              <a:t>Καθηγητής</a:t>
            </a:r>
            <a:endParaRPr lang="en-US" dirty="0" smtClean="0"/>
          </a:p>
          <a:p>
            <a:r>
              <a:rPr lang="el-GR" dirty="0" smtClean="0"/>
              <a:t>Καφεντζής Γεώργιος</a:t>
            </a:r>
          </a:p>
          <a:p>
            <a:pPr lvl="1"/>
            <a:r>
              <a:rPr lang="el-GR" dirty="0" smtClean="0"/>
              <a:t>Επισκέπτης καθηγητής</a:t>
            </a:r>
            <a:endParaRPr lang="en-US" dirty="0" smtClean="0"/>
          </a:p>
          <a:p>
            <a:pPr lvl="1"/>
            <a:endParaRPr lang="el-GR" dirty="0" smtClean="0"/>
          </a:p>
          <a:p>
            <a:pPr lvl="1"/>
            <a:endParaRPr lang="el-GR" dirty="0"/>
          </a:p>
          <a:p>
            <a:r>
              <a:rPr lang="el-GR" dirty="0" smtClean="0"/>
              <a:t>Ώρες γραφείου:</a:t>
            </a:r>
          </a:p>
          <a:p>
            <a:pPr lvl="1"/>
            <a:r>
              <a:rPr lang="el-GR" dirty="0" smtClean="0"/>
              <a:t>Τρίτη-Πέμπτη</a:t>
            </a:r>
            <a:br>
              <a:rPr lang="el-GR" dirty="0" smtClean="0"/>
            </a:br>
            <a:r>
              <a:rPr lang="el-GR" dirty="0" smtClean="0"/>
              <a:t>13:00-14:00, Η303</a:t>
            </a:r>
            <a:endParaRPr lang="en-US" dirty="0" smtClean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Διδάσκοντες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Ποιοι διδάσκουν στο ΗΥ215?</a:t>
            </a:r>
            <a:endParaRPr lang="en-US" dirty="0"/>
          </a:p>
        </p:txBody>
      </p:sp>
      <p:sp>
        <p:nvSpPr>
          <p:cNvPr id="9" name="Content Placeholder 7"/>
          <p:cNvSpPr txBox="1">
            <a:spLocks/>
          </p:cNvSpPr>
          <p:nvPr/>
        </p:nvSpPr>
        <p:spPr>
          <a:xfrm>
            <a:off x="8758709" y="2781344"/>
            <a:ext cx="3312368" cy="392196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SzPct val="80000"/>
              <a:buFont typeface="Wingdings 3" panose="05040102010807070707" pitchFamily="18" charset="2"/>
              <a:buChar char="u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76072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Wingdings 3" panose="05040102010807070707" pitchFamily="18" charset="2"/>
              <a:buChar char="u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046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Wingdings 3" panose="05040102010807070707" pitchFamily="18" charset="2"/>
              <a:buChar char="u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332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Wingdings 3" panose="05040102010807070707" pitchFamily="18" charset="2"/>
              <a:buChar char="u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956816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Wingdings 3" panose="05040102010807070707" pitchFamily="18" charset="2"/>
              <a:buChar char="u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956816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Wingdings 3" panose="05040102010807070707" pitchFamily="18" charset="2"/>
              <a:buChar char="u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956816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Wingdings 3" panose="05040102010807070707" pitchFamily="18" charset="2"/>
              <a:buChar char="u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1956816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Wingdings 3" panose="05040102010807070707" pitchFamily="18" charset="2"/>
              <a:buChar char="u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1956816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Wingdings 3" panose="05040102010807070707" pitchFamily="18" charset="2"/>
              <a:buChar char="u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sz="2200" dirty="0" smtClean="0"/>
              <a:t>Απέργη Ιωάννα </a:t>
            </a:r>
          </a:p>
          <a:p>
            <a:pPr lvl="1"/>
            <a:r>
              <a:rPr lang="el-GR" sz="1900" dirty="0" smtClean="0"/>
              <a:t>Μεταπτυχιακή Φοιτήτρια</a:t>
            </a:r>
          </a:p>
          <a:p>
            <a:r>
              <a:rPr lang="el-GR" sz="2200" dirty="0" err="1" smtClean="0"/>
              <a:t>Κρανά</a:t>
            </a:r>
            <a:r>
              <a:rPr lang="el-GR" sz="2200" dirty="0" smtClean="0"/>
              <a:t> Μυρτώ</a:t>
            </a:r>
          </a:p>
          <a:p>
            <a:pPr lvl="1"/>
            <a:r>
              <a:rPr lang="el-GR" sz="1900" dirty="0" smtClean="0"/>
              <a:t>Μεταπτυχιακή Φοιτήτρια</a:t>
            </a:r>
          </a:p>
          <a:p>
            <a:r>
              <a:rPr lang="el-GR" sz="2200" dirty="0" err="1" smtClean="0"/>
              <a:t>Σισαμάκη</a:t>
            </a:r>
            <a:r>
              <a:rPr lang="el-GR" sz="2200" dirty="0" smtClean="0"/>
              <a:t> Ειρήνη</a:t>
            </a:r>
          </a:p>
          <a:p>
            <a:pPr lvl="1"/>
            <a:r>
              <a:rPr lang="el-GR" sz="1900" dirty="0" smtClean="0"/>
              <a:t>Μεταπτυχιακή </a:t>
            </a:r>
            <a:r>
              <a:rPr lang="el-GR" sz="1900" dirty="0" smtClean="0"/>
              <a:t>Φοιτήτρια</a:t>
            </a:r>
          </a:p>
          <a:p>
            <a:r>
              <a:rPr lang="el-GR" sz="2300" dirty="0" smtClean="0"/>
              <a:t>Γιαννόπουλος Μιχάλης</a:t>
            </a:r>
          </a:p>
          <a:p>
            <a:pPr lvl="1"/>
            <a:r>
              <a:rPr lang="el-GR" sz="1900" dirty="0" smtClean="0"/>
              <a:t>Υποψήφιος Διδάκτωρ</a:t>
            </a:r>
            <a:endParaRPr lang="el-GR" sz="1900" dirty="0" smtClean="0"/>
          </a:p>
          <a:p>
            <a:pPr lvl="1"/>
            <a:endParaRPr lang="el-GR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699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6249860" y="2819399"/>
            <a:ext cx="5317160" cy="3352801"/>
          </a:xfrm>
        </p:spPr>
        <p:txBody>
          <a:bodyPr>
            <a:normAutofit/>
          </a:bodyPr>
          <a:lstStyle/>
          <a:p>
            <a:r>
              <a:rPr lang="el-GR" dirty="0" smtClean="0"/>
              <a:t>Παρασκευή</a:t>
            </a:r>
            <a:r>
              <a:rPr lang="el-GR" dirty="0"/>
              <a:t>, 12:00-14:00, </a:t>
            </a:r>
            <a:r>
              <a:rPr lang="el-GR" dirty="0" smtClean="0"/>
              <a:t>ΑΜΦ. Β</a:t>
            </a:r>
            <a:endParaRPr lang="el-GR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6249860" y="1905000"/>
            <a:ext cx="4741096" cy="762000"/>
          </a:xfrm>
        </p:spPr>
        <p:txBody>
          <a:bodyPr/>
          <a:lstStyle/>
          <a:p>
            <a:r>
              <a:rPr lang="el-GR" dirty="0" smtClean="0"/>
              <a:t>Αναπληρώσεις/Φροντιστήρια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1522412" y="2819399"/>
            <a:ext cx="4644007" cy="3352801"/>
          </a:xfrm>
        </p:spPr>
        <p:txBody>
          <a:bodyPr>
            <a:normAutofit/>
          </a:bodyPr>
          <a:lstStyle/>
          <a:p>
            <a:r>
              <a:rPr lang="el-GR" dirty="0" smtClean="0"/>
              <a:t>Τρίτη</a:t>
            </a:r>
            <a:r>
              <a:rPr lang="el-GR" dirty="0"/>
              <a:t>, 14:00-16:00, ΑΜΦ. Β</a:t>
            </a:r>
          </a:p>
          <a:p>
            <a:r>
              <a:rPr lang="el-GR" dirty="0"/>
              <a:t>Πέμπτη, 14:00-16:00, ΑΜΦ. </a:t>
            </a:r>
            <a:r>
              <a:rPr lang="el-GR" dirty="0" smtClean="0"/>
              <a:t>Β</a:t>
            </a:r>
            <a:endParaRPr lang="el-GR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Ώρες Μαθημάτων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Πότε διδάσκεται το ΗΥ215?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932" y="3921187"/>
            <a:ext cx="4194178" cy="27964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532" y="3921186"/>
            <a:ext cx="4194178" cy="27964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40371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82244" y="1700808"/>
            <a:ext cx="6084168" cy="4548336"/>
          </a:xfrm>
        </p:spPr>
        <p:txBody>
          <a:bodyPr>
            <a:normAutofit fontScale="92500" lnSpcReduction="10000"/>
          </a:bodyPr>
          <a:lstStyle/>
          <a:p>
            <a:r>
              <a:rPr lang="el-GR" b="1" dirty="0" smtClean="0"/>
              <a:t>Βαθμός Β</a:t>
            </a:r>
          </a:p>
          <a:p>
            <a:r>
              <a:rPr lang="el-GR" b="1" dirty="0" smtClean="0"/>
              <a:t>Ασκήσεις Α</a:t>
            </a:r>
            <a:r>
              <a:rPr lang="el-GR" dirty="0" smtClean="0"/>
              <a:t> – 20%</a:t>
            </a:r>
          </a:p>
          <a:p>
            <a:pPr lvl="1"/>
            <a:r>
              <a:rPr lang="el-GR" dirty="0" smtClean="0"/>
              <a:t>Αυστηρός έλεγχος για αντιγραφές</a:t>
            </a:r>
          </a:p>
          <a:p>
            <a:pPr lvl="1"/>
            <a:r>
              <a:rPr lang="el-GR" dirty="0" smtClean="0"/>
              <a:t>Σε δεκαπενθήμερη βάση</a:t>
            </a:r>
          </a:p>
          <a:p>
            <a:r>
              <a:rPr lang="el-GR" b="1" dirty="0" smtClean="0"/>
              <a:t>Πρόοδος Π</a:t>
            </a:r>
            <a:r>
              <a:rPr lang="el-GR" dirty="0" smtClean="0"/>
              <a:t> – 30% (προαιρετική)</a:t>
            </a:r>
          </a:p>
          <a:p>
            <a:pPr lvl="1"/>
            <a:r>
              <a:rPr lang="el-GR" dirty="0" smtClean="0"/>
              <a:t>Ανοιχτές σημειώσεις</a:t>
            </a:r>
          </a:p>
          <a:p>
            <a:r>
              <a:rPr lang="el-GR" b="1" dirty="0" smtClean="0"/>
              <a:t>Τελική Εξέταση Τ</a:t>
            </a:r>
            <a:r>
              <a:rPr lang="el-GR" dirty="0" smtClean="0"/>
              <a:t> – 50% ή 80%</a:t>
            </a:r>
          </a:p>
          <a:p>
            <a:pPr lvl="1"/>
            <a:r>
              <a:rPr lang="el-GR" dirty="0" smtClean="0"/>
              <a:t>Ανοιχτές σημειώσεις</a:t>
            </a:r>
          </a:p>
          <a:p>
            <a:pPr lvl="1"/>
            <a:r>
              <a:rPr lang="el-GR" dirty="0" smtClean="0"/>
              <a:t>Ρήτρα: </a:t>
            </a:r>
            <a:r>
              <a:rPr lang="el-GR" b="1" dirty="0" smtClean="0"/>
              <a:t>Τ &gt;= 4.0</a:t>
            </a:r>
          </a:p>
          <a:p>
            <a:r>
              <a:rPr lang="el-GR" b="1" dirty="0" smtClean="0"/>
              <a:t>Β = </a:t>
            </a:r>
            <a:r>
              <a:rPr lang="en-US" b="1" dirty="0" smtClean="0"/>
              <a:t>max(B1, B2)</a:t>
            </a:r>
          </a:p>
          <a:p>
            <a:pPr lvl="1"/>
            <a:r>
              <a:rPr lang="en-US" dirty="0" smtClean="0"/>
              <a:t>B1 = 0.2*A + 0.8*T</a:t>
            </a:r>
          </a:p>
          <a:p>
            <a:pPr lvl="1"/>
            <a:r>
              <a:rPr lang="en-US" dirty="0" smtClean="0"/>
              <a:t>B2 = 0.2*A + 0.3*</a:t>
            </a:r>
            <a:r>
              <a:rPr lang="el-GR" dirty="0" smtClean="0"/>
              <a:t>Π + 0.5*Τ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Αξιολόγηση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88" y="2276872"/>
            <a:ext cx="3383657" cy="32066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1553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Ασκήσεις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2414" y="1628800"/>
            <a:ext cx="10332638" cy="5040560"/>
          </a:xfrm>
        </p:spPr>
        <p:txBody>
          <a:bodyPr>
            <a:normAutofit lnSpcReduction="10000"/>
          </a:bodyPr>
          <a:lstStyle/>
          <a:p>
            <a:r>
              <a:rPr lang="el-GR" dirty="0" smtClean="0"/>
              <a:t>Μετρούν 20%</a:t>
            </a:r>
            <a:endParaRPr lang="en-US" dirty="0" smtClean="0"/>
          </a:p>
          <a:p>
            <a:pPr lvl="1"/>
            <a:r>
              <a:rPr lang="el-GR" dirty="0" smtClean="0"/>
              <a:t>Θεωρητικές και πρακτικές (</a:t>
            </a:r>
            <a:r>
              <a:rPr lang="en-US" dirty="0" smtClean="0"/>
              <a:t>MATLAB)</a:t>
            </a:r>
            <a:endParaRPr lang="el-GR" dirty="0" smtClean="0"/>
          </a:p>
          <a:p>
            <a:r>
              <a:rPr lang="el-GR" b="1" dirty="0" smtClean="0"/>
              <a:t>ΠΟΛΥ</a:t>
            </a:r>
            <a:r>
              <a:rPr lang="el-GR" dirty="0" smtClean="0"/>
              <a:t> σημαντικές για την κατανόηση του μαθήματος</a:t>
            </a:r>
          </a:p>
          <a:p>
            <a:r>
              <a:rPr lang="el-GR" dirty="0"/>
              <a:t>Οι ασκήσεις παραδίδονται </a:t>
            </a:r>
            <a:r>
              <a:rPr lang="el-GR" b="1" dirty="0"/>
              <a:t>έντυπα ή ηλεκτρονικά</a:t>
            </a:r>
            <a:r>
              <a:rPr lang="el-GR" dirty="0"/>
              <a:t> την ώρα του μαθήματος ή την ώρα του φροντιστηρίου. </a:t>
            </a:r>
            <a:r>
              <a:rPr lang="el-GR" dirty="0" smtClean="0"/>
              <a:t>Ηλεκτρονική </a:t>
            </a:r>
            <a:r>
              <a:rPr lang="el-GR" dirty="0"/>
              <a:t>παράδοση ασκήσεων δικαιούνται </a:t>
            </a:r>
            <a:r>
              <a:rPr lang="el-GR" b="1" dirty="0"/>
              <a:t>όλοι οι φοιτητές του </a:t>
            </a:r>
            <a:r>
              <a:rPr lang="el-GR" b="1" dirty="0" smtClean="0"/>
              <a:t>μαθήματος</a:t>
            </a:r>
            <a:r>
              <a:rPr lang="en-US" dirty="0"/>
              <a:t> </a:t>
            </a:r>
            <a:r>
              <a:rPr lang="en-US" dirty="0" smtClean="0"/>
              <a:t>(</a:t>
            </a:r>
            <a:r>
              <a:rPr lang="el-GR" b="1" dirty="0" smtClean="0"/>
              <a:t>αποκλειστικά</a:t>
            </a:r>
            <a:r>
              <a:rPr lang="el-GR" dirty="0"/>
              <a:t> μέσω του προγράμματος </a:t>
            </a:r>
            <a:r>
              <a:rPr lang="el-GR" dirty="0" smtClean="0"/>
              <a:t>TURNIN</a:t>
            </a:r>
            <a:r>
              <a:rPr lang="en-US" dirty="0" smtClean="0"/>
              <a:t>).</a:t>
            </a:r>
            <a:endParaRPr lang="el-GR" dirty="0" smtClean="0"/>
          </a:p>
          <a:p>
            <a:r>
              <a:rPr lang="el-GR" dirty="0" smtClean="0"/>
              <a:t>Η </a:t>
            </a:r>
            <a:r>
              <a:rPr lang="el-GR" dirty="0"/>
              <a:t>μορφή του παραδοτέου αρχείου πρέπει </a:t>
            </a:r>
            <a:r>
              <a:rPr lang="el-GR" b="1" dirty="0"/>
              <a:t>αυστηρά</a:t>
            </a:r>
            <a:r>
              <a:rPr lang="el-GR" dirty="0"/>
              <a:t> να είναι η ακόλουθη:</a:t>
            </a:r>
          </a:p>
          <a:p>
            <a:pPr lvl="1"/>
            <a:r>
              <a:rPr lang="el-GR" b="1" dirty="0" smtClean="0"/>
              <a:t>Ένα</a:t>
            </a:r>
            <a:r>
              <a:rPr lang="el-GR" dirty="0"/>
              <a:t> ενιαίο αρχείο, μορφής PDF ή DOC.</a:t>
            </a:r>
          </a:p>
          <a:p>
            <a:pPr lvl="1"/>
            <a:r>
              <a:rPr lang="el-GR" dirty="0" smtClean="0"/>
              <a:t>Ευανάγνωστο </a:t>
            </a:r>
            <a:r>
              <a:rPr lang="el-GR" dirty="0"/>
              <a:t>και σε ασπρόμαυρη κλίμακα.</a:t>
            </a:r>
          </a:p>
          <a:p>
            <a:pPr lvl="1"/>
            <a:r>
              <a:rPr lang="el-GR" b="1" dirty="0" smtClean="0"/>
              <a:t>Σε </a:t>
            </a:r>
            <a:r>
              <a:rPr lang="el-GR" b="1" dirty="0"/>
              <a:t>καμία περίπτωση</a:t>
            </a:r>
            <a:r>
              <a:rPr lang="el-GR" dirty="0"/>
              <a:t> δεν πρέπει να παραδώσετε περισσότερα από </a:t>
            </a:r>
            <a:r>
              <a:rPr lang="el-GR" b="1" dirty="0"/>
              <a:t>ΕΝΑ</a:t>
            </a:r>
            <a:r>
              <a:rPr lang="el-GR" dirty="0"/>
              <a:t> αρχεία.</a:t>
            </a:r>
          </a:p>
          <a:p>
            <a:pPr lvl="1"/>
            <a:r>
              <a:rPr lang="el-GR" dirty="0"/>
              <a:t>Αν το παραδοτέο σας δε συμμορφώνεται με τα παραπάνω, τότε </a:t>
            </a:r>
            <a:r>
              <a:rPr lang="el-GR" b="1" dirty="0"/>
              <a:t>η παράδοση δε θα ληφθεί </a:t>
            </a:r>
            <a:r>
              <a:rPr lang="el-GR" b="1" dirty="0" err="1"/>
              <a:t>υπ'όψη</a:t>
            </a:r>
            <a:r>
              <a:rPr lang="el-GR" b="1" dirty="0"/>
              <a:t>, χωρίς καμιά ειδοποίηση από μέρους των διδασκόντων</a:t>
            </a:r>
            <a:r>
              <a:rPr lang="el-GR" dirty="0" smtClean="0"/>
              <a:t>.</a:t>
            </a:r>
            <a:endParaRPr lang="el-G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697" y="116633"/>
            <a:ext cx="2376264" cy="2376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4121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2414" y="1628800"/>
            <a:ext cx="10260630" cy="4543400"/>
          </a:xfrm>
        </p:spPr>
        <p:txBody>
          <a:bodyPr>
            <a:normAutofit/>
          </a:bodyPr>
          <a:lstStyle/>
          <a:p>
            <a:r>
              <a:rPr lang="el-GR" dirty="0"/>
              <a:t>Για την επικοινωνία σας με τη λίστα του μαθήματος, παρακαλώ εγγραφείτε ακολουθώντας την παρακάτω διαδικασία:</a:t>
            </a:r>
          </a:p>
          <a:p>
            <a:pPr lvl="1"/>
            <a:endParaRPr lang="el-GR" dirty="0"/>
          </a:p>
          <a:p>
            <a:pPr lvl="1"/>
            <a:r>
              <a:rPr lang="el-GR" dirty="0" smtClean="0"/>
              <a:t>Από </a:t>
            </a:r>
            <a:r>
              <a:rPr lang="el-GR" dirty="0"/>
              <a:t>το λογαριασμό σας στο τμήμα, συντάξτε e-</a:t>
            </a:r>
            <a:r>
              <a:rPr lang="el-GR" dirty="0" err="1"/>
              <a:t>mail</a:t>
            </a:r>
            <a:r>
              <a:rPr lang="el-GR" dirty="0"/>
              <a:t> με παραλήπτη το majordomo@csd.uoc.gr, κενό τίτλο, και στο σώμα γράψτε </a:t>
            </a:r>
            <a:r>
              <a:rPr lang="el-GR" dirty="0" err="1"/>
              <a:t>subscribe</a:t>
            </a:r>
            <a:r>
              <a:rPr lang="el-GR" dirty="0"/>
              <a:t> hy215b-list@csd.uoc.gr</a:t>
            </a:r>
          </a:p>
          <a:p>
            <a:r>
              <a:rPr lang="el-GR" dirty="0" smtClean="0"/>
              <a:t>Για </a:t>
            </a:r>
            <a:r>
              <a:rPr lang="el-GR" dirty="0"/>
              <a:t>επικοινωνία με τους διδάσκοντες, στείλτε e-</a:t>
            </a:r>
            <a:r>
              <a:rPr lang="el-GR" dirty="0" err="1"/>
              <a:t>mail</a:t>
            </a:r>
            <a:r>
              <a:rPr lang="el-GR" dirty="0"/>
              <a:t> στο hy215b@csd.uoc.gr</a:t>
            </a:r>
          </a:p>
          <a:p>
            <a:r>
              <a:rPr lang="el-GR" dirty="0"/>
              <a:t>Για απορίες σχετικά με το μάθημα, παρακαλείστε να απευθύνεστε ΑΠΟΚΛΕΙΣΤΙΚΑ στη λίστα του μαθήματος, hy215b-list@csd.uoc.gr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Επικοινωνία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796" y="110904"/>
            <a:ext cx="2377440" cy="13482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48" y="5600106"/>
            <a:ext cx="4363618" cy="1144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2455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6300" y="1628800"/>
            <a:ext cx="6624736" cy="4968552"/>
          </a:xfrm>
        </p:spPr>
        <p:txBody>
          <a:bodyPr>
            <a:noAutofit/>
          </a:bodyPr>
          <a:lstStyle/>
          <a:p>
            <a:pPr marL="360000">
              <a:lnSpc>
                <a:spcPct val="80000"/>
              </a:lnSpc>
              <a:spcBef>
                <a:spcPts val="1200"/>
              </a:spcBef>
            </a:pPr>
            <a:r>
              <a:rPr lang="el-GR" sz="1800" dirty="0"/>
              <a:t>Πριν να στείλετε email για να κάνετε μια ερώτηση, ελέγξτε αν έχει ήδη απαντηθεί στη λίστα, αν η απάντηση βρίσκεται στη σελίδα του τμήματος ή του μαθήματος, κλπ.</a:t>
            </a:r>
          </a:p>
          <a:p>
            <a:pPr marL="360000">
              <a:lnSpc>
                <a:spcPct val="80000"/>
              </a:lnSpc>
              <a:spcBef>
                <a:spcPts val="1200"/>
              </a:spcBef>
            </a:pPr>
            <a:r>
              <a:rPr lang="el-GR" sz="1800" dirty="0"/>
              <a:t>Μη στέλνετε πάνω από ένα email σε διαφορετικούς παραλήπτες για να ρωτήσετε την ίδια ερώτηση.</a:t>
            </a:r>
          </a:p>
          <a:p>
            <a:pPr marL="360000">
              <a:lnSpc>
                <a:spcPct val="80000"/>
              </a:lnSpc>
              <a:spcBef>
                <a:spcPts val="1200"/>
              </a:spcBef>
            </a:pPr>
            <a:r>
              <a:rPr lang="el-GR" sz="1800" dirty="0"/>
              <a:t>Προτιμήστε να χρησιμοποιείτε τη διεύθυνση email που έχετε στο Τμήμα. Προσπαθήστε να μη χρησιμοποιείτε προσωπικές διευθύνσεις e-</a:t>
            </a:r>
            <a:r>
              <a:rPr lang="el-GR" sz="1800" dirty="0" err="1"/>
              <a:t>mail</a:t>
            </a:r>
            <a:r>
              <a:rPr lang="el-GR" sz="1800" dirty="0"/>
              <a:t> στην επικοινωνία σας με το διδακτικό προσωπικό, τις λίστες ή τη γραμματεία.</a:t>
            </a:r>
          </a:p>
          <a:p>
            <a:pPr marL="360000">
              <a:lnSpc>
                <a:spcPct val="80000"/>
              </a:lnSpc>
              <a:spcBef>
                <a:spcPts val="1200"/>
              </a:spcBef>
            </a:pPr>
            <a:r>
              <a:rPr lang="el-GR" sz="1800" dirty="0"/>
              <a:t>Γράψτε ένα περιγραφικό Θέμα (</a:t>
            </a:r>
            <a:r>
              <a:rPr lang="el-GR" sz="1800" dirty="0" err="1"/>
              <a:t>subject</a:t>
            </a:r>
            <a:r>
              <a:rPr lang="el-GR" sz="1800" dirty="0"/>
              <a:t>). Το μήνυμά σας μπορεί να αγνοηθεί αν δεν έχει Θέμα. </a:t>
            </a:r>
            <a:endParaRPr lang="el-GR" sz="1800" dirty="0" smtClean="0"/>
          </a:p>
          <a:p>
            <a:pPr marL="634320" lvl="1">
              <a:lnSpc>
                <a:spcPct val="80000"/>
              </a:lnSpc>
              <a:spcBef>
                <a:spcPts val="1200"/>
              </a:spcBef>
            </a:pPr>
            <a:r>
              <a:rPr lang="el-GR" sz="1400" dirty="0" smtClean="0"/>
              <a:t>Βεβαιωθείτε </a:t>
            </a:r>
            <a:r>
              <a:rPr lang="el-GR" sz="1400" dirty="0"/>
              <a:t>ότι το θέμα είναι συγκεκριμένο και αναπαριστά το περιεχόμενο (Το "Ερώτηση" δεν είναι καλό θέμα). </a:t>
            </a:r>
          </a:p>
          <a:p>
            <a:pPr marL="634320" lvl="1">
              <a:lnSpc>
                <a:spcPct val="80000"/>
              </a:lnSpc>
              <a:spcBef>
                <a:spcPts val="1200"/>
              </a:spcBef>
            </a:pPr>
            <a:r>
              <a:rPr lang="el-GR" sz="1400" dirty="0" smtClean="0"/>
              <a:t>Ένας </a:t>
            </a:r>
            <a:r>
              <a:rPr lang="el-GR" sz="1400" dirty="0"/>
              <a:t>καλός τρόπος περιγραφής θέματος, που βοηθά και στην αρχειοθέτηση των e-</a:t>
            </a:r>
            <a:r>
              <a:rPr lang="el-GR" sz="1400" dirty="0" err="1"/>
              <a:t>mails</a:t>
            </a:r>
            <a:r>
              <a:rPr lang="el-GR" sz="1400" dirty="0"/>
              <a:t> σας είναι η έναρξη του θέματος με τον όρο [ΗΥ215], για παράδειγμα: "[ΗΥ215] Απορία στο </a:t>
            </a:r>
            <a:r>
              <a:rPr lang="el-GR" sz="1400" dirty="0" err="1"/>
              <a:t>Μετασχ</a:t>
            </a:r>
            <a:r>
              <a:rPr lang="el-GR" sz="1400" dirty="0"/>
              <a:t>. </a:t>
            </a:r>
            <a:r>
              <a:rPr lang="el-GR" sz="1400" dirty="0" err="1"/>
              <a:t>Fourier</a:t>
            </a:r>
            <a:r>
              <a:rPr lang="el-GR" sz="1400" dirty="0" smtClean="0"/>
              <a:t>".</a:t>
            </a:r>
            <a:endParaRPr lang="el-GR" sz="1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Επικοινωνία - Οδηγίες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80" y="2060848"/>
            <a:ext cx="4564225" cy="36033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5769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tudent presentation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7GrungeTextur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67000"/>
                <a:shade val="65000"/>
              </a:schemeClr>
              <a:schemeClr val="phClr">
                <a:tint val="10000"/>
                <a:satMod val="130000"/>
              </a:schemeClr>
            </a:duotone>
          </a:blip>
          <a:tile tx="0" ty="0" sx="60000" sy="59000" flip="none" algn="b"/>
        </a:blip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15000"/>
              </a:schemeClr>
              <a:schemeClr val="phClr">
                <a:tint val="34000"/>
              </a:schemeClr>
            </a:duotone>
          </a:blip>
          <a:tile tx="0" ty="0" sx="60000" sy="59000" flip="none" algn="b"/>
        </a:blipFill>
      </a:fillStyleLst>
      <a:lnStyleLst>
        <a:ln w="6350" cap="flat" cmpd="sng" algn="ctr">
          <a:solidFill>
            <a:schemeClr val="phClr">
              <a:tint val="7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/>
        </a:blipFill>
      </a:bgFillStyleLst>
    </a:fmtScheme>
  </a:themeElements>
  <a:objectDefaults>
    <a:spDef>
      <a:spPr>
        <a:ln>
          <a:miter lim="800000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  <a:extLst>
    <a:ext uri="{05A4C25C-085E-4340-85A3-A5531E510DB2}">
      <thm15:themeFamily xmlns:thm15="http://schemas.microsoft.com/office/thememl/2012/main" name="Student presentation" id="{61936DD2-5F1E-4CE5-AB4B-725D35FC9179}" vid="{60FEA300-D151-4B21-9955-901AC34D046A}"/>
    </a:ext>
  </a:extLst>
</a:theme>
</file>

<file path=ppt/theme/theme2.xml><?xml version="1.0" encoding="utf-8"?>
<a:theme xmlns:a="http://schemas.openxmlformats.org/drawingml/2006/main" name="Office Theme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7GrungeTextur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67000"/>
                <a:shade val="65000"/>
              </a:schemeClr>
              <a:schemeClr val="phClr">
                <a:tint val="10000"/>
                <a:satMod val="130000"/>
              </a:schemeClr>
            </a:duotone>
          </a:blip>
          <a:tile tx="0" ty="0" sx="60000" sy="59000" flip="none" algn="b"/>
        </a:blip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15000"/>
              </a:schemeClr>
              <a:schemeClr val="phClr">
                <a:tint val="34000"/>
              </a:schemeClr>
            </a:duotone>
          </a:blip>
          <a:tile tx="0" ty="0" sx="60000" sy="59000" flip="none" algn="b"/>
        </a:blipFill>
      </a:fillStyleLst>
      <a:lnStyleLst>
        <a:ln w="6350" cap="flat" cmpd="sng" algn="ctr">
          <a:solidFill>
            <a:schemeClr val="phClr">
              <a:tint val="7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7GrungeTextur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67000"/>
                <a:shade val="65000"/>
              </a:schemeClr>
              <a:schemeClr val="phClr">
                <a:tint val="10000"/>
                <a:satMod val="130000"/>
              </a:schemeClr>
            </a:duotone>
          </a:blip>
          <a:tile tx="0" ty="0" sx="60000" sy="59000" flip="none" algn="b"/>
        </a:blip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15000"/>
              </a:schemeClr>
              <a:schemeClr val="phClr">
                <a:tint val="34000"/>
              </a:schemeClr>
            </a:duotone>
          </a:blip>
          <a:tile tx="0" ty="0" sx="60000" sy="59000" flip="none" algn="b"/>
        </a:blipFill>
      </a:fillStyleLst>
      <a:lnStyleLst>
        <a:ln w="6350" cap="flat" cmpd="sng" algn="ctr">
          <a:solidFill>
            <a:schemeClr val="phClr">
              <a:tint val="7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Student scientific report presentation</Template>
  <TotalTime>0</TotalTime>
  <Words>617</Words>
  <Application>Microsoft Office PowerPoint</Application>
  <PresentationFormat>Custom</PresentationFormat>
  <Paragraphs>109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Book Antiqua</vt:lpstr>
      <vt:lpstr>Century Gothic</vt:lpstr>
      <vt:lpstr>Wingdings</vt:lpstr>
      <vt:lpstr>Wingdings 3</vt:lpstr>
      <vt:lpstr>Student presentation</vt:lpstr>
      <vt:lpstr>ΗΥ215 - Εφαρμοσμένα Μαθηματικά για Μηχανικούς</vt:lpstr>
      <vt:lpstr>Τι είναι το ΗΥ215?</vt:lpstr>
      <vt:lpstr>Τι περιέχει το ΗΥ215?</vt:lpstr>
      <vt:lpstr>Ποιοι διδάσκουν στο ΗΥ215?</vt:lpstr>
      <vt:lpstr>Πότε διδάσκεται το ΗΥ215?</vt:lpstr>
      <vt:lpstr>Αξιολόγηση</vt:lpstr>
      <vt:lpstr>Ασκήσεις</vt:lpstr>
      <vt:lpstr>Επικοινωνία</vt:lpstr>
      <vt:lpstr>Επικοινωνία - Οδηγίες</vt:lpstr>
      <vt:lpstr>Επικοινωνία - Οδηγίες</vt:lpstr>
      <vt:lpstr>Βιβλιογραφία</vt:lpstr>
      <vt:lpstr>Βιβλιογραφία (Εύδοξος)</vt:lpstr>
      <vt:lpstr>Βιβλιογραφία για το μάθημα</vt:lpstr>
      <vt:lpstr>Ιστοσελίδα μαθήματος</vt:lpstr>
      <vt:lpstr>Ερωτήσεις?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2017-02-07T17:36:54Z</dcterms:created>
  <dcterms:modified xsi:type="dcterms:W3CDTF">2017-04-15T12:48:33Z</dcterms:modified>
  <cp:contentStatus/>
  <cp:version/>
</cp:coreProperties>
</file>