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4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7" r:id="rId3"/>
    <p:sldId id="291" r:id="rId4"/>
    <p:sldId id="297" r:id="rId5"/>
    <p:sldId id="296" r:id="rId6"/>
    <p:sldId id="293" r:id="rId7"/>
    <p:sldId id="273" r:id="rId8"/>
    <p:sldId id="274" r:id="rId9"/>
    <p:sldId id="258" r:id="rId10"/>
    <p:sldId id="266" r:id="rId11"/>
    <p:sldId id="267" r:id="rId12"/>
    <p:sldId id="259" r:id="rId13"/>
    <p:sldId id="260" r:id="rId14"/>
    <p:sldId id="295" r:id="rId15"/>
    <p:sldId id="298" r:id="rId16"/>
    <p:sldId id="288" r:id="rId17"/>
    <p:sldId id="289" r:id="rId18"/>
    <p:sldId id="290" r:id="rId19"/>
    <p:sldId id="263" r:id="rId20"/>
    <p:sldId id="265" r:id="rId21"/>
    <p:sldId id="268" r:id="rId22"/>
    <p:sldId id="269" r:id="rId23"/>
    <p:sldId id="270" r:id="rId24"/>
    <p:sldId id="271" r:id="rId25"/>
    <p:sldId id="272" r:id="rId26"/>
    <p:sldId id="276" r:id="rId27"/>
    <p:sldId id="279" r:id="rId28"/>
    <p:sldId id="264" r:id="rId29"/>
    <p:sldId id="281" r:id="rId30"/>
    <p:sldId id="282" r:id="rId31"/>
    <p:sldId id="283" r:id="rId32"/>
    <p:sldId id="284" r:id="rId33"/>
    <p:sldId id="285" r:id="rId34"/>
    <p:sldId id="286" r:id="rId35"/>
    <p:sldId id="287" r:id="rId36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880">
          <p15:clr>
            <a:srgbClr val="A4A3A4"/>
          </p15:clr>
        </p15:guide>
        <p15:guide id="5" orient="horz" pos="3216">
          <p15:clr>
            <a:srgbClr val="A4A3A4"/>
          </p15:clr>
        </p15:guide>
        <p15:guide id="6" orient="horz" pos="816">
          <p15:clr>
            <a:srgbClr val="A4A3A4"/>
          </p15:clr>
        </p15:guide>
        <p15:guide id="7" orient="horz" pos="175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6143">
          <p15:clr>
            <a:srgbClr val="A4A3A4"/>
          </p15:clr>
        </p15:guide>
        <p15:guide id="12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6480"/>
    <a:srgbClr val="4D728D"/>
    <a:srgbClr val="4066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6163" autoAdjust="0"/>
  </p:normalViewPr>
  <p:slideViewPr>
    <p:cSldViewPr>
      <p:cViewPr varScale="1">
        <p:scale>
          <a:sx n="68" d="100"/>
          <a:sy n="68" d="100"/>
        </p:scale>
        <p:origin x="588" y="48"/>
      </p:cViewPr>
      <p:guideLst>
        <p:guide orient="horz" pos="2160"/>
        <p:guide orient="horz" pos="1200"/>
        <p:guide orient="horz" pos="3888"/>
        <p:guide orient="horz" pos="2880"/>
        <p:guide orient="horz" pos="3216"/>
        <p:guide orient="horz" pos="816"/>
        <p:guide orient="horz" pos="175"/>
        <p:guide pos="3839"/>
        <p:guide pos="959"/>
        <p:guide pos="6719"/>
        <p:guide pos="6143"/>
        <p:guide pos="2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2538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D448ED-2531-4133-A589-B8ADD4D5A7A1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31E6603E-FAB6-4A43-966F-9D272AF22105}">
      <dgm:prSet phldrT="[Text]" custT="1"/>
      <dgm:spPr/>
      <dgm:t>
        <a:bodyPr/>
        <a:lstStyle/>
        <a:p>
          <a:r>
            <a:rPr lang="el-GR" sz="1400" dirty="0" smtClean="0"/>
            <a:t>ΗΥ370</a:t>
          </a:r>
        </a:p>
        <a:p>
          <a:r>
            <a:rPr lang="el-GR" sz="1400" dirty="0" smtClean="0"/>
            <a:t>Ψηφιακή Επεξεργασία Σήματος</a:t>
          </a:r>
          <a:endParaRPr lang="el-GR" sz="1400" dirty="0"/>
        </a:p>
      </dgm:t>
    </dgm:pt>
    <dgm:pt modelId="{BBA343D0-4CC1-4036-870F-4A8824E58FD6}" type="parTrans" cxnId="{5E5370A2-9DD0-4018-AC5E-6A16B0A61387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>
        <a:ln>
          <a:headEnd type="none" w="med" len="med"/>
          <a:tailEnd type="triangle" w="med" len="med"/>
        </a:ln>
      </dgm:spPr>
      <dgm:t>
        <a:bodyPr/>
        <a:lstStyle/>
        <a:p>
          <a:endParaRPr lang="el-GR"/>
        </a:p>
      </dgm:t>
    </dgm:pt>
    <dgm:pt modelId="{215A2FF1-0048-4D82-B04D-25A68394BD35}" type="sibTrans" cxnId="{5E5370A2-9DD0-4018-AC5E-6A16B0A61387}">
      <dgm:prSet/>
      <dgm:spPr/>
      <dgm:t>
        <a:bodyPr/>
        <a:lstStyle/>
        <a:p>
          <a:endParaRPr lang="el-GR"/>
        </a:p>
      </dgm:t>
    </dgm:pt>
    <dgm:pt modelId="{A927A9DF-DAB3-439D-AB02-E4A1A0E0F164}" type="asst">
      <dgm:prSet phldrT="[Text]" custT="1"/>
      <dgm:spPr/>
      <dgm:t>
        <a:bodyPr/>
        <a:lstStyle/>
        <a:p>
          <a:r>
            <a:rPr lang="el-GR" sz="1200" dirty="0" smtClean="0"/>
            <a:t>ΗΥ371 Ψηφιακή Επεξεργασία Εικόνας</a:t>
          </a:r>
          <a:endParaRPr lang="el-GR" sz="1200" dirty="0"/>
        </a:p>
      </dgm:t>
    </dgm:pt>
    <dgm:pt modelId="{1942C726-28D0-4DD4-AC21-17016D7D1AD1}" type="parTrans" cxnId="{3C217901-2ADB-4CFA-B628-C47595BCDCEB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l-GR"/>
        </a:p>
      </dgm:t>
    </dgm:pt>
    <dgm:pt modelId="{03B6F800-109E-4AC0-BCF8-82B224AA043D}" type="sibTrans" cxnId="{3C217901-2ADB-4CFA-B628-C47595BCDCEB}">
      <dgm:prSet/>
      <dgm:spPr/>
      <dgm:t>
        <a:bodyPr/>
        <a:lstStyle/>
        <a:p>
          <a:endParaRPr lang="el-GR"/>
        </a:p>
      </dgm:t>
    </dgm:pt>
    <dgm:pt modelId="{187C5E32-B17E-48B8-A46E-448FEF3513AF}">
      <dgm:prSet phldrT="[Text]" custT="1"/>
      <dgm:spPr/>
      <dgm:t>
        <a:bodyPr/>
        <a:lstStyle/>
        <a:p>
          <a:r>
            <a:rPr lang="el-GR" sz="1200" dirty="0" smtClean="0"/>
            <a:t>ΗΥ473 Αναγνώριση Προτύπων</a:t>
          </a:r>
          <a:endParaRPr lang="el-GR" sz="1200" dirty="0"/>
        </a:p>
      </dgm:t>
    </dgm:pt>
    <dgm:pt modelId="{4B097955-689A-4133-9160-4F0DC79047F6}" type="parTrans" cxnId="{5F006AD9-D6D2-4E5D-8B1A-10F535953C20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l-GR"/>
        </a:p>
      </dgm:t>
    </dgm:pt>
    <dgm:pt modelId="{14F0F5EF-C659-4175-95BF-2C7BBB42422D}" type="sibTrans" cxnId="{5F006AD9-D6D2-4E5D-8B1A-10F535953C20}">
      <dgm:prSet/>
      <dgm:spPr/>
      <dgm:t>
        <a:bodyPr/>
        <a:lstStyle/>
        <a:p>
          <a:endParaRPr lang="el-GR"/>
        </a:p>
      </dgm:t>
    </dgm:pt>
    <dgm:pt modelId="{92C54226-D106-48A6-88D8-39412407784D}">
      <dgm:prSet phldrT="[Text]" custT="1"/>
      <dgm:spPr/>
      <dgm:t>
        <a:bodyPr/>
        <a:lstStyle/>
        <a:p>
          <a:r>
            <a:rPr lang="el-GR" sz="1200" dirty="0" smtClean="0"/>
            <a:t>ΗΥ570 Στατιστική Επεξεργασία Σήματος</a:t>
          </a:r>
          <a:endParaRPr lang="el-GR" sz="1200" dirty="0"/>
        </a:p>
      </dgm:t>
    </dgm:pt>
    <dgm:pt modelId="{780727C6-E662-4948-B982-7471E1D460B9}" type="parTrans" cxnId="{9C4DCB5A-BC8D-41B4-A3DA-497C268E1D0E}">
      <dgm:prSet/>
      <dgm:spPr>
        <a:ln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endParaRPr lang="el-GR"/>
        </a:p>
      </dgm:t>
    </dgm:pt>
    <dgm:pt modelId="{6930FEDA-F04D-46FE-A0D2-7A678C7FABCA}" type="sibTrans" cxnId="{9C4DCB5A-BC8D-41B4-A3DA-497C268E1D0E}">
      <dgm:prSet/>
      <dgm:spPr/>
      <dgm:t>
        <a:bodyPr/>
        <a:lstStyle/>
        <a:p>
          <a:endParaRPr lang="el-GR"/>
        </a:p>
      </dgm:t>
    </dgm:pt>
    <dgm:pt modelId="{52153899-7C23-4A8D-B9A9-8B96E7BF556B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sz="1200" dirty="0" smtClean="0"/>
            <a:t>ΗΥ470</a:t>
          </a:r>
          <a:br>
            <a:rPr lang="el-GR" sz="1200" dirty="0" smtClean="0"/>
          </a:br>
          <a:r>
            <a:rPr lang="el-GR" sz="1200" dirty="0" smtClean="0"/>
            <a:t>Προχωρημένη Επεξεργασία Σήματος (από 202</a:t>
          </a:r>
          <a:r>
            <a:rPr lang="en-US" sz="1200" dirty="0" smtClean="0"/>
            <a:t>4</a:t>
          </a:r>
          <a:r>
            <a:rPr lang="el-GR" sz="1200" dirty="0" smtClean="0"/>
            <a:t>-2</a:t>
          </a:r>
          <a:r>
            <a:rPr lang="en-US" sz="1200" dirty="0" smtClean="0"/>
            <a:t>5</a:t>
          </a:r>
          <a:r>
            <a:rPr lang="el-GR" sz="1200" dirty="0" smtClean="0"/>
            <a:t>)</a:t>
          </a:r>
        </a:p>
      </dgm:t>
    </dgm:pt>
    <dgm:pt modelId="{024A48D0-F3FB-4853-B960-F5E8FD10A739}" type="parTrans" cxnId="{CD989991-6332-47E8-A5C9-9C33A4A83E67}">
      <dgm:prSet/>
      <dgm:spPr>
        <a:ln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endParaRPr lang="el-GR"/>
        </a:p>
      </dgm:t>
    </dgm:pt>
    <dgm:pt modelId="{941B899A-863D-4456-83DF-1BC54D1D1A76}" type="sibTrans" cxnId="{CD989991-6332-47E8-A5C9-9C33A4A83E67}">
      <dgm:prSet/>
      <dgm:spPr/>
      <dgm:t>
        <a:bodyPr/>
        <a:lstStyle/>
        <a:p>
          <a:endParaRPr lang="el-GR"/>
        </a:p>
      </dgm:t>
    </dgm:pt>
    <dgm:pt modelId="{38C0CCC5-54C9-4685-8BF7-E02418A9197D}" type="asst">
      <dgm:prSet custT="1"/>
      <dgm:spPr/>
      <dgm:t>
        <a:bodyPr/>
        <a:lstStyle/>
        <a:p>
          <a:r>
            <a:rPr lang="el-GR" sz="1200" dirty="0" smtClean="0"/>
            <a:t>ΗΥ474 Τεχνολογία Πολυμέσων</a:t>
          </a:r>
          <a:endParaRPr lang="el-GR" sz="1200" dirty="0"/>
        </a:p>
      </dgm:t>
    </dgm:pt>
    <dgm:pt modelId="{D00E632F-52E5-47E3-B598-A8F79AABE276}" type="parTrans" cxnId="{75FDB6FF-87A4-47BA-B254-671A21DCA246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l-GR"/>
        </a:p>
      </dgm:t>
    </dgm:pt>
    <dgm:pt modelId="{A76D1D54-BA13-4C47-9FD1-D476A8FA396D}" type="sibTrans" cxnId="{75FDB6FF-87A4-47BA-B254-671A21DCA246}">
      <dgm:prSet/>
      <dgm:spPr/>
      <dgm:t>
        <a:bodyPr/>
        <a:lstStyle/>
        <a:p>
          <a:endParaRPr lang="el-GR"/>
        </a:p>
      </dgm:t>
    </dgm:pt>
    <dgm:pt modelId="{9560F05F-2E78-4609-B70B-CB6AF9FD9B77}">
      <dgm:prSet custT="1"/>
      <dgm:spPr/>
      <dgm:t>
        <a:bodyPr/>
        <a:lstStyle/>
        <a:p>
          <a:r>
            <a:rPr lang="el-GR" sz="1200" dirty="0" smtClean="0"/>
            <a:t>ΗΥ471  Ανάλυση Εικόνας</a:t>
          </a:r>
          <a:endParaRPr lang="el-GR" sz="1200" dirty="0"/>
        </a:p>
      </dgm:t>
    </dgm:pt>
    <dgm:pt modelId="{66C5550A-2A23-417A-921E-4A6F1907CC1E}" type="parTrans" cxnId="{7800FEB9-ECB0-4B65-9C00-4C18524BCE61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>
        <a:ln>
          <a:headEnd type="none" w="med" len="med"/>
          <a:tailEnd type="triangle" w="med" len="med"/>
        </a:ln>
      </dgm:spPr>
      <dgm:t>
        <a:bodyPr/>
        <a:lstStyle/>
        <a:p>
          <a:endParaRPr lang="el-GR"/>
        </a:p>
      </dgm:t>
    </dgm:pt>
    <dgm:pt modelId="{39908E03-DC20-45AC-9743-2A52E6EE241E}" type="sibTrans" cxnId="{7800FEB9-ECB0-4B65-9C00-4C18524BCE61}">
      <dgm:prSet/>
      <dgm:spPr/>
      <dgm:t>
        <a:bodyPr/>
        <a:lstStyle/>
        <a:p>
          <a:endParaRPr lang="el-GR"/>
        </a:p>
      </dgm:t>
    </dgm:pt>
    <dgm:pt modelId="{4ECC3EB6-392A-40A5-B03A-6C6869B3D15C}">
      <dgm:prSet custT="1"/>
      <dgm:spPr/>
      <dgm:t>
        <a:bodyPr/>
        <a:lstStyle/>
        <a:p>
          <a:r>
            <a:rPr lang="el-GR" sz="1200" dirty="0" smtClean="0"/>
            <a:t>ΗΥ578 </a:t>
          </a:r>
          <a:r>
            <a:rPr lang="en-US" sz="1200" dirty="0" smtClean="0"/>
            <a:t/>
          </a:r>
          <a:br>
            <a:rPr lang="en-US" sz="1200" dirty="0" smtClean="0"/>
          </a:br>
          <a:r>
            <a:rPr lang="el-GR" sz="1200" dirty="0" smtClean="0"/>
            <a:t>Ψηφιακή Επεξεργασία Φωνής</a:t>
          </a:r>
          <a:endParaRPr lang="el-GR" sz="1200" dirty="0"/>
        </a:p>
      </dgm:t>
    </dgm:pt>
    <dgm:pt modelId="{73CD4A5C-2E12-4F99-A6DC-C8C6D1019512}" type="parTrans" cxnId="{F2A498AC-5511-4EBA-8210-658BFCEDB90E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>
        <a:ln>
          <a:headEnd type="none" w="med" len="med"/>
          <a:tailEnd type="triangle" w="med" len="med"/>
        </a:ln>
      </dgm:spPr>
      <dgm:t>
        <a:bodyPr/>
        <a:lstStyle/>
        <a:p>
          <a:endParaRPr lang="el-GR"/>
        </a:p>
      </dgm:t>
    </dgm:pt>
    <dgm:pt modelId="{7BFE792D-1B60-4748-8462-007F42F287C1}" type="sibTrans" cxnId="{F2A498AC-5511-4EBA-8210-658BFCEDB90E}">
      <dgm:prSet/>
      <dgm:spPr/>
      <dgm:t>
        <a:bodyPr/>
        <a:lstStyle/>
        <a:p>
          <a:endParaRPr lang="el-GR"/>
        </a:p>
      </dgm:t>
    </dgm:pt>
    <dgm:pt modelId="{23E89FEA-21FC-4404-9FE6-D7F333485E3A}">
      <dgm:prSet custT="1"/>
      <dgm:spPr/>
      <dgm:t>
        <a:bodyPr/>
        <a:lstStyle/>
        <a:p>
          <a:r>
            <a:rPr lang="el-GR" sz="1400" dirty="0" smtClean="0"/>
            <a:t>ΗΥ215 </a:t>
          </a:r>
        </a:p>
        <a:p>
          <a:r>
            <a:rPr lang="el-GR" sz="1400" dirty="0" smtClean="0"/>
            <a:t>Εφαρμοσμένα Μαθηματικά για Μηχανικούς</a:t>
          </a:r>
          <a:endParaRPr lang="el-GR" sz="1400" dirty="0"/>
        </a:p>
      </dgm:t>
    </dgm:pt>
    <dgm:pt modelId="{3C6314CF-298D-4151-A565-77EBC4C64B57}" type="parTrans" cxnId="{59D35B49-1893-4468-B6E9-95409ACFF925}">
      <dgm:prSet/>
      <dgm:spPr/>
      <dgm:t>
        <a:bodyPr/>
        <a:lstStyle/>
        <a:p>
          <a:endParaRPr lang="el-GR"/>
        </a:p>
      </dgm:t>
    </dgm:pt>
    <dgm:pt modelId="{FD2461C4-786E-472E-9CAF-A37BB341A91D}" type="sibTrans" cxnId="{59D35B49-1893-4468-B6E9-95409ACFF925}">
      <dgm:prSet/>
      <dgm:spPr/>
      <dgm:t>
        <a:bodyPr/>
        <a:lstStyle/>
        <a:p>
          <a:endParaRPr lang="el-GR"/>
        </a:p>
      </dgm:t>
    </dgm:pt>
    <dgm:pt modelId="{31984DFE-4486-417B-A938-9BB585178731}">
      <dgm:prSet custT="1"/>
      <dgm:spPr>
        <a:solidFill>
          <a:schemeClr val="accent2">
            <a:alpha val="45000"/>
          </a:schemeClr>
        </a:solidFill>
        <a:ln>
          <a:prstDash val="dash"/>
        </a:ln>
      </dgm:spPr>
      <dgm:t>
        <a:bodyPr/>
        <a:lstStyle/>
        <a:p>
          <a:r>
            <a:rPr lang="el-GR" sz="1200" dirty="0" smtClean="0"/>
            <a:t>ΗΥ572 Ψηφιακή Επεξεργασία Ήχου</a:t>
          </a:r>
          <a:endParaRPr lang="el-GR" sz="1200" dirty="0"/>
        </a:p>
      </dgm:t>
    </dgm:pt>
    <dgm:pt modelId="{69A645C3-6665-4F07-98C9-56F5081DB035}" type="sibTrans" cxnId="{5D0428F6-5245-43F5-ABBC-FBD6E89A5699}">
      <dgm:prSet/>
      <dgm:spPr/>
      <dgm:t>
        <a:bodyPr/>
        <a:lstStyle/>
        <a:p>
          <a:endParaRPr lang="el-GR"/>
        </a:p>
      </dgm:t>
    </dgm:pt>
    <dgm:pt modelId="{21310A03-5C91-4D24-BD74-DCFC2B116DBA}" type="parTrans" cxnId="{5D0428F6-5245-43F5-ABBC-FBD6E89A5699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l-GR"/>
        </a:p>
      </dgm:t>
    </dgm:pt>
    <dgm:pt modelId="{3902967D-CB61-4F38-BAFC-080DD6C756A4}" type="pres">
      <dgm:prSet presAssocID="{1BD448ED-2531-4133-A589-B8ADD4D5A7A1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3F1CC332-2825-4EC7-A592-71F1F961D8C0}" type="pres">
      <dgm:prSet presAssocID="{1BD448ED-2531-4133-A589-B8ADD4D5A7A1}" presName="hierFlow" presStyleCnt="0"/>
      <dgm:spPr/>
    </dgm:pt>
    <dgm:pt modelId="{17989CE5-A40D-42C3-9B3D-A65BDC47BA32}" type="pres">
      <dgm:prSet presAssocID="{1BD448ED-2531-4133-A589-B8ADD4D5A7A1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71162F7-80C6-4517-8552-808BAAED214F}" type="pres">
      <dgm:prSet presAssocID="{23E89FEA-21FC-4404-9FE6-D7F333485E3A}" presName="Name14" presStyleCnt="0"/>
      <dgm:spPr/>
    </dgm:pt>
    <dgm:pt modelId="{D9D65897-1D5F-45D5-BC29-2FCDC6F01E86}" type="pres">
      <dgm:prSet presAssocID="{23E89FEA-21FC-4404-9FE6-D7F333485E3A}" presName="level1Shape" presStyleLbl="node0" presStyleIdx="0" presStyleCnt="1" custScaleX="219278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55A962D5-B9C7-4142-B279-2A5E8AA84606}" type="pres">
      <dgm:prSet presAssocID="{23E89FEA-21FC-4404-9FE6-D7F333485E3A}" presName="hierChild2" presStyleCnt="0"/>
      <dgm:spPr/>
    </dgm:pt>
    <dgm:pt modelId="{6977D772-7075-456B-9CCC-A0A6565749C7}" type="pres">
      <dgm:prSet presAssocID="{BBA343D0-4CC1-4036-870F-4A8824E58FD6}" presName="Name19" presStyleLbl="parChTrans1D2" presStyleIdx="0" presStyleCnt="1"/>
      <dgm:spPr/>
      <dgm:t>
        <a:bodyPr/>
        <a:lstStyle/>
        <a:p>
          <a:endParaRPr lang="el-GR"/>
        </a:p>
      </dgm:t>
    </dgm:pt>
    <dgm:pt modelId="{E3408D43-0F7B-48DA-9EC5-330BC424350E}" type="pres">
      <dgm:prSet presAssocID="{31E6603E-FAB6-4A43-966F-9D272AF22105}" presName="Name21" presStyleCnt="0"/>
      <dgm:spPr/>
    </dgm:pt>
    <dgm:pt modelId="{2EA7CF4F-DD93-4599-B89C-7E4291FFB955}" type="pres">
      <dgm:prSet presAssocID="{31E6603E-FAB6-4A43-966F-9D272AF22105}" presName="level2Shape" presStyleLbl="node2" presStyleIdx="0" presStyleCnt="1" custScaleX="219278"/>
      <dgm:spPr/>
      <dgm:t>
        <a:bodyPr/>
        <a:lstStyle/>
        <a:p>
          <a:endParaRPr lang="el-GR"/>
        </a:p>
      </dgm:t>
    </dgm:pt>
    <dgm:pt modelId="{26A3AA67-A8DF-4F0A-BF65-C3BC84CBB00F}" type="pres">
      <dgm:prSet presAssocID="{31E6603E-FAB6-4A43-966F-9D272AF22105}" presName="hierChild3" presStyleCnt="0"/>
      <dgm:spPr/>
    </dgm:pt>
    <dgm:pt modelId="{B40490A5-6B7A-488A-82BB-328E56887C06}" type="pres">
      <dgm:prSet presAssocID="{1942C726-28D0-4DD4-AC21-17016D7D1AD1}" presName="Name19" presStyleLbl="parChTrans1D3" presStyleIdx="0" presStyleCnt="6"/>
      <dgm:spPr/>
      <dgm:t>
        <a:bodyPr/>
        <a:lstStyle/>
        <a:p>
          <a:endParaRPr lang="el-GR"/>
        </a:p>
      </dgm:t>
    </dgm:pt>
    <dgm:pt modelId="{3547F833-7B18-44E6-8477-B01B5A107458}" type="pres">
      <dgm:prSet presAssocID="{A927A9DF-DAB3-439D-AB02-E4A1A0E0F164}" presName="Name21" presStyleCnt="0"/>
      <dgm:spPr/>
    </dgm:pt>
    <dgm:pt modelId="{F8F5C5D7-76CD-4B12-A83D-B92FF823CC55}" type="pres">
      <dgm:prSet presAssocID="{A927A9DF-DAB3-439D-AB02-E4A1A0E0F164}" presName="level2Shape" presStyleLbl="asst2" presStyleIdx="0" presStyleCnt="2"/>
      <dgm:spPr/>
      <dgm:t>
        <a:bodyPr/>
        <a:lstStyle/>
        <a:p>
          <a:endParaRPr lang="el-GR"/>
        </a:p>
      </dgm:t>
    </dgm:pt>
    <dgm:pt modelId="{EF0670F0-9868-4849-BC8D-55F5E5F3D6D1}" type="pres">
      <dgm:prSet presAssocID="{A927A9DF-DAB3-439D-AB02-E4A1A0E0F164}" presName="hierChild3" presStyleCnt="0"/>
      <dgm:spPr/>
    </dgm:pt>
    <dgm:pt modelId="{FE8E551D-0CC6-403E-A66A-CB634D461A41}" type="pres">
      <dgm:prSet presAssocID="{66C5550A-2A23-417A-921E-4A6F1907CC1E}" presName="Name19" presStyleLbl="parChTrans1D4" presStyleIdx="0" presStyleCnt="2"/>
      <dgm:spPr/>
      <dgm:t>
        <a:bodyPr/>
        <a:lstStyle/>
        <a:p>
          <a:endParaRPr lang="el-GR"/>
        </a:p>
      </dgm:t>
    </dgm:pt>
    <dgm:pt modelId="{7660FBE0-B327-43BA-AB36-48E38A5DBD89}" type="pres">
      <dgm:prSet presAssocID="{9560F05F-2E78-4609-B70B-CB6AF9FD9B77}" presName="Name21" presStyleCnt="0"/>
      <dgm:spPr/>
    </dgm:pt>
    <dgm:pt modelId="{B3309850-F9AB-49DF-A13A-777F90E8D142}" type="pres">
      <dgm:prSet presAssocID="{9560F05F-2E78-4609-B70B-CB6AF9FD9B77}" presName="level2Shape" presStyleLbl="node4" presStyleIdx="0" presStyleCnt="2"/>
      <dgm:spPr/>
      <dgm:t>
        <a:bodyPr/>
        <a:lstStyle/>
        <a:p>
          <a:endParaRPr lang="el-GR"/>
        </a:p>
      </dgm:t>
    </dgm:pt>
    <dgm:pt modelId="{E57C226E-89FA-4FB0-AE33-94C8E92DDA2A}" type="pres">
      <dgm:prSet presAssocID="{9560F05F-2E78-4609-B70B-CB6AF9FD9B77}" presName="hierChild3" presStyleCnt="0"/>
      <dgm:spPr/>
    </dgm:pt>
    <dgm:pt modelId="{07DE13BD-DB47-4884-94ED-2E42E1636920}" type="pres">
      <dgm:prSet presAssocID="{D00E632F-52E5-47E3-B598-A8F79AABE276}" presName="Name19" presStyleLbl="parChTrans1D3" presStyleIdx="1" presStyleCnt="6"/>
      <dgm:spPr/>
      <dgm:t>
        <a:bodyPr/>
        <a:lstStyle/>
        <a:p>
          <a:endParaRPr lang="el-GR"/>
        </a:p>
      </dgm:t>
    </dgm:pt>
    <dgm:pt modelId="{50DC4F92-C061-4C6C-9920-A779FD8A6651}" type="pres">
      <dgm:prSet presAssocID="{38C0CCC5-54C9-4685-8BF7-E02418A9197D}" presName="Name21" presStyleCnt="0"/>
      <dgm:spPr/>
    </dgm:pt>
    <dgm:pt modelId="{79288287-3744-4E9D-A1D3-D76811CC52D5}" type="pres">
      <dgm:prSet presAssocID="{38C0CCC5-54C9-4685-8BF7-E02418A9197D}" presName="level2Shape" presStyleLbl="asst2" presStyleIdx="1" presStyleCnt="2"/>
      <dgm:spPr/>
      <dgm:t>
        <a:bodyPr/>
        <a:lstStyle/>
        <a:p>
          <a:endParaRPr lang="el-GR"/>
        </a:p>
      </dgm:t>
    </dgm:pt>
    <dgm:pt modelId="{ADC54E38-70A6-4D6A-8AFA-E64D305374F6}" type="pres">
      <dgm:prSet presAssocID="{38C0CCC5-54C9-4685-8BF7-E02418A9197D}" presName="hierChild3" presStyleCnt="0"/>
      <dgm:spPr/>
    </dgm:pt>
    <dgm:pt modelId="{CEE5DB67-B9B4-4403-9DAC-4A742A4696E5}" type="pres">
      <dgm:prSet presAssocID="{4B097955-689A-4133-9160-4F0DC79047F6}" presName="Name19" presStyleLbl="parChTrans1D3" presStyleIdx="2" presStyleCnt="6"/>
      <dgm:spPr/>
      <dgm:t>
        <a:bodyPr/>
        <a:lstStyle/>
        <a:p>
          <a:endParaRPr lang="el-GR"/>
        </a:p>
      </dgm:t>
    </dgm:pt>
    <dgm:pt modelId="{6B6DAE22-3FBA-4F01-AEA2-B3FF4ACEC60F}" type="pres">
      <dgm:prSet presAssocID="{187C5E32-B17E-48B8-A46E-448FEF3513AF}" presName="Name21" presStyleCnt="0"/>
      <dgm:spPr/>
    </dgm:pt>
    <dgm:pt modelId="{D91C121B-5180-45D5-A511-886717093FFD}" type="pres">
      <dgm:prSet presAssocID="{187C5E32-B17E-48B8-A46E-448FEF3513AF}" presName="level2Shape" presStyleLbl="node3" presStyleIdx="0" presStyleCnt="4"/>
      <dgm:spPr/>
      <dgm:t>
        <a:bodyPr/>
        <a:lstStyle/>
        <a:p>
          <a:endParaRPr lang="el-GR"/>
        </a:p>
      </dgm:t>
    </dgm:pt>
    <dgm:pt modelId="{C3196F69-15CC-4B4F-82E2-F9EE4905584D}" type="pres">
      <dgm:prSet presAssocID="{187C5E32-B17E-48B8-A46E-448FEF3513AF}" presName="hierChild3" presStyleCnt="0"/>
      <dgm:spPr/>
    </dgm:pt>
    <dgm:pt modelId="{E853DFD9-B991-4F55-8F36-791ECB2CFBA9}" type="pres">
      <dgm:prSet presAssocID="{780727C6-E662-4948-B982-7471E1D460B9}" presName="Name19" presStyleLbl="parChTrans1D3" presStyleIdx="3" presStyleCnt="6"/>
      <dgm:spPr/>
      <dgm:t>
        <a:bodyPr/>
        <a:lstStyle/>
        <a:p>
          <a:endParaRPr lang="el-GR"/>
        </a:p>
      </dgm:t>
    </dgm:pt>
    <dgm:pt modelId="{AD75547A-3059-4F71-8C3C-89A9B8582DF8}" type="pres">
      <dgm:prSet presAssocID="{92C54226-D106-48A6-88D8-39412407784D}" presName="Name21" presStyleCnt="0"/>
      <dgm:spPr/>
    </dgm:pt>
    <dgm:pt modelId="{08696302-ADD3-4E4D-A4B5-CEA74A5EA10E}" type="pres">
      <dgm:prSet presAssocID="{92C54226-D106-48A6-88D8-39412407784D}" presName="level2Shape" presStyleLbl="node3" presStyleIdx="1" presStyleCnt="4"/>
      <dgm:spPr/>
      <dgm:t>
        <a:bodyPr/>
        <a:lstStyle/>
        <a:p>
          <a:endParaRPr lang="el-GR"/>
        </a:p>
      </dgm:t>
    </dgm:pt>
    <dgm:pt modelId="{84DB2F87-C001-4D68-8D08-7224E057CC4A}" type="pres">
      <dgm:prSet presAssocID="{92C54226-D106-48A6-88D8-39412407784D}" presName="hierChild3" presStyleCnt="0"/>
      <dgm:spPr/>
    </dgm:pt>
    <dgm:pt modelId="{11CAD335-1147-4FC9-BACC-798C4DD6079B}" type="pres">
      <dgm:prSet presAssocID="{024A48D0-F3FB-4853-B960-F5E8FD10A739}" presName="Name19" presStyleLbl="parChTrans1D3" presStyleIdx="4" presStyleCnt="6"/>
      <dgm:spPr/>
      <dgm:t>
        <a:bodyPr/>
        <a:lstStyle/>
        <a:p>
          <a:endParaRPr lang="el-GR"/>
        </a:p>
      </dgm:t>
    </dgm:pt>
    <dgm:pt modelId="{E816B3AE-C2F8-4CFC-8605-085604716033}" type="pres">
      <dgm:prSet presAssocID="{52153899-7C23-4A8D-B9A9-8B96E7BF556B}" presName="Name21" presStyleCnt="0"/>
      <dgm:spPr/>
    </dgm:pt>
    <dgm:pt modelId="{A0B5EBDF-FE5E-42F6-AEAA-2F66A929129F}" type="pres">
      <dgm:prSet presAssocID="{52153899-7C23-4A8D-B9A9-8B96E7BF556B}" presName="level2Shape" presStyleLbl="node3" presStyleIdx="2" presStyleCnt="4" custScaleX="142065"/>
      <dgm:spPr/>
      <dgm:t>
        <a:bodyPr/>
        <a:lstStyle/>
        <a:p>
          <a:endParaRPr lang="el-GR"/>
        </a:p>
      </dgm:t>
    </dgm:pt>
    <dgm:pt modelId="{B244A4ED-8E0C-40EA-A965-E4DC5AF6DF88}" type="pres">
      <dgm:prSet presAssocID="{52153899-7C23-4A8D-B9A9-8B96E7BF556B}" presName="hierChild3" presStyleCnt="0"/>
      <dgm:spPr/>
    </dgm:pt>
    <dgm:pt modelId="{5A160EB7-1733-4C96-BF6A-75E9E80707BB}" type="pres">
      <dgm:prSet presAssocID="{73CD4A5C-2E12-4F99-A6DC-C8C6D1019512}" presName="Name19" presStyleLbl="parChTrans1D4" presStyleIdx="1" presStyleCnt="2"/>
      <dgm:spPr/>
      <dgm:t>
        <a:bodyPr/>
        <a:lstStyle/>
        <a:p>
          <a:endParaRPr lang="el-GR"/>
        </a:p>
      </dgm:t>
    </dgm:pt>
    <dgm:pt modelId="{9D515F50-5DD1-4614-AF57-2F94E776AE9D}" type="pres">
      <dgm:prSet presAssocID="{4ECC3EB6-392A-40A5-B03A-6C6869B3D15C}" presName="Name21" presStyleCnt="0"/>
      <dgm:spPr/>
    </dgm:pt>
    <dgm:pt modelId="{2AB6E80E-63C0-4831-A7DB-CBFABBB03280}" type="pres">
      <dgm:prSet presAssocID="{4ECC3EB6-392A-40A5-B03A-6C6869B3D15C}" presName="level2Shape" presStyleLbl="node4" presStyleIdx="1" presStyleCnt="2" custScaleX="145159"/>
      <dgm:spPr/>
      <dgm:t>
        <a:bodyPr/>
        <a:lstStyle/>
        <a:p>
          <a:endParaRPr lang="el-GR"/>
        </a:p>
      </dgm:t>
    </dgm:pt>
    <dgm:pt modelId="{1BE0F8DB-02B7-4792-A7FB-8AD9B1621B3A}" type="pres">
      <dgm:prSet presAssocID="{4ECC3EB6-392A-40A5-B03A-6C6869B3D15C}" presName="hierChild3" presStyleCnt="0"/>
      <dgm:spPr/>
    </dgm:pt>
    <dgm:pt modelId="{5E6A12A9-7432-48F4-B97E-5016591ED610}" type="pres">
      <dgm:prSet presAssocID="{21310A03-5C91-4D24-BD74-DCFC2B116DBA}" presName="Name19" presStyleLbl="parChTrans1D3" presStyleIdx="5" presStyleCnt="6"/>
      <dgm:spPr/>
      <dgm:t>
        <a:bodyPr/>
        <a:lstStyle/>
        <a:p>
          <a:endParaRPr lang="el-GR"/>
        </a:p>
      </dgm:t>
    </dgm:pt>
    <dgm:pt modelId="{87160624-1B92-4770-9D09-745F70F5DA86}" type="pres">
      <dgm:prSet presAssocID="{31984DFE-4486-417B-A938-9BB585178731}" presName="Name21" presStyleCnt="0"/>
      <dgm:spPr/>
    </dgm:pt>
    <dgm:pt modelId="{DCFFA21D-9536-4783-BFEC-F8C942072559}" type="pres">
      <dgm:prSet presAssocID="{31984DFE-4486-417B-A938-9BB585178731}" presName="level2Shape" presStyleLbl="node3" presStyleIdx="3" presStyleCnt="4" custScaleX="107654"/>
      <dgm:spPr/>
      <dgm:t>
        <a:bodyPr/>
        <a:lstStyle/>
        <a:p>
          <a:endParaRPr lang="el-GR"/>
        </a:p>
      </dgm:t>
    </dgm:pt>
    <dgm:pt modelId="{EDCF8437-EB17-49C2-83CE-2ADD875CE94D}" type="pres">
      <dgm:prSet presAssocID="{31984DFE-4486-417B-A938-9BB585178731}" presName="hierChild3" presStyleCnt="0"/>
      <dgm:spPr/>
    </dgm:pt>
    <dgm:pt modelId="{2B8812C0-A8F8-4296-AAB1-A1BC085BB3C7}" type="pres">
      <dgm:prSet presAssocID="{1BD448ED-2531-4133-A589-B8ADD4D5A7A1}" presName="bgShapesFlow" presStyleCnt="0"/>
      <dgm:spPr/>
    </dgm:pt>
  </dgm:ptLst>
  <dgm:cxnLst>
    <dgm:cxn modelId="{4393CDAB-A29E-4909-A5F3-E5FBC0EA3248}" type="presOf" srcId="{31E6603E-FAB6-4A43-966F-9D272AF22105}" destId="{2EA7CF4F-DD93-4599-B89C-7E4291FFB955}" srcOrd="0" destOrd="0" presId="urn:microsoft.com/office/officeart/2005/8/layout/hierarchy6"/>
    <dgm:cxn modelId="{23C88018-FCDF-4460-9CC5-4A360F8D30B6}" type="presOf" srcId="{4ECC3EB6-392A-40A5-B03A-6C6869B3D15C}" destId="{2AB6E80E-63C0-4831-A7DB-CBFABBB03280}" srcOrd="0" destOrd="0" presId="urn:microsoft.com/office/officeart/2005/8/layout/hierarchy6"/>
    <dgm:cxn modelId="{9C4DCB5A-BC8D-41B4-A3DA-497C268E1D0E}" srcId="{31E6603E-FAB6-4A43-966F-9D272AF22105}" destId="{92C54226-D106-48A6-88D8-39412407784D}" srcOrd="3" destOrd="0" parTransId="{780727C6-E662-4948-B982-7471E1D460B9}" sibTransId="{6930FEDA-F04D-46FE-A0D2-7A678C7FABCA}"/>
    <dgm:cxn modelId="{E61BF730-2C19-46B6-8EA3-02B3B06AAC44}" type="presOf" srcId="{1942C726-28D0-4DD4-AC21-17016D7D1AD1}" destId="{B40490A5-6B7A-488A-82BB-328E56887C06}" srcOrd="0" destOrd="0" presId="urn:microsoft.com/office/officeart/2005/8/layout/hierarchy6"/>
    <dgm:cxn modelId="{5D75876D-A0EF-4056-9D3D-E1000700C639}" type="presOf" srcId="{23E89FEA-21FC-4404-9FE6-D7F333485E3A}" destId="{D9D65897-1D5F-45D5-BC29-2FCDC6F01E86}" srcOrd="0" destOrd="0" presId="urn:microsoft.com/office/officeart/2005/8/layout/hierarchy6"/>
    <dgm:cxn modelId="{74998486-AD0C-4040-8659-1E83AB6129F9}" type="presOf" srcId="{4B097955-689A-4133-9160-4F0DC79047F6}" destId="{CEE5DB67-B9B4-4403-9DAC-4A742A4696E5}" srcOrd="0" destOrd="0" presId="urn:microsoft.com/office/officeart/2005/8/layout/hierarchy6"/>
    <dgm:cxn modelId="{859541A4-353E-42C5-953E-3BF4E6EB7547}" type="presOf" srcId="{52153899-7C23-4A8D-B9A9-8B96E7BF556B}" destId="{A0B5EBDF-FE5E-42F6-AEAA-2F66A929129F}" srcOrd="0" destOrd="0" presId="urn:microsoft.com/office/officeart/2005/8/layout/hierarchy6"/>
    <dgm:cxn modelId="{5D0428F6-5245-43F5-ABBC-FBD6E89A5699}" srcId="{31E6603E-FAB6-4A43-966F-9D272AF22105}" destId="{31984DFE-4486-417B-A938-9BB585178731}" srcOrd="5" destOrd="0" parTransId="{21310A03-5C91-4D24-BD74-DCFC2B116DBA}" sibTransId="{69A645C3-6665-4F07-98C9-56F5081DB035}"/>
    <dgm:cxn modelId="{3C217901-2ADB-4CFA-B628-C47595BCDCEB}" srcId="{31E6603E-FAB6-4A43-966F-9D272AF22105}" destId="{A927A9DF-DAB3-439D-AB02-E4A1A0E0F164}" srcOrd="0" destOrd="0" parTransId="{1942C726-28D0-4DD4-AC21-17016D7D1AD1}" sibTransId="{03B6F800-109E-4AC0-BCF8-82B224AA043D}"/>
    <dgm:cxn modelId="{FDD0E51A-209D-4CC6-8F0B-8301A39D6403}" type="presOf" srcId="{780727C6-E662-4948-B982-7471E1D460B9}" destId="{E853DFD9-B991-4F55-8F36-791ECB2CFBA9}" srcOrd="0" destOrd="0" presId="urn:microsoft.com/office/officeart/2005/8/layout/hierarchy6"/>
    <dgm:cxn modelId="{8B8A4780-C23D-4899-B78A-1A8DA0FB4F10}" type="presOf" srcId="{024A48D0-F3FB-4853-B960-F5E8FD10A739}" destId="{11CAD335-1147-4FC9-BACC-798C4DD6079B}" srcOrd="0" destOrd="0" presId="urn:microsoft.com/office/officeart/2005/8/layout/hierarchy6"/>
    <dgm:cxn modelId="{5A4DCD31-FE49-41F4-B07E-F0EC2315324C}" type="presOf" srcId="{73CD4A5C-2E12-4F99-A6DC-C8C6D1019512}" destId="{5A160EB7-1733-4C96-BF6A-75E9E80707BB}" srcOrd="0" destOrd="0" presId="urn:microsoft.com/office/officeart/2005/8/layout/hierarchy6"/>
    <dgm:cxn modelId="{6B849CD4-0F7A-497C-9912-35910787C6B9}" type="presOf" srcId="{BBA343D0-4CC1-4036-870F-4A8824E58FD6}" destId="{6977D772-7075-456B-9CCC-A0A6565749C7}" srcOrd="0" destOrd="0" presId="urn:microsoft.com/office/officeart/2005/8/layout/hierarchy6"/>
    <dgm:cxn modelId="{977E0939-8316-48A6-8486-803D4908321D}" type="presOf" srcId="{A927A9DF-DAB3-439D-AB02-E4A1A0E0F164}" destId="{F8F5C5D7-76CD-4B12-A83D-B92FF823CC55}" srcOrd="0" destOrd="0" presId="urn:microsoft.com/office/officeart/2005/8/layout/hierarchy6"/>
    <dgm:cxn modelId="{357CE2B0-2458-4C22-A9FC-B73484365208}" type="presOf" srcId="{38C0CCC5-54C9-4685-8BF7-E02418A9197D}" destId="{79288287-3744-4E9D-A1D3-D76811CC52D5}" srcOrd="0" destOrd="0" presId="urn:microsoft.com/office/officeart/2005/8/layout/hierarchy6"/>
    <dgm:cxn modelId="{4A80769E-7D4B-4ADB-A47A-4A427C699992}" type="presOf" srcId="{1BD448ED-2531-4133-A589-B8ADD4D5A7A1}" destId="{3902967D-CB61-4F38-BAFC-080DD6C756A4}" srcOrd="0" destOrd="0" presId="urn:microsoft.com/office/officeart/2005/8/layout/hierarchy6"/>
    <dgm:cxn modelId="{5E5370A2-9DD0-4018-AC5E-6A16B0A61387}" srcId="{23E89FEA-21FC-4404-9FE6-D7F333485E3A}" destId="{31E6603E-FAB6-4A43-966F-9D272AF22105}" srcOrd="0" destOrd="0" parTransId="{BBA343D0-4CC1-4036-870F-4A8824E58FD6}" sibTransId="{215A2FF1-0048-4D82-B04D-25A68394BD35}"/>
    <dgm:cxn modelId="{F2A498AC-5511-4EBA-8210-658BFCEDB90E}" srcId="{52153899-7C23-4A8D-B9A9-8B96E7BF556B}" destId="{4ECC3EB6-392A-40A5-B03A-6C6869B3D15C}" srcOrd="0" destOrd="0" parTransId="{73CD4A5C-2E12-4F99-A6DC-C8C6D1019512}" sibTransId="{7BFE792D-1B60-4748-8462-007F42F287C1}"/>
    <dgm:cxn modelId="{943205FD-5F86-4FBA-B52D-106F5E995A30}" type="presOf" srcId="{66C5550A-2A23-417A-921E-4A6F1907CC1E}" destId="{FE8E551D-0CC6-403E-A66A-CB634D461A41}" srcOrd="0" destOrd="0" presId="urn:microsoft.com/office/officeart/2005/8/layout/hierarchy6"/>
    <dgm:cxn modelId="{59D35B49-1893-4468-B6E9-95409ACFF925}" srcId="{1BD448ED-2531-4133-A589-B8ADD4D5A7A1}" destId="{23E89FEA-21FC-4404-9FE6-D7F333485E3A}" srcOrd="0" destOrd="0" parTransId="{3C6314CF-298D-4151-A565-77EBC4C64B57}" sibTransId="{FD2461C4-786E-472E-9CAF-A37BB341A91D}"/>
    <dgm:cxn modelId="{CD989991-6332-47E8-A5C9-9C33A4A83E67}" srcId="{31E6603E-FAB6-4A43-966F-9D272AF22105}" destId="{52153899-7C23-4A8D-B9A9-8B96E7BF556B}" srcOrd="4" destOrd="0" parTransId="{024A48D0-F3FB-4853-B960-F5E8FD10A739}" sibTransId="{941B899A-863D-4456-83DF-1BC54D1D1A76}"/>
    <dgm:cxn modelId="{F32630FE-8DDF-4F7C-813D-5D66F223717B}" type="presOf" srcId="{D00E632F-52E5-47E3-B598-A8F79AABE276}" destId="{07DE13BD-DB47-4884-94ED-2E42E1636920}" srcOrd="0" destOrd="0" presId="urn:microsoft.com/office/officeart/2005/8/layout/hierarchy6"/>
    <dgm:cxn modelId="{DD14778C-820A-4426-9963-9DF84548E3DD}" type="presOf" srcId="{21310A03-5C91-4D24-BD74-DCFC2B116DBA}" destId="{5E6A12A9-7432-48F4-B97E-5016591ED610}" srcOrd="0" destOrd="0" presId="urn:microsoft.com/office/officeart/2005/8/layout/hierarchy6"/>
    <dgm:cxn modelId="{E27AE1E0-AD03-4AF4-BAC9-F1FA83000A67}" type="presOf" srcId="{92C54226-D106-48A6-88D8-39412407784D}" destId="{08696302-ADD3-4E4D-A4B5-CEA74A5EA10E}" srcOrd="0" destOrd="0" presId="urn:microsoft.com/office/officeart/2005/8/layout/hierarchy6"/>
    <dgm:cxn modelId="{5F006AD9-D6D2-4E5D-8B1A-10F535953C20}" srcId="{31E6603E-FAB6-4A43-966F-9D272AF22105}" destId="{187C5E32-B17E-48B8-A46E-448FEF3513AF}" srcOrd="2" destOrd="0" parTransId="{4B097955-689A-4133-9160-4F0DC79047F6}" sibTransId="{14F0F5EF-C659-4175-95BF-2C7BBB42422D}"/>
    <dgm:cxn modelId="{541B3FFA-07BD-4882-B98A-8F2C93F9C054}" type="presOf" srcId="{31984DFE-4486-417B-A938-9BB585178731}" destId="{DCFFA21D-9536-4783-BFEC-F8C942072559}" srcOrd="0" destOrd="0" presId="urn:microsoft.com/office/officeart/2005/8/layout/hierarchy6"/>
    <dgm:cxn modelId="{7800FEB9-ECB0-4B65-9C00-4C18524BCE61}" srcId="{A927A9DF-DAB3-439D-AB02-E4A1A0E0F164}" destId="{9560F05F-2E78-4609-B70B-CB6AF9FD9B77}" srcOrd="0" destOrd="0" parTransId="{66C5550A-2A23-417A-921E-4A6F1907CC1E}" sibTransId="{39908E03-DC20-45AC-9743-2A52E6EE241E}"/>
    <dgm:cxn modelId="{A127F09A-48F5-4CE5-B0ED-A643FC98C904}" type="presOf" srcId="{187C5E32-B17E-48B8-A46E-448FEF3513AF}" destId="{D91C121B-5180-45D5-A511-886717093FFD}" srcOrd="0" destOrd="0" presId="urn:microsoft.com/office/officeart/2005/8/layout/hierarchy6"/>
    <dgm:cxn modelId="{75FDB6FF-87A4-47BA-B254-671A21DCA246}" srcId="{31E6603E-FAB6-4A43-966F-9D272AF22105}" destId="{38C0CCC5-54C9-4685-8BF7-E02418A9197D}" srcOrd="1" destOrd="0" parTransId="{D00E632F-52E5-47E3-B598-A8F79AABE276}" sibTransId="{A76D1D54-BA13-4C47-9FD1-D476A8FA396D}"/>
    <dgm:cxn modelId="{4F56E5C1-CBF6-4B0F-B7FA-FADC890A13EE}" type="presOf" srcId="{9560F05F-2E78-4609-B70B-CB6AF9FD9B77}" destId="{B3309850-F9AB-49DF-A13A-777F90E8D142}" srcOrd="0" destOrd="0" presId="urn:microsoft.com/office/officeart/2005/8/layout/hierarchy6"/>
    <dgm:cxn modelId="{6BF4C9EF-CA13-4E9B-95BE-C0BB29EB26C8}" type="presParOf" srcId="{3902967D-CB61-4F38-BAFC-080DD6C756A4}" destId="{3F1CC332-2825-4EC7-A592-71F1F961D8C0}" srcOrd="0" destOrd="0" presId="urn:microsoft.com/office/officeart/2005/8/layout/hierarchy6"/>
    <dgm:cxn modelId="{A36CB6B5-CF10-44BF-95F2-971AA0DAE3E0}" type="presParOf" srcId="{3F1CC332-2825-4EC7-A592-71F1F961D8C0}" destId="{17989CE5-A40D-42C3-9B3D-A65BDC47BA32}" srcOrd="0" destOrd="0" presId="urn:microsoft.com/office/officeart/2005/8/layout/hierarchy6"/>
    <dgm:cxn modelId="{2120A751-B6DA-434D-B942-07333866C29A}" type="presParOf" srcId="{17989CE5-A40D-42C3-9B3D-A65BDC47BA32}" destId="{171162F7-80C6-4517-8552-808BAAED214F}" srcOrd="0" destOrd="0" presId="urn:microsoft.com/office/officeart/2005/8/layout/hierarchy6"/>
    <dgm:cxn modelId="{29177F2F-C856-481D-9DE2-15234BDD99D0}" type="presParOf" srcId="{171162F7-80C6-4517-8552-808BAAED214F}" destId="{D9D65897-1D5F-45D5-BC29-2FCDC6F01E86}" srcOrd="0" destOrd="0" presId="urn:microsoft.com/office/officeart/2005/8/layout/hierarchy6"/>
    <dgm:cxn modelId="{10302061-13D6-4A92-99D3-D2D4460A0A92}" type="presParOf" srcId="{171162F7-80C6-4517-8552-808BAAED214F}" destId="{55A962D5-B9C7-4142-B279-2A5E8AA84606}" srcOrd="1" destOrd="0" presId="urn:microsoft.com/office/officeart/2005/8/layout/hierarchy6"/>
    <dgm:cxn modelId="{5EB43048-6421-4B18-9B5D-274AC2984B6E}" type="presParOf" srcId="{55A962D5-B9C7-4142-B279-2A5E8AA84606}" destId="{6977D772-7075-456B-9CCC-A0A6565749C7}" srcOrd="0" destOrd="0" presId="urn:microsoft.com/office/officeart/2005/8/layout/hierarchy6"/>
    <dgm:cxn modelId="{E2B82122-2655-475A-99CC-0567803338D4}" type="presParOf" srcId="{55A962D5-B9C7-4142-B279-2A5E8AA84606}" destId="{E3408D43-0F7B-48DA-9EC5-330BC424350E}" srcOrd="1" destOrd="0" presId="urn:microsoft.com/office/officeart/2005/8/layout/hierarchy6"/>
    <dgm:cxn modelId="{065557B8-BFC0-4CE5-A3A7-CE12669D8922}" type="presParOf" srcId="{E3408D43-0F7B-48DA-9EC5-330BC424350E}" destId="{2EA7CF4F-DD93-4599-B89C-7E4291FFB955}" srcOrd="0" destOrd="0" presId="urn:microsoft.com/office/officeart/2005/8/layout/hierarchy6"/>
    <dgm:cxn modelId="{AB3925C0-4B23-4942-93EC-78CA5A705506}" type="presParOf" srcId="{E3408D43-0F7B-48DA-9EC5-330BC424350E}" destId="{26A3AA67-A8DF-4F0A-BF65-C3BC84CBB00F}" srcOrd="1" destOrd="0" presId="urn:microsoft.com/office/officeart/2005/8/layout/hierarchy6"/>
    <dgm:cxn modelId="{55C5AADD-8261-4DB8-BCAE-4F67687312E6}" type="presParOf" srcId="{26A3AA67-A8DF-4F0A-BF65-C3BC84CBB00F}" destId="{B40490A5-6B7A-488A-82BB-328E56887C06}" srcOrd="0" destOrd="0" presId="urn:microsoft.com/office/officeart/2005/8/layout/hierarchy6"/>
    <dgm:cxn modelId="{AA487AA2-5A27-4825-8771-80AEA9241BB7}" type="presParOf" srcId="{26A3AA67-A8DF-4F0A-BF65-C3BC84CBB00F}" destId="{3547F833-7B18-44E6-8477-B01B5A107458}" srcOrd="1" destOrd="0" presId="urn:microsoft.com/office/officeart/2005/8/layout/hierarchy6"/>
    <dgm:cxn modelId="{8194D2CB-02F8-40DC-B5B9-D9E09808235B}" type="presParOf" srcId="{3547F833-7B18-44E6-8477-B01B5A107458}" destId="{F8F5C5D7-76CD-4B12-A83D-B92FF823CC55}" srcOrd="0" destOrd="0" presId="urn:microsoft.com/office/officeart/2005/8/layout/hierarchy6"/>
    <dgm:cxn modelId="{5D1A1BE6-4FE5-4B42-B31A-720E91058E6C}" type="presParOf" srcId="{3547F833-7B18-44E6-8477-B01B5A107458}" destId="{EF0670F0-9868-4849-BC8D-55F5E5F3D6D1}" srcOrd="1" destOrd="0" presId="urn:microsoft.com/office/officeart/2005/8/layout/hierarchy6"/>
    <dgm:cxn modelId="{9F0ACF0D-E5F0-4416-9C82-0348BE574FCF}" type="presParOf" srcId="{EF0670F0-9868-4849-BC8D-55F5E5F3D6D1}" destId="{FE8E551D-0CC6-403E-A66A-CB634D461A41}" srcOrd="0" destOrd="0" presId="urn:microsoft.com/office/officeart/2005/8/layout/hierarchy6"/>
    <dgm:cxn modelId="{AA125823-9116-4B78-8C9D-4F26EDA65AEB}" type="presParOf" srcId="{EF0670F0-9868-4849-BC8D-55F5E5F3D6D1}" destId="{7660FBE0-B327-43BA-AB36-48E38A5DBD89}" srcOrd="1" destOrd="0" presId="urn:microsoft.com/office/officeart/2005/8/layout/hierarchy6"/>
    <dgm:cxn modelId="{2B4B1120-92FC-4750-B16B-F59875989C6E}" type="presParOf" srcId="{7660FBE0-B327-43BA-AB36-48E38A5DBD89}" destId="{B3309850-F9AB-49DF-A13A-777F90E8D142}" srcOrd="0" destOrd="0" presId="urn:microsoft.com/office/officeart/2005/8/layout/hierarchy6"/>
    <dgm:cxn modelId="{3CC53035-E8F3-4842-ADC9-71D8DF8C7AD0}" type="presParOf" srcId="{7660FBE0-B327-43BA-AB36-48E38A5DBD89}" destId="{E57C226E-89FA-4FB0-AE33-94C8E92DDA2A}" srcOrd="1" destOrd="0" presId="urn:microsoft.com/office/officeart/2005/8/layout/hierarchy6"/>
    <dgm:cxn modelId="{2CEA788A-95C4-4593-9144-2E324F72AD96}" type="presParOf" srcId="{26A3AA67-A8DF-4F0A-BF65-C3BC84CBB00F}" destId="{07DE13BD-DB47-4884-94ED-2E42E1636920}" srcOrd="2" destOrd="0" presId="urn:microsoft.com/office/officeart/2005/8/layout/hierarchy6"/>
    <dgm:cxn modelId="{03665809-B25C-4A3C-BDFC-25A0BED774CA}" type="presParOf" srcId="{26A3AA67-A8DF-4F0A-BF65-C3BC84CBB00F}" destId="{50DC4F92-C061-4C6C-9920-A779FD8A6651}" srcOrd="3" destOrd="0" presId="urn:microsoft.com/office/officeart/2005/8/layout/hierarchy6"/>
    <dgm:cxn modelId="{8275AD77-242F-4139-AC97-71FDF48F1085}" type="presParOf" srcId="{50DC4F92-C061-4C6C-9920-A779FD8A6651}" destId="{79288287-3744-4E9D-A1D3-D76811CC52D5}" srcOrd="0" destOrd="0" presId="urn:microsoft.com/office/officeart/2005/8/layout/hierarchy6"/>
    <dgm:cxn modelId="{BB1AF0FA-3ED7-4A3F-BB10-FC24ECC024FD}" type="presParOf" srcId="{50DC4F92-C061-4C6C-9920-A779FD8A6651}" destId="{ADC54E38-70A6-4D6A-8AFA-E64D305374F6}" srcOrd="1" destOrd="0" presId="urn:microsoft.com/office/officeart/2005/8/layout/hierarchy6"/>
    <dgm:cxn modelId="{688E51E3-C0DE-45E0-B182-174E13114407}" type="presParOf" srcId="{26A3AA67-A8DF-4F0A-BF65-C3BC84CBB00F}" destId="{CEE5DB67-B9B4-4403-9DAC-4A742A4696E5}" srcOrd="4" destOrd="0" presId="urn:microsoft.com/office/officeart/2005/8/layout/hierarchy6"/>
    <dgm:cxn modelId="{AC0A2C32-A622-4CF4-84C2-FEDE8E615B33}" type="presParOf" srcId="{26A3AA67-A8DF-4F0A-BF65-C3BC84CBB00F}" destId="{6B6DAE22-3FBA-4F01-AEA2-B3FF4ACEC60F}" srcOrd="5" destOrd="0" presId="urn:microsoft.com/office/officeart/2005/8/layout/hierarchy6"/>
    <dgm:cxn modelId="{8B013AE5-32F5-4495-8EE8-BE0B4D41B22B}" type="presParOf" srcId="{6B6DAE22-3FBA-4F01-AEA2-B3FF4ACEC60F}" destId="{D91C121B-5180-45D5-A511-886717093FFD}" srcOrd="0" destOrd="0" presId="urn:microsoft.com/office/officeart/2005/8/layout/hierarchy6"/>
    <dgm:cxn modelId="{E6230B79-1D48-4FBA-ACE3-28E375EECE9C}" type="presParOf" srcId="{6B6DAE22-3FBA-4F01-AEA2-B3FF4ACEC60F}" destId="{C3196F69-15CC-4B4F-82E2-F9EE4905584D}" srcOrd="1" destOrd="0" presId="urn:microsoft.com/office/officeart/2005/8/layout/hierarchy6"/>
    <dgm:cxn modelId="{FDF56E47-26A4-4A88-96B1-487EC32F22A7}" type="presParOf" srcId="{26A3AA67-A8DF-4F0A-BF65-C3BC84CBB00F}" destId="{E853DFD9-B991-4F55-8F36-791ECB2CFBA9}" srcOrd="6" destOrd="0" presId="urn:microsoft.com/office/officeart/2005/8/layout/hierarchy6"/>
    <dgm:cxn modelId="{F0AF3702-617E-4C5C-BD02-89120247695C}" type="presParOf" srcId="{26A3AA67-A8DF-4F0A-BF65-C3BC84CBB00F}" destId="{AD75547A-3059-4F71-8C3C-89A9B8582DF8}" srcOrd="7" destOrd="0" presId="urn:microsoft.com/office/officeart/2005/8/layout/hierarchy6"/>
    <dgm:cxn modelId="{744B2EF5-03BC-4472-892F-6B52EF8F6314}" type="presParOf" srcId="{AD75547A-3059-4F71-8C3C-89A9B8582DF8}" destId="{08696302-ADD3-4E4D-A4B5-CEA74A5EA10E}" srcOrd="0" destOrd="0" presId="urn:microsoft.com/office/officeart/2005/8/layout/hierarchy6"/>
    <dgm:cxn modelId="{1BDA2662-5E2B-4BDE-AAED-225F710BA238}" type="presParOf" srcId="{AD75547A-3059-4F71-8C3C-89A9B8582DF8}" destId="{84DB2F87-C001-4D68-8D08-7224E057CC4A}" srcOrd="1" destOrd="0" presId="urn:microsoft.com/office/officeart/2005/8/layout/hierarchy6"/>
    <dgm:cxn modelId="{00EDBB90-9224-45BA-9882-9072A849AA88}" type="presParOf" srcId="{26A3AA67-A8DF-4F0A-BF65-C3BC84CBB00F}" destId="{11CAD335-1147-4FC9-BACC-798C4DD6079B}" srcOrd="8" destOrd="0" presId="urn:microsoft.com/office/officeart/2005/8/layout/hierarchy6"/>
    <dgm:cxn modelId="{24A807E1-6409-473E-A666-3F059B2D1C5C}" type="presParOf" srcId="{26A3AA67-A8DF-4F0A-BF65-C3BC84CBB00F}" destId="{E816B3AE-C2F8-4CFC-8605-085604716033}" srcOrd="9" destOrd="0" presId="urn:microsoft.com/office/officeart/2005/8/layout/hierarchy6"/>
    <dgm:cxn modelId="{08BE0578-40C6-4331-B02B-17CB0943E15B}" type="presParOf" srcId="{E816B3AE-C2F8-4CFC-8605-085604716033}" destId="{A0B5EBDF-FE5E-42F6-AEAA-2F66A929129F}" srcOrd="0" destOrd="0" presId="urn:microsoft.com/office/officeart/2005/8/layout/hierarchy6"/>
    <dgm:cxn modelId="{4BB004D6-0C86-483E-9E5B-242F2B21462C}" type="presParOf" srcId="{E816B3AE-C2F8-4CFC-8605-085604716033}" destId="{B244A4ED-8E0C-40EA-A965-E4DC5AF6DF88}" srcOrd="1" destOrd="0" presId="urn:microsoft.com/office/officeart/2005/8/layout/hierarchy6"/>
    <dgm:cxn modelId="{01053697-D882-4E2E-97FB-8250DD9B56D9}" type="presParOf" srcId="{B244A4ED-8E0C-40EA-A965-E4DC5AF6DF88}" destId="{5A160EB7-1733-4C96-BF6A-75E9E80707BB}" srcOrd="0" destOrd="0" presId="urn:microsoft.com/office/officeart/2005/8/layout/hierarchy6"/>
    <dgm:cxn modelId="{89B55089-B5D3-4D73-954E-27D90C9D1FC3}" type="presParOf" srcId="{B244A4ED-8E0C-40EA-A965-E4DC5AF6DF88}" destId="{9D515F50-5DD1-4614-AF57-2F94E776AE9D}" srcOrd="1" destOrd="0" presId="urn:microsoft.com/office/officeart/2005/8/layout/hierarchy6"/>
    <dgm:cxn modelId="{14527CBD-48C4-4608-8707-0876F0E2E20E}" type="presParOf" srcId="{9D515F50-5DD1-4614-AF57-2F94E776AE9D}" destId="{2AB6E80E-63C0-4831-A7DB-CBFABBB03280}" srcOrd="0" destOrd="0" presId="urn:microsoft.com/office/officeart/2005/8/layout/hierarchy6"/>
    <dgm:cxn modelId="{2E8BE3E2-8EC9-443F-9072-686744344ECD}" type="presParOf" srcId="{9D515F50-5DD1-4614-AF57-2F94E776AE9D}" destId="{1BE0F8DB-02B7-4792-A7FB-8AD9B1621B3A}" srcOrd="1" destOrd="0" presId="urn:microsoft.com/office/officeart/2005/8/layout/hierarchy6"/>
    <dgm:cxn modelId="{BEC27BB3-69D4-42A8-B5A2-7B1845BF8754}" type="presParOf" srcId="{26A3AA67-A8DF-4F0A-BF65-C3BC84CBB00F}" destId="{5E6A12A9-7432-48F4-B97E-5016591ED610}" srcOrd="10" destOrd="0" presId="urn:microsoft.com/office/officeart/2005/8/layout/hierarchy6"/>
    <dgm:cxn modelId="{B2EB0248-FEED-4445-8CC3-9C57FCD9B046}" type="presParOf" srcId="{26A3AA67-A8DF-4F0A-BF65-C3BC84CBB00F}" destId="{87160624-1B92-4770-9D09-745F70F5DA86}" srcOrd="11" destOrd="0" presId="urn:microsoft.com/office/officeart/2005/8/layout/hierarchy6"/>
    <dgm:cxn modelId="{8E84C16F-06C1-4450-AFB9-A03DC26F6533}" type="presParOf" srcId="{87160624-1B92-4770-9D09-745F70F5DA86}" destId="{DCFFA21D-9536-4783-BFEC-F8C942072559}" srcOrd="0" destOrd="0" presId="urn:microsoft.com/office/officeart/2005/8/layout/hierarchy6"/>
    <dgm:cxn modelId="{95F3ADF5-BC0E-49E0-93AE-BB685147E2FF}" type="presParOf" srcId="{87160624-1B92-4770-9D09-745F70F5DA86}" destId="{EDCF8437-EB17-49C2-83CE-2ADD875CE94D}" srcOrd="1" destOrd="0" presId="urn:microsoft.com/office/officeart/2005/8/layout/hierarchy6"/>
    <dgm:cxn modelId="{5B5E09DE-B4DE-48BA-912C-582E3543F7FD}" type="presParOf" srcId="{3902967D-CB61-4F38-BAFC-080DD6C756A4}" destId="{2B8812C0-A8F8-4296-AAB1-A1BC085BB3C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D65897-1D5F-45D5-BC29-2FCDC6F01E86}">
      <dsp:nvSpPr>
        <dsp:cNvPr id="0" name=""/>
        <dsp:cNvSpPr/>
      </dsp:nvSpPr>
      <dsp:spPr>
        <a:xfrm>
          <a:off x="4639004" y="1925"/>
          <a:ext cx="2448274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kern="1200" dirty="0" smtClean="0"/>
            <a:t>ΗΥ215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kern="1200" dirty="0" smtClean="0"/>
            <a:t>Εφαρμοσμένα Μαθηματικά για Μηχανικούς</a:t>
          </a:r>
          <a:endParaRPr lang="el-GR" sz="1400" kern="1200" dirty="0"/>
        </a:p>
      </dsp:txBody>
      <dsp:txXfrm>
        <a:off x="4660805" y="23726"/>
        <a:ext cx="2404672" cy="700742"/>
      </dsp:txXfrm>
    </dsp:sp>
    <dsp:sp modelId="{6977D772-7075-456B-9CCC-A0A6565749C7}">
      <dsp:nvSpPr>
        <dsp:cNvPr id="0" name=""/>
        <dsp:cNvSpPr/>
      </dsp:nvSpPr>
      <dsp:spPr>
        <a:xfrm>
          <a:off x="5817421" y="746269"/>
          <a:ext cx="91440" cy="2977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7737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headEnd type="none" w="med" len="med"/>
          <a:tailEnd type="triangle" w="med" len="med"/>
        </a:ln>
        <a:effectLst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2EA7CF4F-DD93-4599-B89C-7E4291FFB955}">
      <dsp:nvSpPr>
        <dsp:cNvPr id="0" name=""/>
        <dsp:cNvSpPr/>
      </dsp:nvSpPr>
      <dsp:spPr>
        <a:xfrm>
          <a:off x="4639004" y="1044007"/>
          <a:ext cx="2448274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kern="1200" dirty="0" smtClean="0"/>
            <a:t>ΗΥ370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kern="1200" dirty="0" smtClean="0"/>
            <a:t>Ψηφιακή Επεξεργασία Σήματος</a:t>
          </a:r>
          <a:endParaRPr lang="el-GR" sz="1400" kern="1200" dirty="0"/>
        </a:p>
      </dsp:txBody>
      <dsp:txXfrm>
        <a:off x="4660805" y="1065808"/>
        <a:ext cx="2404672" cy="700742"/>
      </dsp:txXfrm>
    </dsp:sp>
    <dsp:sp modelId="{B40490A5-6B7A-488A-82BB-328E56887C06}">
      <dsp:nvSpPr>
        <dsp:cNvPr id="0" name=""/>
        <dsp:cNvSpPr/>
      </dsp:nvSpPr>
      <dsp:spPr>
        <a:xfrm>
          <a:off x="1956903" y="1788351"/>
          <a:ext cx="3906238" cy="297737"/>
        </a:xfrm>
        <a:custGeom>
          <a:avLst/>
          <a:gdLst/>
          <a:ahLst/>
          <a:cxnLst/>
          <a:rect l="0" t="0" r="0" b="0"/>
          <a:pathLst>
            <a:path>
              <a:moveTo>
                <a:pt x="3906238" y="0"/>
              </a:moveTo>
              <a:lnTo>
                <a:pt x="3906238" y="148868"/>
              </a:lnTo>
              <a:lnTo>
                <a:pt x="0" y="148868"/>
              </a:lnTo>
              <a:lnTo>
                <a:pt x="0" y="297737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F8F5C5D7-76CD-4B12-A83D-B92FF823CC55}">
      <dsp:nvSpPr>
        <dsp:cNvPr id="0" name=""/>
        <dsp:cNvSpPr/>
      </dsp:nvSpPr>
      <dsp:spPr>
        <a:xfrm>
          <a:off x="1398645" y="2086089"/>
          <a:ext cx="1116516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ΗΥ371 Ψηφιακή Επεξεργασία Εικόνας</a:t>
          </a:r>
          <a:endParaRPr lang="el-GR" sz="1200" kern="1200" dirty="0"/>
        </a:p>
      </dsp:txBody>
      <dsp:txXfrm>
        <a:off x="1420446" y="2107890"/>
        <a:ext cx="1072914" cy="700742"/>
      </dsp:txXfrm>
    </dsp:sp>
    <dsp:sp modelId="{FE8E551D-0CC6-403E-A66A-CB634D461A41}">
      <dsp:nvSpPr>
        <dsp:cNvPr id="0" name=""/>
        <dsp:cNvSpPr/>
      </dsp:nvSpPr>
      <dsp:spPr>
        <a:xfrm>
          <a:off x="1911183" y="2830433"/>
          <a:ext cx="91440" cy="2977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7737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headEnd type="none" w="med" len="med"/>
          <a:tailEnd type="triangle" w="med" len="med"/>
        </a:ln>
        <a:effectLst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B3309850-F9AB-49DF-A13A-777F90E8D142}">
      <dsp:nvSpPr>
        <dsp:cNvPr id="0" name=""/>
        <dsp:cNvSpPr/>
      </dsp:nvSpPr>
      <dsp:spPr>
        <a:xfrm>
          <a:off x="1398645" y="3128171"/>
          <a:ext cx="1116516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ΗΥ471  Ανάλυση Εικόνας</a:t>
          </a:r>
          <a:endParaRPr lang="el-GR" sz="1200" kern="1200" dirty="0"/>
        </a:p>
      </dsp:txBody>
      <dsp:txXfrm>
        <a:off x="1420446" y="3149972"/>
        <a:ext cx="1072914" cy="700742"/>
      </dsp:txXfrm>
    </dsp:sp>
    <dsp:sp modelId="{07DE13BD-DB47-4884-94ED-2E42E1636920}">
      <dsp:nvSpPr>
        <dsp:cNvPr id="0" name=""/>
        <dsp:cNvSpPr/>
      </dsp:nvSpPr>
      <dsp:spPr>
        <a:xfrm>
          <a:off x="3408374" y="1788351"/>
          <a:ext cx="2454766" cy="297737"/>
        </a:xfrm>
        <a:custGeom>
          <a:avLst/>
          <a:gdLst/>
          <a:ahLst/>
          <a:cxnLst/>
          <a:rect l="0" t="0" r="0" b="0"/>
          <a:pathLst>
            <a:path>
              <a:moveTo>
                <a:pt x="2454766" y="0"/>
              </a:moveTo>
              <a:lnTo>
                <a:pt x="2454766" y="148868"/>
              </a:lnTo>
              <a:lnTo>
                <a:pt x="0" y="148868"/>
              </a:lnTo>
              <a:lnTo>
                <a:pt x="0" y="297737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79288287-3744-4E9D-A1D3-D76811CC52D5}">
      <dsp:nvSpPr>
        <dsp:cNvPr id="0" name=""/>
        <dsp:cNvSpPr/>
      </dsp:nvSpPr>
      <dsp:spPr>
        <a:xfrm>
          <a:off x="2850116" y="2086089"/>
          <a:ext cx="1116516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ΗΥ474 Τεχνολογία Πολυμέσων</a:t>
          </a:r>
          <a:endParaRPr lang="el-GR" sz="1200" kern="1200" dirty="0"/>
        </a:p>
      </dsp:txBody>
      <dsp:txXfrm>
        <a:off x="2871917" y="2107890"/>
        <a:ext cx="1072914" cy="700742"/>
      </dsp:txXfrm>
    </dsp:sp>
    <dsp:sp modelId="{CEE5DB67-B9B4-4403-9DAC-4A742A4696E5}">
      <dsp:nvSpPr>
        <dsp:cNvPr id="0" name=""/>
        <dsp:cNvSpPr/>
      </dsp:nvSpPr>
      <dsp:spPr>
        <a:xfrm>
          <a:off x="4859845" y="1788351"/>
          <a:ext cx="1003295" cy="297737"/>
        </a:xfrm>
        <a:custGeom>
          <a:avLst/>
          <a:gdLst/>
          <a:ahLst/>
          <a:cxnLst/>
          <a:rect l="0" t="0" r="0" b="0"/>
          <a:pathLst>
            <a:path>
              <a:moveTo>
                <a:pt x="1003295" y="0"/>
              </a:moveTo>
              <a:lnTo>
                <a:pt x="1003295" y="148868"/>
              </a:lnTo>
              <a:lnTo>
                <a:pt x="0" y="148868"/>
              </a:lnTo>
              <a:lnTo>
                <a:pt x="0" y="297737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D91C121B-5180-45D5-A511-886717093FFD}">
      <dsp:nvSpPr>
        <dsp:cNvPr id="0" name=""/>
        <dsp:cNvSpPr/>
      </dsp:nvSpPr>
      <dsp:spPr>
        <a:xfrm>
          <a:off x="4301587" y="2086089"/>
          <a:ext cx="1116516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ΗΥ473 Αναγνώριση Προτύπων</a:t>
          </a:r>
          <a:endParaRPr lang="el-GR" sz="1200" kern="1200" dirty="0"/>
        </a:p>
      </dsp:txBody>
      <dsp:txXfrm>
        <a:off x="4323388" y="2107890"/>
        <a:ext cx="1072914" cy="700742"/>
      </dsp:txXfrm>
    </dsp:sp>
    <dsp:sp modelId="{E853DFD9-B991-4F55-8F36-791ECB2CFBA9}">
      <dsp:nvSpPr>
        <dsp:cNvPr id="0" name=""/>
        <dsp:cNvSpPr/>
      </dsp:nvSpPr>
      <dsp:spPr>
        <a:xfrm>
          <a:off x="5863141" y="1788351"/>
          <a:ext cx="448175" cy="2977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868"/>
              </a:lnTo>
              <a:lnTo>
                <a:pt x="448175" y="148868"/>
              </a:lnTo>
              <a:lnTo>
                <a:pt x="448175" y="297737"/>
              </a:lnTo>
            </a:path>
          </a:pathLst>
        </a:custGeom>
        <a:noFill/>
        <a:ln w="12700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696302-ADD3-4E4D-A4B5-CEA74A5EA10E}">
      <dsp:nvSpPr>
        <dsp:cNvPr id="0" name=""/>
        <dsp:cNvSpPr/>
      </dsp:nvSpPr>
      <dsp:spPr>
        <a:xfrm>
          <a:off x="5753058" y="2086089"/>
          <a:ext cx="1116516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ΗΥ570 Στατιστική Επεξεργασία Σήματος</a:t>
          </a:r>
          <a:endParaRPr lang="el-GR" sz="1200" kern="1200" dirty="0"/>
        </a:p>
      </dsp:txBody>
      <dsp:txXfrm>
        <a:off x="5774859" y="2107890"/>
        <a:ext cx="1072914" cy="700742"/>
      </dsp:txXfrm>
    </dsp:sp>
    <dsp:sp modelId="{11CAD335-1147-4FC9-BACC-798C4DD6079B}">
      <dsp:nvSpPr>
        <dsp:cNvPr id="0" name=""/>
        <dsp:cNvSpPr/>
      </dsp:nvSpPr>
      <dsp:spPr>
        <a:xfrm>
          <a:off x="5863141" y="1788351"/>
          <a:ext cx="2134477" cy="2977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868"/>
              </a:lnTo>
              <a:lnTo>
                <a:pt x="2134477" y="148868"/>
              </a:lnTo>
              <a:lnTo>
                <a:pt x="2134477" y="297737"/>
              </a:lnTo>
            </a:path>
          </a:pathLst>
        </a:custGeom>
        <a:noFill/>
        <a:ln w="12700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B5EBDF-FE5E-42F6-AEAA-2F66A929129F}">
      <dsp:nvSpPr>
        <dsp:cNvPr id="0" name=""/>
        <dsp:cNvSpPr/>
      </dsp:nvSpPr>
      <dsp:spPr>
        <a:xfrm>
          <a:off x="7204529" y="2086089"/>
          <a:ext cx="1586178" cy="7443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ΗΥ470</a:t>
          </a:r>
          <a:br>
            <a:rPr lang="el-GR" sz="1200" kern="1200" dirty="0" smtClean="0"/>
          </a:br>
          <a:r>
            <a:rPr lang="el-GR" sz="1200" kern="1200" dirty="0" smtClean="0"/>
            <a:t>Προχωρημένη Επεξεργασία Σήματος (από 202</a:t>
          </a:r>
          <a:r>
            <a:rPr lang="en-US" sz="1200" kern="1200" dirty="0" smtClean="0"/>
            <a:t>4</a:t>
          </a:r>
          <a:r>
            <a:rPr lang="el-GR" sz="1200" kern="1200" dirty="0" smtClean="0"/>
            <a:t>-2</a:t>
          </a:r>
          <a:r>
            <a:rPr lang="en-US" sz="1200" kern="1200" dirty="0" smtClean="0"/>
            <a:t>5</a:t>
          </a:r>
          <a:r>
            <a:rPr lang="el-GR" sz="1200" kern="1200" dirty="0" smtClean="0"/>
            <a:t>)</a:t>
          </a:r>
        </a:p>
      </dsp:txBody>
      <dsp:txXfrm>
        <a:off x="7226330" y="2107890"/>
        <a:ext cx="1542576" cy="700742"/>
      </dsp:txXfrm>
    </dsp:sp>
    <dsp:sp modelId="{5A160EB7-1733-4C96-BF6A-75E9E80707BB}">
      <dsp:nvSpPr>
        <dsp:cNvPr id="0" name=""/>
        <dsp:cNvSpPr/>
      </dsp:nvSpPr>
      <dsp:spPr>
        <a:xfrm>
          <a:off x="7951899" y="2830433"/>
          <a:ext cx="91440" cy="2977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7737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headEnd type="none" w="med" len="med"/>
          <a:tailEnd type="triangle" w="med" len="med"/>
        </a:ln>
        <a:effectLst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2AB6E80E-63C0-4831-A7DB-CBFABBB03280}">
      <dsp:nvSpPr>
        <dsp:cNvPr id="0" name=""/>
        <dsp:cNvSpPr/>
      </dsp:nvSpPr>
      <dsp:spPr>
        <a:xfrm>
          <a:off x="7187257" y="3128171"/>
          <a:ext cx="1620723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ΗΥ578 </a:t>
          </a:r>
          <a:r>
            <a:rPr lang="en-US" sz="1200" kern="1200" dirty="0" smtClean="0"/>
            <a:t/>
          </a:r>
          <a:br>
            <a:rPr lang="en-US" sz="1200" kern="1200" dirty="0" smtClean="0"/>
          </a:br>
          <a:r>
            <a:rPr lang="el-GR" sz="1200" kern="1200" dirty="0" smtClean="0"/>
            <a:t>Ψηφιακή Επεξεργασία Φωνής</a:t>
          </a:r>
          <a:endParaRPr lang="el-GR" sz="1200" kern="1200" dirty="0"/>
        </a:p>
      </dsp:txBody>
      <dsp:txXfrm>
        <a:off x="7209058" y="3149972"/>
        <a:ext cx="1577121" cy="700742"/>
      </dsp:txXfrm>
    </dsp:sp>
    <dsp:sp modelId="{5E6A12A9-7432-48F4-B97E-5016591ED610}">
      <dsp:nvSpPr>
        <dsp:cNvPr id="0" name=""/>
        <dsp:cNvSpPr/>
      </dsp:nvSpPr>
      <dsp:spPr>
        <a:xfrm>
          <a:off x="5863141" y="1788351"/>
          <a:ext cx="3863508" cy="2977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868"/>
              </a:lnTo>
              <a:lnTo>
                <a:pt x="3863508" y="148868"/>
              </a:lnTo>
              <a:lnTo>
                <a:pt x="3863508" y="297737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DCFFA21D-9536-4783-BFEC-F8C942072559}">
      <dsp:nvSpPr>
        <dsp:cNvPr id="0" name=""/>
        <dsp:cNvSpPr/>
      </dsp:nvSpPr>
      <dsp:spPr>
        <a:xfrm>
          <a:off x="9125663" y="2086089"/>
          <a:ext cx="1201974" cy="744344"/>
        </a:xfrm>
        <a:prstGeom prst="roundRect">
          <a:avLst>
            <a:gd name="adj" fmla="val 10000"/>
          </a:avLst>
        </a:prstGeom>
        <a:solidFill>
          <a:schemeClr val="accent2">
            <a:alpha val="45000"/>
          </a:schemeClr>
        </a:solidFill>
        <a:ln w="12700" cap="flat" cmpd="sng" algn="ctr">
          <a:solidFill>
            <a:scrgbClr r="0" g="0" b="0"/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ΗΥ572 Ψηφιακή Επεξεργασία Ήχου</a:t>
          </a:r>
          <a:endParaRPr lang="el-GR" sz="1200" kern="1200" dirty="0"/>
        </a:p>
      </dsp:txBody>
      <dsp:txXfrm>
        <a:off x="9147464" y="2107890"/>
        <a:ext cx="1158372" cy="7007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2/6/2024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2/6/2024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F6FF4-43D3-4DB8-B4CB-1F8B7A1772ED}" type="slidenum">
              <a:rPr lang="el-GR" smtClean="0">
                <a:solidFill>
                  <a:prstClr val="black"/>
                </a:solidFill>
              </a:rPr>
              <a:pPr/>
              <a:t>29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86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8551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416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5855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57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563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59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0744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9579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766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0549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471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g"/><Relationship Id="rId18" Type="http://schemas.openxmlformats.org/officeDocument/2006/relationships/image" Target="../media/image43.jpe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12" Type="http://schemas.openxmlformats.org/officeDocument/2006/relationships/image" Target="../media/image37.jpg"/><Relationship Id="rId17" Type="http://schemas.openxmlformats.org/officeDocument/2006/relationships/image" Target="../media/image42.jpeg"/><Relationship Id="rId2" Type="http://schemas.openxmlformats.org/officeDocument/2006/relationships/image" Target="../media/image27.jpg"/><Relationship Id="rId16" Type="http://schemas.openxmlformats.org/officeDocument/2006/relationships/image" Target="../media/image41.pn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11" Type="http://schemas.openxmlformats.org/officeDocument/2006/relationships/image" Target="../media/image36.jpg"/><Relationship Id="rId5" Type="http://schemas.openxmlformats.org/officeDocument/2006/relationships/image" Target="../media/image30.jpg"/><Relationship Id="rId15" Type="http://schemas.openxmlformats.org/officeDocument/2006/relationships/image" Target="../media/image40.jpg"/><Relationship Id="rId10" Type="http://schemas.openxmlformats.org/officeDocument/2006/relationships/image" Target="../media/image35.jpg"/><Relationship Id="rId19" Type="http://schemas.openxmlformats.org/officeDocument/2006/relationships/image" Target="../media/image44.jpeg"/><Relationship Id="rId4" Type="http://schemas.openxmlformats.org/officeDocument/2006/relationships/image" Target="../media/image29.jpg"/><Relationship Id="rId9" Type="http://schemas.openxmlformats.org/officeDocument/2006/relationships/image" Target="../media/image34.jpg"/><Relationship Id="rId1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d.uoc.gr/~hy215b/lectures.html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jpg"/><Relationship Id="rId10" Type="http://schemas.openxmlformats.org/officeDocument/2006/relationships/image" Target="../media/image76.pn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2412" y="609600"/>
            <a:ext cx="457199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400" dirty="0" smtClean="0">
                <a:solidFill>
                  <a:schemeClr val="bg1"/>
                </a:solidFill>
              </a:rPr>
              <a:t>Εαρινό Εξάμηνο 2023</a:t>
            </a:r>
            <a:r>
              <a:rPr lang="en-US" sz="2400" dirty="0" smtClean="0">
                <a:solidFill>
                  <a:schemeClr val="bg1"/>
                </a:solidFill>
              </a:rPr>
              <a:t>-2</a:t>
            </a:r>
            <a:r>
              <a:rPr lang="el-GR" sz="2400" dirty="0" smtClean="0">
                <a:solidFill>
                  <a:schemeClr val="bg1"/>
                </a:solidFill>
              </a:rPr>
              <a:t>4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Μια μικρή εισαγωγή</a:t>
            </a:r>
            <a:r>
              <a:rPr lang="en-US" dirty="0" smtClean="0"/>
              <a:t> </a:t>
            </a:r>
            <a:r>
              <a:rPr lang="el-GR" dirty="0" smtClean="0"/>
              <a:t>στο μάθημα</a:t>
            </a:r>
          </a:p>
          <a:p>
            <a:endParaRPr lang="el-GR" dirty="0"/>
          </a:p>
          <a:p>
            <a:pPr algn="r"/>
            <a:r>
              <a:rPr lang="el-GR" sz="1600" dirty="0"/>
              <a:t>(…και στο εργαστήριο Επεξεργασίας Σήματος</a:t>
            </a:r>
            <a:r>
              <a:rPr lang="el-GR" sz="1600" dirty="0" smtClean="0"/>
              <a:t>)</a:t>
            </a:r>
            <a:endParaRPr lang="en-US" sz="1600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2412" y="2492896"/>
            <a:ext cx="10404647" cy="1719064"/>
          </a:xfrm>
        </p:spPr>
        <p:txBody>
          <a:bodyPr/>
          <a:lstStyle/>
          <a:p>
            <a:r>
              <a:rPr lang="el-GR" dirty="0" smtClean="0"/>
              <a:t>ΗΥ215 - Εφαρμοσμένα Μαθηματικά για Μηχανικούς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1" y="23620"/>
            <a:ext cx="5976664" cy="2360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53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870276" y="2471191"/>
            <a:ext cx="3600400" cy="4386809"/>
          </a:xfrm>
        </p:spPr>
        <p:txBody>
          <a:bodyPr>
            <a:normAutofit/>
          </a:bodyPr>
          <a:lstStyle/>
          <a:p>
            <a:r>
              <a:rPr lang="el-GR" sz="2200" dirty="0" err="1" smtClean="0"/>
              <a:t>Σελήσιος</a:t>
            </a:r>
            <a:r>
              <a:rPr lang="el-GR" sz="2200" dirty="0" smtClean="0"/>
              <a:t> Στράτος</a:t>
            </a:r>
          </a:p>
          <a:p>
            <a:pPr lvl="1"/>
            <a:r>
              <a:rPr lang="el-GR" dirty="0" smtClean="0"/>
              <a:t>Μεταπτυχιακός φοιτητής</a:t>
            </a:r>
            <a:endParaRPr lang="en-US" dirty="0" smtClean="0"/>
          </a:p>
          <a:p>
            <a:r>
              <a:rPr lang="el-GR" sz="2200" dirty="0" smtClean="0"/>
              <a:t>Αγγελάκης Αλέξανδρος</a:t>
            </a:r>
          </a:p>
          <a:p>
            <a:pPr lvl="1"/>
            <a:r>
              <a:rPr lang="el-GR" dirty="0" smtClean="0"/>
              <a:t>Μεταπτυχιακός φοιτητής</a:t>
            </a:r>
          </a:p>
          <a:p>
            <a:r>
              <a:rPr lang="el-GR" sz="2200" dirty="0" err="1" smtClean="0"/>
              <a:t>Ρεντζελάς</a:t>
            </a:r>
            <a:r>
              <a:rPr lang="el-GR" sz="2200" dirty="0" smtClean="0"/>
              <a:t> Αθανάσιος</a:t>
            </a:r>
            <a:endParaRPr lang="el-GR" sz="2200" dirty="0"/>
          </a:p>
          <a:p>
            <a:pPr lvl="1"/>
            <a:r>
              <a:rPr lang="el-GR" dirty="0" smtClean="0"/>
              <a:t>ΔΕΠΡΟΦΟΙΤ</a:t>
            </a:r>
          </a:p>
          <a:p>
            <a:r>
              <a:rPr lang="el-GR" sz="2200" dirty="0" smtClean="0"/>
              <a:t>Παπαδάκη </a:t>
            </a:r>
            <a:r>
              <a:rPr lang="el-GR" sz="2200" dirty="0" err="1" smtClean="0"/>
              <a:t>Μαριαλένα</a:t>
            </a:r>
            <a:endParaRPr lang="el-GR" sz="2200" dirty="0"/>
          </a:p>
          <a:p>
            <a:pPr lvl="1"/>
            <a:r>
              <a:rPr lang="el-GR" dirty="0" smtClean="0"/>
              <a:t>Μεταπτυχιακή φοιτήτρια</a:t>
            </a:r>
            <a:endParaRPr lang="el-GR" dirty="0"/>
          </a:p>
          <a:p>
            <a:pPr lvl="1"/>
            <a:endParaRPr lang="el-GR" dirty="0"/>
          </a:p>
          <a:p>
            <a:pPr lvl="1"/>
            <a:endParaRPr lang="el-GR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8122623" y="1556792"/>
            <a:ext cx="1272172" cy="762000"/>
          </a:xfrm>
        </p:spPr>
        <p:txBody>
          <a:bodyPr/>
          <a:lstStyle/>
          <a:p>
            <a:r>
              <a:rPr lang="el-GR" b="1" u="sng" dirty="0" smtClean="0"/>
              <a:t>Βοηθοί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197868" y="2471190"/>
            <a:ext cx="3923927" cy="3921968"/>
          </a:xfrm>
        </p:spPr>
        <p:txBody>
          <a:bodyPr>
            <a:normAutofit/>
          </a:bodyPr>
          <a:lstStyle/>
          <a:p>
            <a:r>
              <a:rPr lang="el-GR" dirty="0"/>
              <a:t>Στυλιανού Ιωάννης</a:t>
            </a:r>
          </a:p>
          <a:p>
            <a:r>
              <a:rPr lang="el-GR" dirty="0" smtClean="0"/>
              <a:t>Καφεντζής Γεώργιος</a:t>
            </a:r>
          </a:p>
          <a:p>
            <a:endParaRPr lang="el-GR" dirty="0" smtClean="0"/>
          </a:p>
          <a:p>
            <a:r>
              <a:rPr lang="el-GR" dirty="0" smtClean="0"/>
              <a:t>Ώρες γραφείου: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dirty="0" smtClean="0"/>
              <a:t>Τρίτη-Πέμπτη</a:t>
            </a:r>
            <a:br>
              <a:rPr lang="el-GR" dirty="0" smtClean="0"/>
            </a:br>
            <a:r>
              <a:rPr lang="el-GR" dirty="0" smtClean="0"/>
              <a:t>13:00-14:00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dirty="0" smtClean="0"/>
              <a:t>Συνίσταται ένθερμα η προσυνεννόηση με </a:t>
            </a:r>
            <a:r>
              <a:rPr lang="en-US" dirty="0" smtClean="0"/>
              <a:t>e-mail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349996" y="1577574"/>
            <a:ext cx="4416552" cy="762000"/>
          </a:xfrm>
        </p:spPr>
        <p:txBody>
          <a:bodyPr/>
          <a:lstStyle/>
          <a:p>
            <a:r>
              <a:rPr lang="el-GR" b="1" u="sng" dirty="0" smtClean="0"/>
              <a:t>Διδάσκοντες</a:t>
            </a:r>
            <a:endParaRPr lang="en-US" b="1" u="sng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Ποιοι διδάσκουν στο ΗΥ215?</a:t>
            </a:r>
            <a:endParaRPr lang="en-US" dirty="0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8398668" y="2471190"/>
            <a:ext cx="3456384" cy="3921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200" dirty="0" err="1" smtClean="0"/>
              <a:t>Σισαμάκη</a:t>
            </a:r>
            <a:r>
              <a:rPr lang="el-GR" sz="2200" dirty="0" smtClean="0"/>
              <a:t> Ειρήνη</a:t>
            </a:r>
          </a:p>
          <a:p>
            <a:pPr lvl="1"/>
            <a:r>
              <a:rPr lang="el-GR" dirty="0" smtClean="0"/>
              <a:t>Υποψήφια διδάκτωρ</a:t>
            </a:r>
            <a:endParaRPr lang="el-GR" dirty="0"/>
          </a:p>
          <a:p>
            <a:r>
              <a:rPr lang="el-GR" sz="2200" dirty="0" smtClean="0"/>
              <a:t>Κληρονόμου Ειρήνη</a:t>
            </a:r>
          </a:p>
          <a:p>
            <a:pPr lvl="1"/>
            <a:r>
              <a:rPr lang="el-GR" dirty="0" smtClean="0"/>
              <a:t>Μεταπτυχιακή φοιτήτρια</a:t>
            </a:r>
          </a:p>
          <a:p>
            <a:r>
              <a:rPr lang="el-GR" sz="2200" dirty="0" smtClean="0"/>
              <a:t>Παπαγερίδης Βασίλειος</a:t>
            </a:r>
            <a:endParaRPr lang="el-GR" sz="2200" dirty="0"/>
          </a:p>
          <a:p>
            <a:pPr lvl="1"/>
            <a:r>
              <a:rPr lang="el-GR" dirty="0" smtClean="0"/>
              <a:t>ΔΕΠΡΟΦΟΙΤ</a:t>
            </a:r>
            <a:endParaRPr lang="el-GR" dirty="0"/>
          </a:p>
          <a:p>
            <a:r>
              <a:rPr lang="el-GR" sz="2200" dirty="0" err="1" smtClean="0"/>
              <a:t>Τσικαλάκης</a:t>
            </a:r>
            <a:r>
              <a:rPr lang="el-GR" sz="2200" dirty="0" smtClean="0"/>
              <a:t> Ματθαίος</a:t>
            </a:r>
            <a:endParaRPr lang="el-GR" sz="2200" dirty="0"/>
          </a:p>
          <a:p>
            <a:pPr lvl="1"/>
            <a:r>
              <a:rPr lang="el-GR" dirty="0" smtClean="0"/>
              <a:t>ΔΕΠΡΟΦΟΙΤ</a:t>
            </a:r>
            <a:endParaRPr lang="el-GR" dirty="0"/>
          </a:p>
          <a:p>
            <a:pPr lvl="1"/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419069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" grpId="0" build="p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5533184" cy="3352801"/>
          </a:xfrm>
        </p:spPr>
        <p:txBody>
          <a:bodyPr>
            <a:normAutofit/>
          </a:bodyPr>
          <a:lstStyle/>
          <a:p>
            <a:r>
              <a:rPr lang="el-GR" dirty="0" smtClean="0"/>
              <a:t>Παρασκευή</a:t>
            </a:r>
            <a:r>
              <a:rPr lang="el-GR" dirty="0"/>
              <a:t>, </a:t>
            </a:r>
            <a:r>
              <a:rPr lang="el-GR" dirty="0" smtClean="0"/>
              <a:t>1</a:t>
            </a:r>
            <a:r>
              <a:rPr lang="en-US" dirty="0" smtClean="0"/>
              <a:t>4</a:t>
            </a:r>
            <a:r>
              <a:rPr lang="el-GR" dirty="0" smtClean="0"/>
              <a:t>:00-1</a:t>
            </a:r>
            <a:r>
              <a:rPr lang="en-US" dirty="0" smtClean="0"/>
              <a:t>6</a:t>
            </a:r>
            <a:r>
              <a:rPr lang="el-GR" dirty="0" smtClean="0"/>
              <a:t>:00</a:t>
            </a:r>
            <a:r>
              <a:rPr lang="el-GR" dirty="0"/>
              <a:t>, </a:t>
            </a:r>
            <a:r>
              <a:rPr lang="el-GR" dirty="0" smtClean="0"/>
              <a:t>ΑΜΦ. ΣΟ</a:t>
            </a:r>
            <a:endParaRPr lang="el-G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741096" cy="762000"/>
          </a:xfrm>
        </p:spPr>
        <p:txBody>
          <a:bodyPr/>
          <a:lstStyle/>
          <a:p>
            <a:r>
              <a:rPr lang="el-GR" dirty="0" smtClean="0"/>
              <a:t>Αναπληρώσεις/Φροντιστήρια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2412" y="2819399"/>
            <a:ext cx="4860032" cy="3352801"/>
          </a:xfrm>
        </p:spPr>
        <p:txBody>
          <a:bodyPr>
            <a:normAutofit/>
          </a:bodyPr>
          <a:lstStyle/>
          <a:p>
            <a:r>
              <a:rPr lang="el-GR" dirty="0" smtClean="0"/>
              <a:t>Τρίτη</a:t>
            </a:r>
            <a:r>
              <a:rPr lang="el-GR" dirty="0"/>
              <a:t>, </a:t>
            </a:r>
            <a:r>
              <a:rPr lang="el-GR" dirty="0" smtClean="0"/>
              <a:t>1</a:t>
            </a:r>
            <a:r>
              <a:rPr lang="en-US" dirty="0" smtClean="0"/>
              <a:t>4</a:t>
            </a:r>
            <a:r>
              <a:rPr lang="el-GR" dirty="0" smtClean="0"/>
              <a:t>:00-1</a:t>
            </a:r>
            <a:r>
              <a:rPr lang="en-US" dirty="0" smtClean="0"/>
              <a:t>6</a:t>
            </a:r>
            <a:r>
              <a:rPr lang="el-GR" dirty="0" smtClean="0"/>
              <a:t>:00</a:t>
            </a:r>
            <a:r>
              <a:rPr lang="el-GR" dirty="0"/>
              <a:t>, </a:t>
            </a:r>
            <a:r>
              <a:rPr lang="el-GR" dirty="0" smtClean="0"/>
              <a:t>ΑΜΦ. ΣΟ</a:t>
            </a:r>
            <a:endParaRPr lang="el-GR" dirty="0"/>
          </a:p>
          <a:p>
            <a:r>
              <a:rPr lang="el-GR" dirty="0"/>
              <a:t>Πέμπτη, </a:t>
            </a:r>
            <a:r>
              <a:rPr lang="el-GR" dirty="0" smtClean="0"/>
              <a:t>1</a:t>
            </a:r>
            <a:r>
              <a:rPr lang="en-US" dirty="0" smtClean="0"/>
              <a:t>4</a:t>
            </a:r>
            <a:r>
              <a:rPr lang="el-GR" dirty="0" smtClean="0"/>
              <a:t>:00-1</a:t>
            </a:r>
            <a:r>
              <a:rPr lang="en-US" dirty="0" smtClean="0"/>
              <a:t>6</a:t>
            </a:r>
            <a:r>
              <a:rPr lang="el-GR" dirty="0" smtClean="0"/>
              <a:t>:00</a:t>
            </a:r>
            <a:r>
              <a:rPr lang="el-GR" dirty="0"/>
              <a:t>, </a:t>
            </a:r>
            <a:r>
              <a:rPr lang="el-GR" dirty="0" smtClean="0"/>
              <a:t>ΑΜΦ. ΣΟ</a:t>
            </a:r>
            <a:endParaRPr lang="el-G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Ώρες Μαθημάτων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Πότε διδάσκεται το ΗΥ215?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37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2244" y="1700808"/>
            <a:ext cx="6084168" cy="4548336"/>
          </a:xfrm>
        </p:spPr>
        <p:txBody>
          <a:bodyPr>
            <a:normAutofit fontScale="85000" lnSpcReduction="20000"/>
          </a:bodyPr>
          <a:lstStyle/>
          <a:p>
            <a:r>
              <a:rPr lang="el-GR" b="1" dirty="0" smtClean="0"/>
              <a:t>Βαθμός Β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b="1" dirty="0" smtClean="0"/>
              <a:t>Σειρές Ασκήσεων Α</a:t>
            </a:r>
            <a:r>
              <a:rPr lang="en-US" b="1" dirty="0" smtClean="0"/>
              <a:t>                                                </a:t>
            </a:r>
            <a:r>
              <a:rPr lang="el-GR" b="1" dirty="0" smtClean="0"/>
              <a:t>      </a:t>
            </a:r>
            <a:r>
              <a:rPr lang="el-GR" dirty="0" smtClean="0"/>
              <a:t>15%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dirty="0" smtClean="0"/>
              <a:t>Υποχρεωτικά: σε ~15ήμερη βάση</a:t>
            </a:r>
            <a:r>
              <a:rPr lang="en-US" dirty="0" smtClean="0"/>
              <a:t> (~</a:t>
            </a:r>
            <a:r>
              <a:rPr lang="el-GR" dirty="0" smtClean="0"/>
              <a:t>6</a:t>
            </a:r>
            <a:r>
              <a:rPr lang="en-US" dirty="0" smtClean="0"/>
              <a:t> </a:t>
            </a:r>
            <a:r>
              <a:rPr lang="el-GR" dirty="0" smtClean="0"/>
              <a:t>σειρές)</a:t>
            </a:r>
            <a:endParaRPr lang="en-US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el-GR" dirty="0" smtClean="0"/>
              <a:t>Η απάντηση κάθε άσκησης θα δίνεται</a:t>
            </a:r>
            <a:r>
              <a:rPr lang="en-US" dirty="0" smtClean="0"/>
              <a:t> </a:t>
            </a:r>
            <a:r>
              <a:rPr lang="el-GR" dirty="0" smtClean="0"/>
              <a:t>στην εκφώνηση</a:t>
            </a:r>
            <a:endParaRPr lang="en-US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el-GR" b="1" u="sng" dirty="0" smtClean="0"/>
              <a:t>Αυστηρός</a:t>
            </a:r>
            <a:r>
              <a:rPr lang="el-GR" dirty="0" smtClean="0"/>
              <a:t> έλεγχος για αντιγραφές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b="1" dirty="0"/>
              <a:t>Σειρές </a:t>
            </a:r>
            <a:r>
              <a:rPr lang="el-GR" b="1" dirty="0" smtClean="0"/>
              <a:t>Εργαστηρίων Ε</a:t>
            </a:r>
            <a:r>
              <a:rPr lang="en-US" b="1" dirty="0" smtClean="0"/>
              <a:t>                                           </a:t>
            </a:r>
            <a:r>
              <a:rPr lang="el-GR" b="1" dirty="0" smtClean="0"/>
              <a:t>      </a:t>
            </a:r>
            <a:r>
              <a:rPr lang="el-GR" dirty="0" smtClean="0"/>
              <a:t>15%</a:t>
            </a:r>
            <a:endParaRPr lang="el-GR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el-GR" dirty="0" smtClean="0"/>
              <a:t>Υποχρεωτικά: σε </a:t>
            </a:r>
            <a:r>
              <a:rPr lang="el-GR" dirty="0"/>
              <a:t>~</a:t>
            </a:r>
            <a:r>
              <a:rPr lang="en-US" dirty="0" smtClean="0"/>
              <a:t>1</a:t>
            </a:r>
            <a:r>
              <a:rPr lang="el-GR" dirty="0"/>
              <a:t>0</a:t>
            </a:r>
            <a:r>
              <a:rPr lang="el-GR" dirty="0" smtClean="0"/>
              <a:t>ήμερη </a:t>
            </a:r>
            <a:r>
              <a:rPr lang="el-GR" dirty="0"/>
              <a:t>βάση</a:t>
            </a:r>
            <a:r>
              <a:rPr lang="en-US" dirty="0"/>
              <a:t> </a:t>
            </a:r>
            <a:r>
              <a:rPr lang="en-US" dirty="0" smtClean="0"/>
              <a:t>(~</a:t>
            </a:r>
            <a:r>
              <a:rPr lang="el-GR" dirty="0" smtClean="0"/>
              <a:t>5</a:t>
            </a:r>
            <a:r>
              <a:rPr lang="en-US" dirty="0" smtClean="0"/>
              <a:t> </a:t>
            </a:r>
            <a:r>
              <a:rPr lang="el-GR" dirty="0"/>
              <a:t>σειρές</a:t>
            </a:r>
            <a:r>
              <a:rPr lang="el-GR" dirty="0" smtClean="0"/>
              <a:t>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b="1" u="sng" dirty="0" smtClean="0"/>
              <a:t>Αυστηρός</a:t>
            </a:r>
            <a:r>
              <a:rPr lang="el-GR" dirty="0" smtClean="0"/>
              <a:t> </a:t>
            </a:r>
            <a:r>
              <a:rPr lang="el-GR" dirty="0"/>
              <a:t>έλεγχος για </a:t>
            </a:r>
            <a:r>
              <a:rPr lang="el-GR" dirty="0" smtClean="0"/>
              <a:t>αντιγραφές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b="1" dirty="0" smtClean="0"/>
              <a:t>Πρόοδος Π</a:t>
            </a:r>
            <a:r>
              <a:rPr lang="el-GR" dirty="0" smtClean="0"/>
              <a:t> </a:t>
            </a:r>
            <a:r>
              <a:rPr lang="en-US" dirty="0" smtClean="0"/>
              <a:t>                        </a:t>
            </a:r>
            <a:r>
              <a:rPr lang="el-GR" dirty="0" smtClean="0"/>
              <a:t>     </a:t>
            </a:r>
            <a:r>
              <a:rPr lang="en-US" dirty="0" smtClean="0"/>
              <a:t>                                      </a:t>
            </a:r>
            <a:r>
              <a:rPr lang="el-GR" dirty="0" smtClean="0"/>
              <a:t> 30% </a:t>
            </a:r>
            <a:endParaRPr lang="en-US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el-GR" dirty="0" smtClean="0"/>
              <a:t>Προαιρετική και βοηθητική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u="sng" dirty="0" smtClean="0"/>
              <a:t>Ανοιχτές σημειώσεις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b="1" dirty="0" smtClean="0"/>
              <a:t>Τελική Εξέταση Τ</a:t>
            </a:r>
            <a:r>
              <a:rPr lang="el-GR" dirty="0" smtClean="0"/>
              <a:t> </a:t>
            </a:r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l-GR" dirty="0" smtClean="0"/>
              <a:t>     </a:t>
            </a:r>
            <a:r>
              <a:rPr lang="en-US" dirty="0" smtClean="0"/>
              <a:t>                      </a:t>
            </a:r>
            <a:r>
              <a:rPr lang="el-GR" dirty="0" smtClean="0"/>
              <a:t>40% ή 70%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u="sng" dirty="0" smtClean="0"/>
              <a:t>Ανοιχτές σημειώσεις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dirty="0" smtClean="0"/>
              <a:t>Ρήτρα: </a:t>
            </a:r>
            <a:r>
              <a:rPr lang="el-GR" b="1" dirty="0" smtClean="0"/>
              <a:t>Τ &gt;= 5.0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l-GR" b="1" dirty="0" smtClean="0"/>
              <a:t>Αν Τ &gt;= 5.0, τότε Β = </a:t>
            </a:r>
            <a:r>
              <a:rPr lang="en-US" b="1" dirty="0" smtClean="0"/>
              <a:t>max(B1, B2)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dirty="0" smtClean="0"/>
              <a:t>B1 = 0.</a:t>
            </a:r>
            <a:r>
              <a:rPr lang="el-GR" dirty="0" smtClean="0"/>
              <a:t>15</a:t>
            </a:r>
            <a:r>
              <a:rPr lang="en-US" dirty="0" smtClean="0"/>
              <a:t>A</a:t>
            </a:r>
            <a:r>
              <a:rPr lang="el-GR" dirty="0" smtClean="0"/>
              <a:t> + 0.15Ε</a:t>
            </a:r>
            <a:r>
              <a:rPr lang="en-US" dirty="0" smtClean="0"/>
              <a:t> + 0.</a:t>
            </a:r>
            <a:r>
              <a:rPr lang="el-GR" dirty="0" smtClean="0"/>
              <a:t>7</a:t>
            </a:r>
            <a:r>
              <a:rPr lang="en-US" dirty="0" smtClean="0"/>
              <a:t>T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dirty="0" smtClean="0"/>
              <a:t>B2 = 0.</a:t>
            </a:r>
            <a:r>
              <a:rPr lang="el-GR" dirty="0" smtClean="0"/>
              <a:t>15</a:t>
            </a:r>
            <a:r>
              <a:rPr lang="en-US" dirty="0" smtClean="0"/>
              <a:t>A + </a:t>
            </a:r>
            <a:r>
              <a:rPr lang="el-GR" dirty="0" smtClean="0"/>
              <a:t>0.15Ε + </a:t>
            </a:r>
            <a:r>
              <a:rPr lang="en-US" dirty="0" smtClean="0"/>
              <a:t>0.3</a:t>
            </a:r>
            <a:r>
              <a:rPr lang="el-GR" dirty="0" smtClean="0"/>
              <a:t>Π + 0.5Τ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l-GR" b="1" dirty="0" smtClean="0"/>
              <a:t>Αλλιώς </a:t>
            </a:r>
            <a:r>
              <a:rPr lang="en-US" b="1" dirty="0" smtClean="0"/>
              <a:t>B = 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Αξιολόγηση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2276872"/>
            <a:ext cx="3816424" cy="3616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553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Ασκήσεις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229200"/>
          </a:xfrm>
        </p:spPr>
        <p:txBody>
          <a:bodyPr>
            <a:normAutofit/>
          </a:bodyPr>
          <a:lstStyle/>
          <a:p>
            <a:r>
              <a:rPr lang="el-GR" dirty="0" smtClean="0"/>
              <a:t>Μετρούν </a:t>
            </a:r>
            <a:r>
              <a:rPr lang="el-GR" sz="2800" dirty="0" smtClean="0"/>
              <a:t>15%</a:t>
            </a:r>
            <a:endParaRPr lang="en-US" dirty="0" smtClean="0"/>
          </a:p>
          <a:p>
            <a:pPr lvl="1"/>
            <a:r>
              <a:rPr lang="el-GR" dirty="0" smtClean="0"/>
              <a:t>Θεωρητικές</a:t>
            </a:r>
          </a:p>
          <a:p>
            <a:pPr marL="274320" lvl="1" indent="0">
              <a:buNone/>
            </a:pPr>
            <a:endParaRPr lang="el-GR" sz="1100" dirty="0" smtClean="0"/>
          </a:p>
          <a:p>
            <a:r>
              <a:rPr lang="el-GR" b="1" dirty="0" smtClean="0"/>
              <a:t>ΠΟΛΥ</a:t>
            </a:r>
            <a:r>
              <a:rPr lang="el-GR" dirty="0" smtClean="0"/>
              <a:t> σημαντικές για την κατανόηση του μαθήματος</a:t>
            </a:r>
          </a:p>
          <a:p>
            <a:endParaRPr lang="el-GR" sz="900" dirty="0" smtClean="0"/>
          </a:p>
          <a:p>
            <a:r>
              <a:rPr lang="el-GR" dirty="0"/>
              <a:t>Οι </a:t>
            </a:r>
            <a:r>
              <a:rPr lang="el-GR" dirty="0" smtClean="0"/>
              <a:t>θεωρητικές ασκήσεις παραδίδονται </a:t>
            </a:r>
            <a:r>
              <a:rPr lang="el-GR" b="1" dirty="0" smtClean="0"/>
              <a:t>γραπτά ή ηλεκτρονικά</a:t>
            </a:r>
            <a:r>
              <a:rPr lang="el-GR" dirty="0"/>
              <a:t> </a:t>
            </a:r>
            <a:r>
              <a:rPr lang="el-GR" dirty="0" smtClean="0"/>
              <a:t>ως την ώρα που αναγράφεται επάνω στο φύλλο ασκήσεων</a:t>
            </a:r>
          </a:p>
          <a:p>
            <a:endParaRPr lang="el-GR" sz="3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412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Ασκήσεις – ηλεκτρονικό παραδοτέο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229200"/>
          </a:xfrm>
        </p:spPr>
        <p:txBody>
          <a:bodyPr>
            <a:normAutofit/>
          </a:bodyPr>
          <a:lstStyle/>
          <a:p>
            <a:r>
              <a:rPr lang="el-GR" dirty="0" smtClean="0"/>
              <a:t>Για τις θεωρητικές ασκήσεις, η </a:t>
            </a:r>
            <a:r>
              <a:rPr lang="el-GR" dirty="0"/>
              <a:t>μορφή του </a:t>
            </a:r>
            <a:r>
              <a:rPr lang="el-GR" dirty="0" smtClean="0"/>
              <a:t>ηλεκτρονικού </a:t>
            </a:r>
            <a:br>
              <a:rPr lang="el-GR" dirty="0" smtClean="0"/>
            </a:br>
            <a:r>
              <a:rPr lang="el-GR" dirty="0" smtClean="0"/>
              <a:t>παραδοτέου </a:t>
            </a:r>
            <a:r>
              <a:rPr lang="el-GR" dirty="0"/>
              <a:t>σας πρέπει </a:t>
            </a:r>
            <a:r>
              <a:rPr lang="el-GR" b="1" dirty="0"/>
              <a:t>αυστηρά</a:t>
            </a:r>
            <a:r>
              <a:rPr lang="el-GR" dirty="0"/>
              <a:t> </a:t>
            </a:r>
            <a:r>
              <a:rPr lang="el-GR" dirty="0" smtClean="0"/>
              <a:t>να </a:t>
            </a:r>
            <a:r>
              <a:rPr lang="el-GR" dirty="0"/>
              <a:t>είναι </a:t>
            </a:r>
            <a:r>
              <a:rPr lang="el-GR" dirty="0" smtClean="0"/>
              <a:t>η </a:t>
            </a:r>
            <a:r>
              <a:rPr lang="el-GR" dirty="0"/>
              <a:t>ακόλουθη</a:t>
            </a:r>
            <a:r>
              <a:rPr lang="el-GR" dirty="0" smtClean="0"/>
              <a:t>:</a:t>
            </a:r>
            <a:br>
              <a:rPr lang="el-GR" dirty="0" smtClean="0"/>
            </a:br>
            <a:endParaRPr lang="el-GR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l-GR" dirty="0" smtClean="0"/>
              <a:t>Θα </a:t>
            </a:r>
            <a:r>
              <a:rPr lang="el-GR" dirty="0"/>
              <a:t>περιλαμβάνεται ένα αρχείο </a:t>
            </a:r>
            <a:r>
              <a:rPr lang="el-GR" b="1" dirty="0"/>
              <a:t>γραπτών</a:t>
            </a:r>
            <a:r>
              <a:rPr lang="el-GR" dirty="0"/>
              <a:t> λύσεων ως </a:t>
            </a:r>
            <a:r>
              <a:rPr lang="el-GR" sz="2800" b="1" dirty="0"/>
              <a:t>ένα</a:t>
            </a:r>
            <a:r>
              <a:rPr lang="el-GR" dirty="0"/>
              <a:t> ενιαίο αρχείο,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b="1" dirty="0" smtClean="0"/>
              <a:t>μορφής </a:t>
            </a:r>
            <a:r>
              <a:rPr lang="el-GR" b="1" dirty="0"/>
              <a:t>PDF ή DOC</a:t>
            </a:r>
            <a:r>
              <a:rPr lang="el-GR" dirty="0"/>
              <a:t>.</a:t>
            </a:r>
          </a:p>
          <a:p>
            <a:pPr marL="274320" lvl="1" indent="0">
              <a:buNone/>
            </a:pPr>
            <a:endParaRPr lang="el-GR" sz="2400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l-GR" dirty="0" smtClean="0"/>
              <a:t>Λεπτομέρειες θα βρείτε στη σελίδα των ασκήσεων</a:t>
            </a:r>
            <a:endParaRPr lang="en-US" dirty="0"/>
          </a:p>
          <a:p>
            <a:pPr lvl="1">
              <a:buFont typeface="Wingdings" panose="05000000000000000000" pitchFamily="2" charset="2"/>
              <a:buChar char="q"/>
            </a:pPr>
            <a:endParaRPr lang="el-GR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l-GR" dirty="0" smtClean="0"/>
              <a:t>Αν </a:t>
            </a:r>
            <a:r>
              <a:rPr lang="el-GR" dirty="0"/>
              <a:t>το παραδοτέο σας δε συμμορφώνεται με τα παραπάνω, τότε </a:t>
            </a:r>
            <a:r>
              <a:rPr lang="el-GR" b="1" dirty="0"/>
              <a:t>η παράδοση δε θα ληφθεί </a:t>
            </a:r>
            <a:r>
              <a:rPr lang="el-GR" b="1" dirty="0" err="1"/>
              <a:t>υπ'όψη</a:t>
            </a:r>
            <a:r>
              <a:rPr lang="el-GR" b="1" dirty="0"/>
              <a:t>, χωρίς καμιά ειδοποίηση από μέρους των διδασκόντων</a:t>
            </a:r>
            <a:r>
              <a:rPr lang="el-GR" dirty="0" smtClean="0"/>
              <a:t>.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l-GR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l-GR" b="1" dirty="0"/>
              <a:t>Η ηλεκτρονική παράδοση γίνεται αποκλειστικά</a:t>
            </a:r>
            <a:r>
              <a:rPr lang="el-GR" dirty="0"/>
              <a:t> μέσω του προγράμματος TURNIN</a:t>
            </a:r>
            <a:r>
              <a:rPr lang="en-US" dirty="0"/>
              <a:t>. </a:t>
            </a:r>
            <a:r>
              <a:rPr lang="el-GR" dirty="0"/>
              <a:t>Φοιτητές άλλων τμημάτων μπορούν να παραδίδουν </a:t>
            </a:r>
            <a:r>
              <a:rPr lang="el-GR" dirty="0" err="1"/>
              <a:t>κατ’εξαίρεση</a:t>
            </a:r>
            <a:r>
              <a:rPr lang="el-GR" dirty="0"/>
              <a:t> με </a:t>
            </a:r>
            <a:r>
              <a:rPr lang="en-US" dirty="0"/>
              <a:t>e-mail.</a:t>
            </a:r>
            <a:endParaRPr lang="el-GR" dirty="0"/>
          </a:p>
          <a:p>
            <a:pPr lvl="1">
              <a:buFont typeface="Wingdings" panose="05000000000000000000" pitchFamily="2" charset="2"/>
              <a:buChar char="q"/>
            </a:pP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9009" y="3212976"/>
            <a:ext cx="1945497" cy="121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Εργαστήρια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229200"/>
          </a:xfrm>
        </p:spPr>
        <p:txBody>
          <a:bodyPr>
            <a:normAutofit/>
          </a:bodyPr>
          <a:lstStyle/>
          <a:p>
            <a:r>
              <a:rPr lang="el-GR" dirty="0" smtClean="0"/>
              <a:t>Μετρούν </a:t>
            </a:r>
            <a:r>
              <a:rPr lang="el-GR" sz="2800" dirty="0" smtClean="0"/>
              <a:t>15%</a:t>
            </a:r>
            <a:endParaRPr lang="en-US" dirty="0" smtClean="0"/>
          </a:p>
          <a:p>
            <a:pPr lvl="1"/>
            <a:r>
              <a:rPr lang="el-GR" dirty="0" smtClean="0"/>
              <a:t>Αποκλειστικά πρακτικές ασκήσεις (</a:t>
            </a:r>
            <a:r>
              <a:rPr lang="en-US" sz="2600" b="1" dirty="0" smtClean="0"/>
              <a:t>Python</a:t>
            </a:r>
            <a:r>
              <a:rPr lang="en-US" dirty="0" smtClean="0"/>
              <a:t>)</a:t>
            </a:r>
            <a:endParaRPr lang="el-GR" dirty="0" smtClean="0"/>
          </a:p>
          <a:p>
            <a:pPr lvl="1"/>
            <a:endParaRPr lang="el-GR" sz="1100" dirty="0" smtClean="0"/>
          </a:p>
          <a:p>
            <a:r>
              <a:rPr lang="el-GR" b="1" dirty="0" smtClean="0"/>
              <a:t>ΠΟΛΥ</a:t>
            </a:r>
            <a:r>
              <a:rPr lang="el-GR" dirty="0" smtClean="0"/>
              <a:t> σημαντικές για την κατανόηση του μαθήματος</a:t>
            </a:r>
          </a:p>
          <a:p>
            <a:endParaRPr lang="el-GR" sz="900" dirty="0" smtClean="0"/>
          </a:p>
          <a:p>
            <a:r>
              <a:rPr lang="el-GR" dirty="0" smtClean="0"/>
              <a:t>Τα εργαστήρια παραδίδονται </a:t>
            </a:r>
            <a:r>
              <a:rPr lang="el-GR" b="1" dirty="0" smtClean="0"/>
              <a:t>αποκλειστικά ηλεκτρονικά</a:t>
            </a:r>
            <a:r>
              <a:rPr lang="el-GR" dirty="0"/>
              <a:t> ως την ώρα που αναγράφεται επάνω στο φύλλο </a:t>
            </a:r>
            <a:r>
              <a:rPr lang="el-GR" dirty="0" smtClean="0"/>
              <a:t>ασκήσεων και με τον τρόπο που αναφέρεται στο φυλλάδιο του εργαστηρίου</a:t>
            </a:r>
          </a:p>
          <a:p>
            <a:endParaRPr lang="el-GR" sz="3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Python (programming language)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805" y="274638"/>
            <a:ext cx="1190985" cy="130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24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Πρόοδος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040560"/>
          </a:xfrm>
        </p:spPr>
        <p:txBody>
          <a:bodyPr>
            <a:normAutofit/>
          </a:bodyPr>
          <a:lstStyle/>
          <a:p>
            <a:r>
              <a:rPr lang="el-GR" sz="2800" dirty="0" smtClean="0"/>
              <a:t>Μετρά 30%</a:t>
            </a:r>
            <a:endParaRPr lang="en-US" sz="2800" dirty="0" smtClean="0"/>
          </a:p>
          <a:p>
            <a:pPr lvl="1"/>
            <a:r>
              <a:rPr lang="el-GR" sz="2400" dirty="0" smtClean="0"/>
              <a:t>Προαιρετική και βοηθητική</a:t>
            </a:r>
          </a:p>
          <a:p>
            <a:endParaRPr lang="el-GR" sz="2800" dirty="0" smtClean="0"/>
          </a:p>
          <a:p>
            <a:r>
              <a:rPr lang="el-GR" sz="2800" dirty="0" smtClean="0"/>
              <a:t>Ανοικτές σημειώσεις κάθε μορφής</a:t>
            </a:r>
          </a:p>
          <a:p>
            <a:endParaRPr lang="el-GR" sz="2800" dirty="0"/>
          </a:p>
          <a:p>
            <a:r>
              <a:rPr lang="el-GR" sz="2800" dirty="0"/>
              <a:t>Όχι </a:t>
            </a:r>
            <a:r>
              <a:rPr lang="en-US" sz="2800" dirty="0"/>
              <a:t>laptop </a:t>
            </a:r>
            <a:r>
              <a:rPr lang="el-GR" sz="2800" dirty="0"/>
              <a:t>ή κινητά </a:t>
            </a:r>
            <a:r>
              <a:rPr lang="el-GR" sz="2800" dirty="0" smtClean="0"/>
              <a:t>τηλέφωνα!</a:t>
            </a:r>
          </a:p>
          <a:p>
            <a:endParaRPr lang="el-GR" sz="2800" dirty="0" smtClean="0"/>
          </a:p>
          <a:p>
            <a:r>
              <a:rPr lang="el-GR" sz="2800" dirty="0" smtClean="0"/>
              <a:t>Πραγματοποίηση στα μέσα του εξαμήνου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2376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Τελική Εξέταση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040560"/>
          </a:xfrm>
        </p:spPr>
        <p:txBody>
          <a:bodyPr>
            <a:normAutofit/>
          </a:bodyPr>
          <a:lstStyle/>
          <a:p>
            <a:r>
              <a:rPr lang="el-GR" sz="2800" dirty="0" smtClean="0"/>
              <a:t>Μετρά 40% ή 70%</a:t>
            </a:r>
            <a:endParaRPr lang="en-US" sz="2800" dirty="0" smtClean="0"/>
          </a:p>
          <a:p>
            <a:pPr lvl="1"/>
            <a:r>
              <a:rPr lang="el-GR" sz="2400" dirty="0" smtClean="0"/>
              <a:t>Ρήτρα: 5.0</a:t>
            </a:r>
            <a:r>
              <a:rPr lang="en-US" sz="2400" dirty="0" smtClean="0"/>
              <a:t>/10.0</a:t>
            </a:r>
            <a:endParaRPr lang="el-GR" sz="2400" dirty="0" smtClean="0"/>
          </a:p>
          <a:p>
            <a:endParaRPr lang="el-GR" sz="2800" dirty="0" smtClean="0"/>
          </a:p>
          <a:p>
            <a:r>
              <a:rPr lang="el-GR" sz="2800" dirty="0" smtClean="0"/>
              <a:t>Ανοικτές σημειώσεις κάθε μορφής</a:t>
            </a:r>
          </a:p>
          <a:p>
            <a:endParaRPr lang="el-GR" sz="2800" dirty="0"/>
          </a:p>
          <a:p>
            <a:r>
              <a:rPr lang="el-GR" sz="2800" dirty="0" smtClean="0"/>
              <a:t>Όχι </a:t>
            </a:r>
            <a:r>
              <a:rPr lang="en-US" sz="2800" dirty="0" smtClean="0"/>
              <a:t>laptop </a:t>
            </a:r>
            <a:r>
              <a:rPr lang="el-GR" sz="2800" dirty="0" smtClean="0"/>
              <a:t>ή κινητά τηλέφωνα!</a:t>
            </a: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975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Ευκαιρίες Βαθμολόγησης (Ε. ΒΑ.)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040560"/>
          </a:xfrm>
        </p:spPr>
        <p:txBody>
          <a:bodyPr>
            <a:normAutofit/>
          </a:bodyPr>
          <a:lstStyle/>
          <a:p>
            <a:r>
              <a:rPr lang="el-GR" dirty="0" smtClean="0"/>
              <a:t>Ερωτήσεις (μη τετριμμένες) κατά τη διάρκεια της διάλεξης</a:t>
            </a:r>
            <a:endParaRPr lang="en-US" dirty="0" smtClean="0"/>
          </a:p>
          <a:p>
            <a:endParaRPr lang="el-GR" dirty="0" smtClean="0"/>
          </a:p>
          <a:p>
            <a:r>
              <a:rPr lang="en-US" dirty="0" smtClean="0"/>
              <a:t>~1-2</a:t>
            </a:r>
            <a:r>
              <a:rPr lang="el-GR" dirty="0" smtClean="0"/>
              <a:t> </a:t>
            </a:r>
            <a:r>
              <a:rPr lang="el-GR" dirty="0" smtClean="0"/>
              <a:t>Ε.ΒΑ. σε κάθε (σχεδόν) διάλεξη</a:t>
            </a:r>
          </a:p>
          <a:p>
            <a:endParaRPr lang="el-GR" dirty="0" smtClean="0"/>
          </a:p>
          <a:p>
            <a:r>
              <a:rPr lang="el-GR" dirty="0" smtClean="0"/>
              <a:t>0.05 μονάδες/Ε.ΒΑ στο συνολικό βαθμό σας</a:t>
            </a:r>
          </a:p>
          <a:p>
            <a:endParaRPr lang="el-GR" dirty="0" smtClean="0"/>
          </a:p>
          <a:p>
            <a:r>
              <a:rPr lang="el-GR" dirty="0" smtClean="0"/>
              <a:t>Μέχρι 20 Ε.ΒΑ ανά φοιτητή/</a:t>
            </a:r>
            <a:r>
              <a:rPr lang="el-GR" dirty="0" err="1" smtClean="0"/>
              <a:t>τρια</a:t>
            </a:r>
            <a:r>
              <a:rPr lang="el-GR" dirty="0" smtClean="0"/>
              <a:t> (μέχρι +1.0 μονάδα στον τελικό βαθμό)</a:t>
            </a:r>
          </a:p>
          <a:p>
            <a:endParaRPr lang="el-GR" dirty="0" smtClean="0"/>
          </a:p>
          <a:p>
            <a:r>
              <a:rPr lang="el-GR" dirty="0" smtClean="0"/>
              <a:t>Οι απαντήσεις δίνονται σε πραγματικό χρόνο κατά τη διάρκεια της διάλεξης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812" y="116632"/>
            <a:ext cx="2376264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240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260630" cy="4543400"/>
          </a:xfrm>
        </p:spPr>
        <p:txBody>
          <a:bodyPr>
            <a:normAutofit/>
          </a:bodyPr>
          <a:lstStyle/>
          <a:p>
            <a:r>
              <a:rPr lang="el-GR" dirty="0"/>
              <a:t>Για την επικοινωνία σας με τη λίστα του μαθήματος, παρακαλώ εγγραφείτε ακολουθώντας την παρακάτω διαδικασία:</a:t>
            </a:r>
          </a:p>
          <a:p>
            <a:pPr lvl="1"/>
            <a:endParaRPr lang="el-GR" dirty="0"/>
          </a:p>
          <a:p>
            <a:pPr lvl="1"/>
            <a:r>
              <a:rPr lang="el-GR" dirty="0" smtClean="0"/>
              <a:t>Από </a:t>
            </a:r>
            <a:r>
              <a:rPr lang="el-GR" dirty="0"/>
              <a:t>το λογαριασμό σας στο τμήμα, συντάξτε e-</a:t>
            </a:r>
            <a:r>
              <a:rPr lang="el-GR" dirty="0" err="1"/>
              <a:t>mail</a:t>
            </a:r>
            <a:r>
              <a:rPr lang="el-GR" dirty="0"/>
              <a:t> με παραλήπτη το majordomo@csd.uoc.gr, κενό τίτλο, και στο σώμα γράψτε </a:t>
            </a:r>
            <a:r>
              <a:rPr lang="el-GR" dirty="0" err="1"/>
              <a:t>subscribe</a:t>
            </a:r>
            <a:r>
              <a:rPr lang="el-GR" dirty="0"/>
              <a:t> hy215</a:t>
            </a:r>
            <a:r>
              <a:rPr lang="el-GR" sz="2400" u="sng" dirty="0"/>
              <a:t>b</a:t>
            </a:r>
            <a:r>
              <a:rPr lang="el-GR" dirty="0"/>
              <a:t>-list@csd.uoc.gr</a:t>
            </a:r>
          </a:p>
          <a:p>
            <a:r>
              <a:rPr lang="el-GR" dirty="0" smtClean="0"/>
              <a:t>Για </a:t>
            </a:r>
            <a:r>
              <a:rPr lang="el-GR" dirty="0"/>
              <a:t>επικοινωνία με τους διδάσκοντες, στείλτε e-</a:t>
            </a:r>
            <a:r>
              <a:rPr lang="el-GR" dirty="0" err="1"/>
              <a:t>mail</a:t>
            </a:r>
            <a:r>
              <a:rPr lang="el-GR" dirty="0"/>
              <a:t> στο hy215</a:t>
            </a:r>
            <a:r>
              <a:rPr lang="el-GR" sz="3200" u="sng" dirty="0"/>
              <a:t>b</a:t>
            </a:r>
            <a:r>
              <a:rPr lang="el-GR" dirty="0"/>
              <a:t>@csd.uoc.gr</a:t>
            </a:r>
          </a:p>
          <a:p>
            <a:r>
              <a:rPr lang="el-GR" dirty="0"/>
              <a:t>Για απορίες σχετικά με το μάθημα, παρακαλείστε να απευθύνεστε ΑΠΟΚΛΕΙΣΤΙΚΑ στη λίστα του μαθήματος, hy215</a:t>
            </a:r>
            <a:r>
              <a:rPr lang="el-GR" sz="3200" u="sng" dirty="0"/>
              <a:t>b</a:t>
            </a:r>
            <a:r>
              <a:rPr lang="el-GR" dirty="0"/>
              <a:t>-list@csd.uoc.gr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Επικοινωνία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796" y="110904"/>
            <a:ext cx="2377440" cy="1348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5600106"/>
            <a:ext cx="4363618" cy="114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455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hat is Signal Process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78153" y="1988840"/>
            <a:ext cx="6188260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549796" y="1484784"/>
            <a:ext cx="3715817" cy="482453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l-GR" sz="2000" dirty="0" smtClean="0"/>
              <a:t>Είναι τα εισαγωγικό μάθημα για επιστήμες μηχανικού που περιλαμβάνουν: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 smtClean="0"/>
              <a:t>Τηλεπικοινωνίες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 smtClean="0"/>
              <a:t>Επεξεργασία Ήχου/Φωνής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 smtClean="0"/>
              <a:t>Επεξεργασία Εικόνας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 smtClean="0"/>
              <a:t>Επεξεργασία Βιοσημάτων</a:t>
            </a:r>
            <a:endParaRPr lang="en-US" sz="16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 smtClean="0"/>
              <a:t>Εφαρμογές μηχανικής μάθησης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 smtClean="0"/>
              <a:t>Ρομποτική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 smtClean="0"/>
              <a:t>Τεχνητή Νοημοσύνη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 smtClean="0"/>
              <a:t>και άλλων πολλών…</a:t>
            </a:r>
            <a:endParaRPr lang="en-US" sz="16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l-GR" sz="2000" dirty="0" smtClean="0"/>
              <a:t>Στο εξωτερικό</a:t>
            </a:r>
            <a:r>
              <a:rPr lang="en-US" sz="2000" dirty="0" smtClean="0"/>
              <a:t> (</a:t>
            </a:r>
            <a:r>
              <a:rPr lang="el-GR" sz="2000" dirty="0" smtClean="0"/>
              <a:t>κυρίως), το μάθημα έχει τον τίτλο «Σήματα και Συστήματα»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l-G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είναι το ΗΥ215?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78153" y="5769332"/>
            <a:ext cx="7228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https://signalprocessingsociety.org/our-story/multimedia-content</a:t>
            </a:r>
          </a:p>
        </p:txBody>
      </p:sp>
    </p:spTree>
    <p:extLst>
      <p:ext uri="{BB962C8B-B14F-4D97-AF65-F5344CB8AC3E}">
        <p14:creationId xmlns:p14="http://schemas.microsoft.com/office/powerpoint/2010/main" val="110529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1212">
                <p:cTn id="4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300" y="1628800"/>
            <a:ext cx="6624736" cy="4968552"/>
          </a:xfrm>
        </p:spPr>
        <p:txBody>
          <a:bodyPr>
            <a:noAutofit/>
          </a:bodyPr>
          <a:lstStyle/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Πριν να στείλετε email για να κάνετε μια ερώτηση, ελέγξτε αν έχει ήδη απαντηθεί στη λίστα, αν η απάντηση βρίσκεται στη σελίδα του τμήματος ή του μαθήματος, κλπ.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Μη στέλνετε πάνω από ένα email σε διαφορετικούς παραλήπτες για να ρωτήσετε την ίδια ερώτηση.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Προτιμήστε να χρησιμοποιείτε τη διεύθυνση email που έχετε στο Τμήμα. Προσπαθήστε να μη χρησιμοποιείτε προσωπικές διευθύνσεις e-</a:t>
            </a:r>
            <a:r>
              <a:rPr lang="el-GR" sz="1800" dirty="0" err="1"/>
              <a:t>mail</a:t>
            </a:r>
            <a:r>
              <a:rPr lang="el-GR" sz="1800" dirty="0"/>
              <a:t> στην επικοινωνία σας με το διδακτικό προσωπικό, τις λίστες ή τη γραμματεία.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Γράψτε ένα περιγραφικό Θέμα (</a:t>
            </a:r>
            <a:r>
              <a:rPr lang="el-GR" sz="1800" dirty="0" err="1"/>
              <a:t>subject</a:t>
            </a:r>
            <a:r>
              <a:rPr lang="el-GR" sz="1800" dirty="0"/>
              <a:t>). Το μήνυμά σας μπορεί να αγνοηθεί αν δεν έχει Θέμα. </a:t>
            </a:r>
            <a:endParaRPr lang="el-GR" sz="1800" dirty="0" smtClean="0"/>
          </a:p>
          <a:p>
            <a:pPr marL="634320" lvl="1">
              <a:lnSpc>
                <a:spcPct val="80000"/>
              </a:lnSpc>
              <a:spcBef>
                <a:spcPts val="1200"/>
              </a:spcBef>
            </a:pPr>
            <a:r>
              <a:rPr lang="el-GR" sz="1400" dirty="0" smtClean="0"/>
              <a:t>Βεβαιωθείτε </a:t>
            </a:r>
            <a:r>
              <a:rPr lang="el-GR" sz="1400" dirty="0"/>
              <a:t>ότι το θέμα είναι συγκεκριμένο και αναπαριστά το περιεχόμενο (Το "Ερώτηση" δεν είναι καλό </a:t>
            </a:r>
            <a:r>
              <a:rPr lang="el-GR" sz="1400" dirty="0" smtClean="0"/>
              <a:t>θέμα</a:t>
            </a:r>
            <a:r>
              <a:rPr lang="en-US" sz="1400" dirty="0" smtClean="0"/>
              <a:t>, </a:t>
            </a:r>
            <a:r>
              <a:rPr lang="el-GR" sz="1400" dirty="0" smtClean="0"/>
              <a:t>το </a:t>
            </a:r>
            <a:r>
              <a:rPr lang="en-US" sz="1400" dirty="0" smtClean="0"/>
              <a:t>“</a:t>
            </a:r>
            <a:r>
              <a:rPr lang="el-GR" sz="1400" dirty="0" smtClean="0"/>
              <a:t>Ερώτηση για ιδιότητες συνάρτησης Δέλτα</a:t>
            </a:r>
            <a:r>
              <a:rPr lang="en-US" sz="1400" dirty="0" smtClean="0"/>
              <a:t>” </a:t>
            </a:r>
            <a:r>
              <a:rPr lang="el-GR" sz="1400" dirty="0" smtClean="0"/>
              <a:t>είναι ένα καλό θέμα). </a:t>
            </a:r>
            <a:endParaRPr lang="el-GR" sz="1400" dirty="0"/>
          </a:p>
          <a:p>
            <a:pPr marL="634320" lvl="1">
              <a:lnSpc>
                <a:spcPct val="80000"/>
              </a:lnSpc>
              <a:spcBef>
                <a:spcPts val="1200"/>
              </a:spcBef>
            </a:pPr>
            <a:r>
              <a:rPr lang="el-GR" sz="1400" dirty="0" smtClean="0"/>
              <a:t>Ένας </a:t>
            </a:r>
            <a:r>
              <a:rPr lang="el-GR" sz="1400" dirty="0"/>
              <a:t>καλός τρόπος περιγραφής θέματος, που βοηθά και στην αρχειοθέτηση των e-</a:t>
            </a:r>
            <a:r>
              <a:rPr lang="el-GR" sz="1400" dirty="0" err="1"/>
              <a:t>mails</a:t>
            </a:r>
            <a:r>
              <a:rPr lang="el-GR" sz="1400" dirty="0"/>
              <a:t> σας είναι η έναρξη του θέματος με τον όρο [ΗΥ215], για παράδειγμα: "[ΗΥ215] Απορία στο </a:t>
            </a:r>
            <a:r>
              <a:rPr lang="el-GR" sz="1400" dirty="0" err="1"/>
              <a:t>Μετασχ</a:t>
            </a:r>
            <a:r>
              <a:rPr lang="el-GR" sz="1400" dirty="0"/>
              <a:t>. </a:t>
            </a:r>
            <a:r>
              <a:rPr lang="el-GR" sz="1400" dirty="0" err="1"/>
              <a:t>Fourier</a:t>
            </a:r>
            <a:r>
              <a:rPr lang="el-GR" sz="1400" dirty="0" smtClean="0"/>
              <a:t>".</a:t>
            </a:r>
            <a:endParaRPr lang="el-GR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Επικοινωνία - Οδηγίες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2060848"/>
            <a:ext cx="4564225" cy="3603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76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0005" y="1628800"/>
            <a:ext cx="6741031" cy="4968552"/>
          </a:xfrm>
        </p:spPr>
        <p:txBody>
          <a:bodyPr>
            <a:noAutofit/>
          </a:bodyPr>
          <a:lstStyle/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Χρησιμοποιήστε χαιρετισμό για να ξεκινήσετε το μήνυμα.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Γράψτε το μήνυμα με καθαρό και περιεκτικό λόγο.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Γράψτε τι αφορά το μήνυμα και τι περιμένετε από τον παραλήπτη.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Αν αναφέρετε συνημμένα αρχεία, μην ξεχάσετε να τα επισυνάψετε. Χρησιμοποιήστε περιγραφικό όνομα αρχείου.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Υπογράψτε το email σας με ολόκληρο το όνομά σας και τον αριθμό μητρώου. Ρυθμίστε σωστά το όνομά σας στο email. Π.χ., χρησιμοποιήστε "</a:t>
            </a:r>
            <a:r>
              <a:rPr lang="el-GR" sz="1700" dirty="0" err="1"/>
              <a:t>name</a:t>
            </a:r>
            <a:r>
              <a:rPr lang="el-GR" sz="1700" dirty="0"/>
              <a:t> </a:t>
            </a:r>
            <a:r>
              <a:rPr lang="el-GR" sz="1700" dirty="0" err="1"/>
              <a:t>surname</a:t>
            </a:r>
            <a:r>
              <a:rPr lang="el-GR" sz="1700" dirty="0"/>
              <a:t> &lt;login@csd.uoc.gr&gt;", όχι "zorikos92 &lt;login@csd.uoc.gr&gt;".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Γράφετε ελληνικά με ελληνικούς χαρακτήρες και αγγλικά με λατινικούς χαρακτήρες, όποτε είναι δυνατό. Μη χρησιμοποιείτε μόνο κεφαλαία γράμματα.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Ενεργοποιήστε τον έλεγχο ορθογραφίας, αν υποστηρίζεται από την εφαρμογή e-</a:t>
            </a:r>
            <a:r>
              <a:rPr lang="el-GR" sz="1700" dirty="0" err="1"/>
              <a:t>mail</a:t>
            </a:r>
            <a:r>
              <a:rPr lang="el-GR" sz="1700" dirty="0"/>
              <a:t> που χρησιμοποιείτε. Μια καλή δωρεάν εφαρμογή e-</a:t>
            </a:r>
            <a:r>
              <a:rPr lang="el-GR" sz="1700" dirty="0" err="1"/>
              <a:t>mail</a:t>
            </a:r>
            <a:r>
              <a:rPr lang="el-GR" sz="1700" dirty="0"/>
              <a:t> είναι το </a:t>
            </a:r>
            <a:r>
              <a:rPr lang="el-GR" sz="1700" dirty="0" err="1"/>
              <a:t>Mozilla</a:t>
            </a:r>
            <a:r>
              <a:rPr lang="el-GR" sz="1700" dirty="0"/>
              <a:t> </a:t>
            </a:r>
            <a:r>
              <a:rPr lang="el-GR" sz="1700" dirty="0" err="1"/>
              <a:t>Thunderbird</a:t>
            </a:r>
            <a:r>
              <a:rPr lang="el-GR" sz="1700" dirty="0"/>
              <a:t>, με πλήθος ευκολιών στην αρχειοθέτηση των e-</a:t>
            </a:r>
            <a:r>
              <a:rPr lang="el-GR" sz="1700" dirty="0" err="1"/>
              <a:t>mails</a:t>
            </a:r>
            <a:r>
              <a:rPr lang="el-GR" sz="1700" dirty="0"/>
              <a:t> σας.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Διαβάζετε το μήνυμά σας πριν πατήσετε Αποστολή.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Επικοινωνία - Οδηγίες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2060848"/>
            <a:ext cx="4564225" cy="3603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87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471" y="177545"/>
            <a:ext cx="1827015" cy="22357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136" y="185514"/>
            <a:ext cx="1528098" cy="22890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551" y="177544"/>
            <a:ext cx="1695404" cy="22357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169" y="177545"/>
            <a:ext cx="1718156" cy="2277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4" y="3933056"/>
            <a:ext cx="1837568" cy="23007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232" y="4090120"/>
            <a:ext cx="1731917" cy="22912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45" y="4067569"/>
            <a:ext cx="1620217" cy="23745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846" y="1893264"/>
            <a:ext cx="1554437" cy="2210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528" y="4176593"/>
            <a:ext cx="1641904" cy="2250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051" y="185514"/>
            <a:ext cx="1532433" cy="2289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781" y="2207532"/>
            <a:ext cx="1581815" cy="2273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214" y="2013867"/>
            <a:ext cx="1645293" cy="226096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56" y="1909528"/>
            <a:ext cx="2202547" cy="2088232"/>
          </a:xfr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902" y="1803187"/>
            <a:ext cx="1617257" cy="22819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" t="2750" r="4366" b="1701"/>
          <a:stretch/>
        </p:blipFill>
        <p:spPr>
          <a:xfrm>
            <a:off x="6909226" y="1909528"/>
            <a:ext cx="1775670" cy="2448272"/>
          </a:xfrm>
          <a:prstGeom prst="rect">
            <a:avLst/>
          </a:prstGeom>
        </p:spPr>
      </p:pic>
      <p:pic>
        <p:nvPicPr>
          <p:cNvPr id="1030" name="Picture 6" descr="https://static.eudoxus.gr/books/https:/static.eudoxus.gr/books/36/cover-77111836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947" y="1981084"/>
            <a:ext cx="1589899" cy="223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tatic.eudoxus.gr/books/https:/static.eudoxus.gr/books/90/cover-68402690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478" y="4146358"/>
            <a:ext cx="1690461" cy="246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tatic.eudoxus.gr/books/https:/static.eudoxus.gr/books/14/cover-68406814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315" y="4257981"/>
            <a:ext cx="1668432" cy="222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tatic.eudoxus.gr/books/https:/static.eudoxus.gr/books/58/cover-50657758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158" y="4379171"/>
            <a:ext cx="1600923" cy="229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33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4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9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4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9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 (</a:t>
            </a:r>
            <a:r>
              <a:rPr lang="el-GR" dirty="0" err="1" smtClean="0"/>
              <a:t>Εύδοξος</a:t>
            </a:r>
            <a:r>
              <a:rPr lang="el-GR" dirty="0" smtClean="0"/>
              <a:t>)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0" y="2173384"/>
            <a:ext cx="2253021" cy="3203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092" y="2122414"/>
            <a:ext cx="2326977" cy="32771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2122414"/>
            <a:ext cx="2304256" cy="32771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0"/>
          <a:stretch/>
        </p:blipFill>
        <p:spPr>
          <a:xfrm>
            <a:off x="9046740" y="2122069"/>
            <a:ext cx="2360361" cy="3248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8952011" y="1902784"/>
            <a:ext cx="2520280" cy="3744416"/>
          </a:xfrm>
          <a:prstGeom prst="round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ounded Rectangle 8"/>
          <p:cNvSpPr/>
          <p:nvPr/>
        </p:nvSpPr>
        <p:spPr>
          <a:xfrm>
            <a:off x="298460" y="1874220"/>
            <a:ext cx="2520280" cy="374441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717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 για το μάθημα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0"/>
          <a:stretch/>
        </p:blipFill>
        <p:spPr>
          <a:xfrm>
            <a:off x="1538652" y="1988840"/>
            <a:ext cx="3331624" cy="4585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ight Arrow 3"/>
          <p:cNvSpPr/>
          <p:nvPr/>
        </p:nvSpPr>
        <p:spPr>
          <a:xfrm>
            <a:off x="5458528" y="3777549"/>
            <a:ext cx="1008112" cy="504056"/>
          </a:xfrm>
          <a:prstGeom prst="rightArrow">
            <a:avLst/>
          </a:prstGeom>
          <a:solidFill>
            <a:schemeClr val="bg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ectangle 7"/>
          <p:cNvSpPr/>
          <p:nvPr/>
        </p:nvSpPr>
        <p:spPr>
          <a:xfrm>
            <a:off x="6748442" y="2339290"/>
            <a:ext cx="51277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3"/>
              </a:rPr>
              <a:t>https://www.csd.uoc.gr/~</a:t>
            </a:r>
            <a:r>
              <a:rPr lang="en-GB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3"/>
              </a:rPr>
              <a:t>hy215b/</a:t>
            </a:r>
            <a:r>
              <a:rPr lang="en-U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3"/>
              </a:rPr>
              <a:t>lectures</a:t>
            </a:r>
            <a:r>
              <a:rPr lang="en-GB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3"/>
              </a:rPr>
              <a:t>.html</a:t>
            </a:r>
            <a:endParaRPr lang="el-GR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1938" y="2996952"/>
            <a:ext cx="4648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Ιστοσελίδα μαθήματος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33972" y="1684511"/>
            <a:ext cx="885698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l-GR" sz="2000" dirty="0" smtClean="0">
                <a:solidFill>
                  <a:schemeClr val="bg1"/>
                </a:solidFill>
              </a:rPr>
              <a:t>Όλο το υλικό του μαθήματος θα ανεβαίνει στο </a:t>
            </a:r>
            <a:r>
              <a:rPr lang="en-US" sz="2000" dirty="0" smtClean="0">
                <a:solidFill>
                  <a:schemeClr val="bg1"/>
                </a:solidFill>
              </a:rPr>
              <a:t>site </a:t>
            </a:r>
            <a:r>
              <a:rPr lang="el-GR" sz="2000" dirty="0" smtClean="0">
                <a:solidFill>
                  <a:schemeClr val="bg1"/>
                </a:solidFill>
              </a:rPr>
              <a:t>του μαθήματος </a:t>
            </a:r>
          </a:p>
          <a:p>
            <a:pPr>
              <a:lnSpc>
                <a:spcPct val="90000"/>
              </a:lnSpc>
            </a:pPr>
            <a:endParaRPr lang="en-US" sz="2000" dirty="0" smtClean="0">
              <a:solidFill>
                <a:schemeClr val="bg1"/>
              </a:solidFill>
            </a:endParaRPr>
          </a:p>
          <a:p>
            <a:pPr lvl="4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http://www.csd.uoc.gr/~hy215b</a:t>
            </a:r>
            <a:endParaRPr lang="el-GR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24" y="2780928"/>
            <a:ext cx="5524591" cy="31683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046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2414" y="1628800"/>
            <a:ext cx="2843806" cy="5040560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2015-16:</a:t>
            </a:r>
          </a:p>
          <a:p>
            <a:pPr lvl="1"/>
            <a:r>
              <a:rPr lang="el-GR" dirty="0" smtClean="0"/>
              <a:t>331 εγγεγραμμένοι</a:t>
            </a:r>
          </a:p>
          <a:p>
            <a:pPr lvl="1"/>
            <a:r>
              <a:rPr lang="el-GR" dirty="0" smtClean="0"/>
              <a:t>127 επιτυχόντες</a:t>
            </a:r>
          </a:p>
          <a:p>
            <a:pPr lvl="1"/>
            <a:r>
              <a:rPr lang="el-GR" dirty="0" smtClean="0"/>
              <a:t>38,3%</a:t>
            </a:r>
          </a:p>
          <a:p>
            <a:pPr lvl="1"/>
            <a:endParaRPr lang="el-GR" dirty="0"/>
          </a:p>
          <a:p>
            <a:r>
              <a:rPr lang="el-GR" dirty="0" smtClean="0"/>
              <a:t>2016-17:</a:t>
            </a:r>
          </a:p>
          <a:p>
            <a:pPr lvl="1"/>
            <a:r>
              <a:rPr lang="el-GR" dirty="0" smtClean="0"/>
              <a:t>294 εγγεγραμμένοι</a:t>
            </a:r>
          </a:p>
          <a:p>
            <a:pPr lvl="1"/>
            <a:r>
              <a:rPr lang="el-GR" dirty="0" smtClean="0"/>
              <a:t>92 επιτυχόντες</a:t>
            </a:r>
          </a:p>
          <a:p>
            <a:pPr lvl="1"/>
            <a:r>
              <a:rPr lang="el-GR" dirty="0" smtClean="0"/>
              <a:t>31,2%</a:t>
            </a:r>
          </a:p>
          <a:p>
            <a:pPr lvl="1"/>
            <a:endParaRPr lang="el-GR" dirty="0"/>
          </a:p>
          <a:p>
            <a:r>
              <a:rPr lang="el-GR" dirty="0" smtClean="0"/>
              <a:t>2017-18:</a:t>
            </a:r>
          </a:p>
          <a:p>
            <a:pPr lvl="1"/>
            <a:r>
              <a:rPr lang="el-GR" dirty="0" smtClean="0"/>
              <a:t>322 εγγεγραμμένοι</a:t>
            </a:r>
          </a:p>
          <a:p>
            <a:pPr lvl="1"/>
            <a:r>
              <a:rPr lang="el-GR" dirty="0" smtClean="0"/>
              <a:t>105 επιτυχόντες</a:t>
            </a:r>
          </a:p>
          <a:p>
            <a:pPr lvl="1"/>
            <a:r>
              <a:rPr lang="el-GR" dirty="0" smtClean="0"/>
              <a:t>32,6%</a:t>
            </a:r>
            <a:endParaRPr lang="el-G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Στατιστικά</a:t>
            </a:r>
            <a:endParaRPr lang="el-GR" dirty="0"/>
          </a:p>
        </p:txBody>
      </p:sp>
      <p:pic>
        <p:nvPicPr>
          <p:cNvPr id="1026" name="Picture 2" descr="Image result for statist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748" y="4519488"/>
            <a:ext cx="2866496" cy="2149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4390374" y="1647499"/>
            <a:ext cx="4008294" cy="50218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200" dirty="0" smtClean="0"/>
              <a:t>2018-19:</a:t>
            </a:r>
          </a:p>
          <a:p>
            <a:pPr lvl="1"/>
            <a:r>
              <a:rPr lang="el-GR" sz="1900" dirty="0" smtClean="0"/>
              <a:t>381 εγγεγραμμένοι</a:t>
            </a:r>
          </a:p>
          <a:p>
            <a:pPr lvl="1"/>
            <a:r>
              <a:rPr lang="el-GR" sz="1900" dirty="0" smtClean="0"/>
              <a:t>182 επιτυχόντες</a:t>
            </a:r>
          </a:p>
          <a:p>
            <a:pPr lvl="1"/>
            <a:r>
              <a:rPr lang="el-GR" sz="1900" dirty="0" smtClean="0"/>
              <a:t>47,7%</a:t>
            </a:r>
            <a:endParaRPr lang="en-US" sz="1900" dirty="0" smtClean="0"/>
          </a:p>
          <a:p>
            <a:pPr lvl="1"/>
            <a:endParaRPr lang="en-US" sz="1800" dirty="0"/>
          </a:p>
          <a:p>
            <a:r>
              <a:rPr lang="el-GR" sz="2200" dirty="0" smtClean="0"/>
              <a:t>201</a:t>
            </a:r>
            <a:r>
              <a:rPr lang="en-US" sz="2200" dirty="0" smtClean="0"/>
              <a:t>9</a:t>
            </a:r>
            <a:r>
              <a:rPr lang="el-GR" sz="2200" dirty="0" smtClean="0"/>
              <a:t>-</a:t>
            </a:r>
            <a:r>
              <a:rPr lang="en-US" sz="2200" dirty="0" smtClean="0"/>
              <a:t>20 (hybrid)</a:t>
            </a:r>
            <a:r>
              <a:rPr lang="el-GR" sz="2200" dirty="0" smtClean="0"/>
              <a:t>:</a:t>
            </a:r>
            <a:endParaRPr lang="el-GR" sz="2200" dirty="0"/>
          </a:p>
          <a:p>
            <a:pPr lvl="1"/>
            <a:r>
              <a:rPr lang="el-GR" sz="1900" dirty="0" smtClean="0"/>
              <a:t>3</a:t>
            </a:r>
            <a:r>
              <a:rPr lang="en-US" sz="1900" dirty="0" smtClean="0"/>
              <a:t>48</a:t>
            </a:r>
            <a:r>
              <a:rPr lang="el-GR" sz="1900" dirty="0" smtClean="0"/>
              <a:t> </a:t>
            </a:r>
            <a:r>
              <a:rPr lang="el-GR" sz="1900" dirty="0"/>
              <a:t>εγγεγραμμένοι</a:t>
            </a:r>
          </a:p>
          <a:p>
            <a:pPr lvl="1"/>
            <a:r>
              <a:rPr lang="el-GR" sz="1900" dirty="0" smtClean="0"/>
              <a:t>1</a:t>
            </a:r>
            <a:r>
              <a:rPr lang="en-US" sz="1900" dirty="0" smtClean="0"/>
              <a:t>28</a:t>
            </a:r>
            <a:r>
              <a:rPr lang="el-GR" sz="1900" dirty="0" smtClean="0"/>
              <a:t> </a:t>
            </a:r>
            <a:r>
              <a:rPr lang="el-GR" sz="1900" dirty="0"/>
              <a:t>επιτυχόντες</a:t>
            </a:r>
          </a:p>
          <a:p>
            <a:pPr lvl="1"/>
            <a:r>
              <a:rPr lang="en-US" sz="1900" dirty="0" smtClean="0"/>
              <a:t>36</a:t>
            </a:r>
            <a:r>
              <a:rPr lang="el-GR" sz="1900" dirty="0" smtClean="0"/>
              <a:t>,</a:t>
            </a:r>
            <a:r>
              <a:rPr lang="en-US" sz="1900" dirty="0" smtClean="0"/>
              <a:t>7</a:t>
            </a:r>
            <a:r>
              <a:rPr lang="el-GR" sz="1900" dirty="0" smtClean="0"/>
              <a:t>%</a:t>
            </a:r>
          </a:p>
          <a:p>
            <a:pPr lvl="1"/>
            <a:endParaRPr lang="el-GR" sz="600" dirty="0" smtClean="0"/>
          </a:p>
          <a:p>
            <a:pPr lvl="1"/>
            <a:endParaRPr lang="el-GR" sz="900" dirty="0"/>
          </a:p>
          <a:p>
            <a:r>
              <a:rPr lang="el-GR" sz="2200" dirty="0" smtClean="0"/>
              <a:t>2020-</a:t>
            </a:r>
            <a:r>
              <a:rPr lang="en-US" sz="2200" dirty="0" smtClean="0"/>
              <a:t>2</a:t>
            </a:r>
            <a:r>
              <a:rPr lang="el-GR" sz="2200" dirty="0" smtClean="0"/>
              <a:t>1: (</a:t>
            </a:r>
            <a:r>
              <a:rPr lang="en-US" sz="2200" dirty="0" smtClean="0"/>
              <a:t>remote, Covid19)</a:t>
            </a:r>
            <a:endParaRPr lang="el-GR" sz="2200" dirty="0"/>
          </a:p>
          <a:p>
            <a:pPr lvl="1"/>
            <a:r>
              <a:rPr lang="el-GR" sz="1900" dirty="0" smtClean="0"/>
              <a:t>401 </a:t>
            </a:r>
            <a:r>
              <a:rPr lang="el-GR" sz="1900" dirty="0"/>
              <a:t>εγγεγραμμένοι</a:t>
            </a:r>
          </a:p>
          <a:p>
            <a:pPr lvl="1"/>
            <a:r>
              <a:rPr lang="el-GR" sz="1900" dirty="0"/>
              <a:t>9</a:t>
            </a:r>
            <a:r>
              <a:rPr lang="el-GR" sz="1900" dirty="0" smtClean="0"/>
              <a:t>7 επιτυχόντες</a:t>
            </a:r>
            <a:endParaRPr lang="el-GR" sz="1900" dirty="0"/>
          </a:p>
          <a:p>
            <a:pPr lvl="1"/>
            <a:r>
              <a:rPr lang="el-GR" sz="1900" dirty="0" smtClean="0"/>
              <a:t>24,1%</a:t>
            </a:r>
            <a:endParaRPr lang="el-GR" sz="1900" dirty="0"/>
          </a:p>
          <a:p>
            <a:endParaRPr lang="el-GR" sz="2300" dirty="0" smtClean="0"/>
          </a:p>
        </p:txBody>
      </p:sp>
      <p:sp>
        <p:nvSpPr>
          <p:cNvPr id="4" name="Vertical Scroll 3"/>
          <p:cNvSpPr/>
          <p:nvPr/>
        </p:nvSpPr>
        <p:spPr>
          <a:xfrm>
            <a:off x="8758708" y="175306"/>
            <a:ext cx="3096344" cy="1296144"/>
          </a:xfrm>
          <a:prstGeom prst="verticalScroll">
            <a:avLst>
              <a:gd name="adj" fmla="val 7776"/>
            </a:avLst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u="sng" dirty="0" smtClean="0"/>
              <a:t>Επιτυχόντες/έτος: </a:t>
            </a:r>
            <a:r>
              <a:rPr lang="en-US" sz="2000" b="1" u="sng" dirty="0" smtClean="0"/>
              <a:t>~35%</a:t>
            </a:r>
          </a:p>
          <a:p>
            <a:pPr algn="ctr"/>
            <a:r>
              <a:rPr lang="el-GR" dirty="0" smtClean="0"/>
              <a:t>Πολύ παραπάνω (&gt;5</a:t>
            </a:r>
            <a:r>
              <a:rPr lang="en-US" dirty="0" smtClean="0"/>
              <a:t>5</a:t>
            </a:r>
            <a:r>
              <a:rPr lang="el-GR" dirty="0" smtClean="0"/>
              <a:t>%) αν υπολογιστεί με βάση τους </a:t>
            </a:r>
            <a:r>
              <a:rPr lang="en-US" dirty="0" smtClean="0"/>
              <a:t>“</a:t>
            </a:r>
            <a:r>
              <a:rPr lang="el-GR" dirty="0" smtClean="0"/>
              <a:t>ενεργούς</a:t>
            </a:r>
            <a:r>
              <a:rPr lang="en-US" dirty="0" smtClean="0"/>
              <a:t>”</a:t>
            </a:r>
            <a:r>
              <a:rPr lang="el-GR" dirty="0" smtClean="0"/>
              <a:t> φοιτητές</a:t>
            </a:r>
            <a:r>
              <a:rPr lang="en-US" dirty="0" smtClean="0"/>
              <a:t> </a:t>
            </a:r>
            <a:endParaRPr lang="el-GR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7234180" y="1619791"/>
            <a:ext cx="2843806" cy="5021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200" dirty="0" smtClean="0"/>
              <a:t>20</a:t>
            </a:r>
            <a:r>
              <a:rPr lang="en-US" sz="2200" dirty="0" smtClean="0"/>
              <a:t>21</a:t>
            </a:r>
            <a:r>
              <a:rPr lang="el-GR" sz="2200" dirty="0" smtClean="0"/>
              <a:t>-</a:t>
            </a:r>
            <a:r>
              <a:rPr lang="en-US" sz="2200" dirty="0" smtClean="0"/>
              <a:t>22</a:t>
            </a:r>
            <a:r>
              <a:rPr lang="el-GR" sz="2200" dirty="0" smtClean="0"/>
              <a:t>:</a:t>
            </a:r>
            <a:endParaRPr lang="el-GR" sz="2200" dirty="0"/>
          </a:p>
          <a:p>
            <a:pPr lvl="1"/>
            <a:r>
              <a:rPr lang="en-US" sz="1900" dirty="0" smtClean="0"/>
              <a:t>413</a:t>
            </a:r>
            <a:r>
              <a:rPr lang="el-GR" sz="1900" dirty="0" smtClean="0"/>
              <a:t> </a:t>
            </a:r>
            <a:r>
              <a:rPr lang="el-GR" sz="1900" dirty="0"/>
              <a:t>εγγεγραμμένοι</a:t>
            </a:r>
          </a:p>
          <a:p>
            <a:pPr lvl="1"/>
            <a:r>
              <a:rPr lang="el-GR" sz="1900" dirty="0" smtClean="0"/>
              <a:t>134 επιτυχόντες</a:t>
            </a:r>
            <a:r>
              <a:rPr lang="en-US" sz="1900" dirty="0" smtClean="0"/>
              <a:t> </a:t>
            </a:r>
            <a:endParaRPr lang="el-GR" sz="1900" dirty="0" smtClean="0"/>
          </a:p>
          <a:p>
            <a:pPr lvl="1"/>
            <a:r>
              <a:rPr lang="el-GR" sz="1900" dirty="0" smtClean="0"/>
              <a:t>32,4</a:t>
            </a:r>
            <a:r>
              <a:rPr lang="en-US" sz="1900" dirty="0" smtClean="0"/>
              <a:t> </a:t>
            </a:r>
            <a:r>
              <a:rPr lang="el-GR" sz="1900" dirty="0" smtClean="0"/>
              <a:t>%</a:t>
            </a:r>
          </a:p>
          <a:p>
            <a:pPr marL="274320" lvl="1" indent="0">
              <a:buNone/>
            </a:pPr>
            <a:endParaRPr lang="el-GR" sz="700" dirty="0"/>
          </a:p>
          <a:p>
            <a:r>
              <a:rPr lang="en-US" sz="2200" dirty="0" smtClean="0"/>
              <a:t>2022-23:</a:t>
            </a:r>
          </a:p>
          <a:p>
            <a:pPr lvl="1"/>
            <a:r>
              <a:rPr lang="en-US" sz="1900" dirty="0" smtClean="0"/>
              <a:t>430 </a:t>
            </a:r>
            <a:r>
              <a:rPr lang="el-GR" sz="1900" dirty="0" smtClean="0"/>
              <a:t>εγγεγραμμένοι</a:t>
            </a:r>
          </a:p>
          <a:p>
            <a:pPr lvl="1"/>
            <a:r>
              <a:rPr lang="en-US" sz="1900" dirty="0" smtClean="0"/>
              <a:t>201</a:t>
            </a:r>
            <a:r>
              <a:rPr lang="el-GR" sz="1900" dirty="0" smtClean="0"/>
              <a:t> επιτυχόντες</a:t>
            </a:r>
          </a:p>
          <a:p>
            <a:pPr lvl="1"/>
            <a:r>
              <a:rPr lang="en-US" sz="1900" dirty="0" smtClean="0"/>
              <a:t>46,7</a:t>
            </a:r>
            <a:r>
              <a:rPr lang="el-GR" sz="1900" dirty="0" smtClean="0"/>
              <a:t> %</a:t>
            </a:r>
            <a:endParaRPr lang="en-US" sz="1900" dirty="0" smtClean="0"/>
          </a:p>
        </p:txBody>
      </p:sp>
      <p:sp>
        <p:nvSpPr>
          <p:cNvPr id="6" name="Down Arrow 5"/>
          <p:cNvSpPr/>
          <p:nvPr/>
        </p:nvSpPr>
        <p:spPr>
          <a:xfrm>
            <a:off x="10666412" y="1471450"/>
            <a:ext cx="324544" cy="733414"/>
          </a:xfrm>
          <a:prstGeom prst="downArrow">
            <a:avLst/>
          </a:prstGeom>
          <a:solidFill>
            <a:schemeClr val="bg2">
              <a:lumMod val="25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Vertical Scroll 7"/>
          <p:cNvSpPr/>
          <p:nvPr/>
        </p:nvSpPr>
        <p:spPr>
          <a:xfrm>
            <a:off x="9766820" y="2204864"/>
            <a:ext cx="2304256" cy="1962525"/>
          </a:xfrm>
          <a:prstGeom prst="verticalScroll">
            <a:avLst>
              <a:gd name="adj" fmla="val 6812"/>
            </a:avLst>
          </a:prstGeom>
          <a:solidFill>
            <a:schemeClr val="bg2">
              <a:lumMod val="25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/>
              <a:t>2022-23: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60% </a:t>
            </a:r>
            <a:r>
              <a:rPr lang="el-GR" sz="1400" dirty="0" smtClean="0"/>
              <a:t>όσων παρέδωσαν έστω μια σειρά ασκήσεων</a:t>
            </a: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 smtClean="0"/>
              <a:t>78% </a:t>
            </a:r>
            <a:r>
              <a:rPr lang="en-US" sz="1400" dirty="0" err="1" smtClean="0"/>
              <a:t>όσων</a:t>
            </a:r>
            <a:r>
              <a:rPr lang="en-US" sz="1400" dirty="0" smtClean="0"/>
              <a:t> </a:t>
            </a:r>
            <a:r>
              <a:rPr lang="en-US" sz="1400" dirty="0" err="1" smtClean="0"/>
              <a:t>ήρθ</a:t>
            </a:r>
            <a:r>
              <a:rPr lang="en-US" sz="1400" dirty="0" smtClean="0"/>
              <a:t>αν στην τελική εξέταση</a:t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πέρασαν το μάθημα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199722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553" y="1921102"/>
            <a:ext cx="8505645" cy="4686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Δείτε το </a:t>
            </a:r>
            <a:r>
              <a:rPr lang="en-US" dirty="0" smtClean="0"/>
              <a:t>FAQ </a:t>
            </a:r>
            <a:r>
              <a:rPr lang="el-GR" dirty="0" smtClean="0"/>
              <a:t>και το καλωσόρισμα</a:t>
            </a:r>
            <a:r>
              <a:rPr lang="en-US" dirty="0" smtClean="0"/>
              <a:t>!</a:t>
            </a:r>
            <a:endParaRPr lang="el-GR" dirty="0"/>
          </a:p>
        </p:txBody>
      </p:sp>
      <p:sp>
        <p:nvSpPr>
          <p:cNvPr id="8" name="Rounded Rectangle 7"/>
          <p:cNvSpPr/>
          <p:nvPr/>
        </p:nvSpPr>
        <p:spPr>
          <a:xfrm>
            <a:off x="8902724" y="2331459"/>
            <a:ext cx="504056" cy="49662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Down Arrow 9"/>
          <p:cNvSpPr/>
          <p:nvPr/>
        </p:nvSpPr>
        <p:spPr>
          <a:xfrm>
            <a:off x="8974732" y="785019"/>
            <a:ext cx="360040" cy="1422739"/>
          </a:xfrm>
          <a:prstGeom prst="downArrow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Down Arrow 11"/>
          <p:cNvSpPr/>
          <p:nvPr/>
        </p:nvSpPr>
        <p:spPr>
          <a:xfrm rot="16200000">
            <a:off x="830018" y="5201905"/>
            <a:ext cx="360040" cy="1422739"/>
          </a:xfrm>
          <a:prstGeom prst="downArrow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Rounded Rectangle 12"/>
          <p:cNvSpPr/>
          <p:nvPr/>
        </p:nvSpPr>
        <p:spPr>
          <a:xfrm>
            <a:off x="1878553" y="5670798"/>
            <a:ext cx="8320315" cy="49662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6164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7908" y="1268760"/>
            <a:ext cx="8568952" cy="2348880"/>
          </a:xfrm>
        </p:spPr>
        <p:txBody>
          <a:bodyPr/>
          <a:lstStyle/>
          <a:p>
            <a:r>
              <a:rPr lang="el-GR" dirty="0" smtClean="0"/>
              <a:t>Ερωτήσεις?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-GR" dirty="0"/>
              <a:t/>
            </a:r>
            <a:br>
              <a:rPr lang="el-GR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97868" y="3284984"/>
            <a:ext cx="101031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000" dirty="0">
                <a:solidFill>
                  <a:schemeClr val="bg1"/>
                </a:solidFill>
              </a:rPr>
              <a:t>Ας κάνουμε τώρα μια πολύ σύντομη παρουσίαση του ποιοι είμαστε και τι κάνουμε…</a:t>
            </a:r>
          </a:p>
        </p:txBody>
      </p:sp>
    </p:spTree>
    <p:extLst>
      <p:ext uri="{BB962C8B-B14F-4D97-AF65-F5344CB8AC3E}">
        <p14:creationId xmlns:p14="http://schemas.microsoft.com/office/powerpoint/2010/main" val="37528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230316" y="1565507"/>
            <a:ext cx="4459124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sz="1600" dirty="0" smtClean="0">
                <a:solidFill>
                  <a:prstClr val="white"/>
                </a:solidFill>
              </a:rPr>
              <a:t>Εξωτερικά μέλη</a:t>
            </a:r>
            <a:r>
              <a:rPr lang="en-US" sz="1600" dirty="0" smtClean="0">
                <a:solidFill>
                  <a:prstClr val="white"/>
                </a:solidFill>
              </a:rPr>
              <a:t>:</a:t>
            </a:r>
            <a:r>
              <a:rPr lang="el-GR" sz="1600" dirty="0" smtClean="0">
                <a:solidFill>
                  <a:prstClr val="white"/>
                </a:solidFill>
              </a:rPr>
              <a:t/>
            </a:r>
            <a:br>
              <a:rPr lang="el-GR" sz="1600" dirty="0" smtClean="0">
                <a:solidFill>
                  <a:prstClr val="white"/>
                </a:solidFill>
              </a:rPr>
            </a:br>
            <a:endParaRPr lang="en-US" sz="1600" dirty="0">
              <a:solidFill>
                <a:prstClr val="white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400" dirty="0" smtClean="0">
                <a:solidFill>
                  <a:prstClr val="white"/>
                </a:solidFill>
              </a:rPr>
              <a:t>Βασίλης Τσιάρας</a:t>
            </a:r>
            <a:r>
              <a:rPr lang="en-US" sz="1400" dirty="0">
                <a:solidFill>
                  <a:prstClr val="white"/>
                </a:solidFill>
              </a:rPr>
              <a:t/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l-GR" sz="1400" dirty="0" smtClean="0">
                <a:solidFill>
                  <a:prstClr val="white"/>
                </a:solidFill>
              </a:rPr>
              <a:t>Μέλος ΕΔΙΠ </a:t>
            </a:r>
            <a:br>
              <a:rPr lang="el-GR" sz="1400" dirty="0" smtClean="0">
                <a:solidFill>
                  <a:prstClr val="white"/>
                </a:solidFill>
              </a:rPr>
            </a:br>
            <a:r>
              <a:rPr lang="el-GR" sz="1400" dirty="0" smtClean="0">
                <a:solidFill>
                  <a:prstClr val="white"/>
                </a:solidFill>
              </a:rPr>
              <a:t>@ </a:t>
            </a:r>
            <a:r>
              <a:rPr lang="en-US" sz="1400" dirty="0">
                <a:solidFill>
                  <a:prstClr val="white"/>
                </a:solidFill>
              </a:rPr>
              <a:t>EECS, </a:t>
            </a:r>
            <a:r>
              <a:rPr lang="en-US" sz="1400" dirty="0" smtClean="0">
                <a:solidFill>
                  <a:prstClr val="white"/>
                </a:solidFill>
              </a:rPr>
              <a:t>TUC</a:t>
            </a:r>
            <a:r>
              <a:rPr lang="en-US" sz="1400" dirty="0">
                <a:solidFill>
                  <a:prstClr val="white"/>
                </a:solidFill>
              </a:rPr>
              <a:t/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l-GR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Μηχανική Μάθηση,</a:t>
            </a:r>
            <a:br>
              <a:rPr lang="el-GR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Στατιστική</a:t>
            </a:r>
            <a:endParaRPr lang="en-US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l-GR" sz="1400" dirty="0" smtClean="0">
              <a:solidFill>
                <a:prstClr val="white"/>
              </a:solidFill>
            </a:endParaRPr>
          </a:p>
          <a:p>
            <a:pPr lvl="1"/>
            <a:endParaRPr lang="el-GR" sz="1400" dirty="0" smtClean="0">
              <a:solidFill>
                <a:prstClr val="white"/>
              </a:solidFill>
            </a:endParaRPr>
          </a:p>
          <a:p>
            <a:pPr lvl="1"/>
            <a:endParaRPr lang="en-US" sz="700" dirty="0">
              <a:solidFill>
                <a:prstClr val="white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400" dirty="0" smtClean="0">
                <a:solidFill>
                  <a:prstClr val="white"/>
                </a:solidFill>
              </a:rPr>
              <a:t>Δεβόρα </a:t>
            </a:r>
            <a:r>
              <a:rPr lang="el-GR" sz="1400" dirty="0" err="1" smtClean="0">
                <a:solidFill>
                  <a:prstClr val="white"/>
                </a:solidFill>
              </a:rPr>
              <a:t>Κιαγιαδάκη</a:t>
            </a:r>
            <a:r>
              <a:rPr lang="en-US" sz="1400" dirty="0">
                <a:solidFill>
                  <a:prstClr val="white"/>
                </a:solidFill>
              </a:rPr>
              <a:t/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l-GR" sz="1400" dirty="0" smtClean="0">
                <a:solidFill>
                  <a:prstClr val="white"/>
                </a:solidFill>
              </a:rPr>
              <a:t>Ιατρός ΩΡΛ</a:t>
            </a:r>
            <a:r>
              <a:rPr lang="en-US" sz="1400" dirty="0" smtClean="0">
                <a:solidFill>
                  <a:prstClr val="white"/>
                </a:solidFill>
              </a:rPr>
              <a:t>, PhD</a:t>
            </a:r>
            <a:r>
              <a:rPr lang="en-US" sz="1400" dirty="0">
                <a:solidFill>
                  <a:prstClr val="white"/>
                </a:solidFill>
              </a:rPr>
              <a:t/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l-GR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Παθολογίες ομιλίας</a:t>
            </a:r>
            <a:endParaRPr lang="en-US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1400" dirty="0" smtClean="0">
              <a:solidFill>
                <a:prstClr val="white"/>
              </a:solidFill>
            </a:endParaRPr>
          </a:p>
          <a:p>
            <a:pPr lvl="1"/>
            <a:r>
              <a:rPr lang="en-US" sz="1400" dirty="0" smtClean="0">
                <a:solidFill>
                  <a:prstClr val="white"/>
                </a:solidFill>
              </a:rPr>
              <a:t/>
            </a:r>
            <a:br>
              <a:rPr lang="en-US" sz="1400" dirty="0" smtClean="0">
                <a:solidFill>
                  <a:prstClr val="white"/>
                </a:solidFill>
              </a:rPr>
            </a:br>
            <a:endParaRPr lang="en-US" sz="1400" dirty="0" smtClean="0">
              <a:solidFill>
                <a:prstClr val="white"/>
              </a:solidFill>
            </a:endParaRPr>
          </a:p>
          <a:p>
            <a:pPr lvl="1"/>
            <a:endParaRPr lang="en-US" sz="1400" dirty="0" smtClean="0">
              <a:solidFill>
                <a:prstClr val="white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9103" y="338040"/>
            <a:ext cx="649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>
                <a:solidFill>
                  <a:prstClr val="white"/>
                </a:solidFill>
              </a:rPr>
              <a:t>Εργαστήριο Επεξεργασίας Σήματος Φωνής (</a:t>
            </a:r>
            <a:r>
              <a:rPr lang="en-US" sz="2400" b="1" dirty="0" smtClean="0">
                <a:solidFill>
                  <a:prstClr val="white"/>
                </a:solidFill>
              </a:rPr>
              <a:t>SSPL)</a:t>
            </a:r>
            <a:endParaRPr lang="en-US" sz="2400" b="1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678134" y="841355"/>
            <a:ext cx="8732521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588" y="2181186"/>
            <a:ext cx="1092149" cy="13948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Αποτέλεσμα εικόνας για yannis pantazi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1" r="12341"/>
          <a:stretch/>
        </p:blipFill>
        <p:spPr bwMode="auto">
          <a:xfrm>
            <a:off x="10846940" y="2134856"/>
            <a:ext cx="1075133" cy="1441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may contain: 1 person, child, close-up and outdo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0" t="7019" r="54667" b="39102"/>
          <a:stretch/>
        </p:blipFill>
        <p:spPr bwMode="auto">
          <a:xfrm>
            <a:off x="7694094" y="3775077"/>
            <a:ext cx="1102750" cy="1324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540752" y="1548987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dirty="0" smtClean="0">
                <a:solidFill>
                  <a:prstClr val="white"/>
                </a:solidFill>
              </a:rPr>
              <a:t>Μέλη</a:t>
            </a:r>
            <a:r>
              <a:rPr lang="en-US" dirty="0" smtClean="0">
                <a:solidFill>
                  <a:prstClr val="white"/>
                </a:solidFill>
              </a:rPr>
              <a:t>: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14577" y="1988840"/>
            <a:ext cx="1755224" cy="3133135"/>
            <a:chOff x="2528998" y="1364959"/>
            <a:chExt cx="2076467" cy="402100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453" y="1364959"/>
              <a:ext cx="1574737" cy="196322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2528998" y="3312243"/>
              <a:ext cx="2076467" cy="2073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sz="1350" b="1" dirty="0" smtClean="0">
                  <a:solidFill>
                    <a:prstClr val="white"/>
                  </a:solidFill>
                </a:rPr>
                <a:t> Γιάννης Στυλιανού</a:t>
              </a:r>
              <a:endParaRPr lang="en-GB" sz="1350" b="1" dirty="0">
                <a:solidFill>
                  <a:prstClr val="white"/>
                </a:solidFill>
              </a:endParaRPr>
            </a:p>
            <a:p>
              <a:pPr algn="ctr"/>
              <a:r>
                <a:rPr lang="el-GR" sz="1200" dirty="0" smtClean="0">
                  <a:solidFill>
                    <a:prstClr val="white"/>
                  </a:solidFill>
                </a:rPr>
                <a:t>Επικεφαλής του </a:t>
              </a:r>
              <a:r>
                <a:rPr lang="en-GB" sz="1200" dirty="0" smtClean="0">
                  <a:solidFill>
                    <a:prstClr val="white"/>
                  </a:solidFill>
                </a:rPr>
                <a:t>SSPL</a:t>
              </a:r>
              <a:endParaRPr lang="en-GB" sz="1200" dirty="0">
                <a:solidFill>
                  <a:prstClr val="white"/>
                </a:solidFill>
              </a:endParaRPr>
            </a:p>
            <a:p>
              <a:pPr algn="ctr"/>
              <a:r>
                <a:rPr lang="el-GR" sz="1200" dirty="0" smtClean="0">
                  <a:solidFill>
                    <a:prstClr val="white"/>
                  </a:solidFill>
                </a:rPr>
                <a:t>Καθηγητής</a:t>
              </a:r>
              <a:r>
                <a:rPr lang="en-GB" sz="1200" dirty="0" smtClean="0">
                  <a:solidFill>
                    <a:prstClr val="white"/>
                  </a:solidFill>
                </a:rPr>
                <a:t> </a:t>
              </a:r>
              <a:r>
                <a:rPr lang="el-GR" sz="1200" dirty="0" smtClean="0">
                  <a:solidFill>
                    <a:prstClr val="white"/>
                  </a:solidFill>
                </a:rPr>
                <a:t>@ </a:t>
              </a:r>
              <a:r>
                <a:rPr lang="en-US" sz="1200" dirty="0" smtClean="0">
                  <a:solidFill>
                    <a:prstClr val="white"/>
                  </a:solidFill>
                </a:rPr>
                <a:t>CSD </a:t>
              </a:r>
              <a:br>
                <a:rPr lang="en-US" sz="1200" dirty="0" smtClean="0">
                  <a:solidFill>
                    <a:prstClr val="white"/>
                  </a:solidFill>
                </a:rPr>
              </a:br>
              <a:r>
                <a:rPr lang="en-GB" sz="1200" dirty="0" smtClean="0">
                  <a:solidFill>
                    <a:prstClr val="white"/>
                  </a:solidFill>
                </a:rPr>
                <a:t>&amp; </a:t>
              </a:r>
              <a:br>
                <a:rPr lang="en-GB" sz="1200" dirty="0" smtClean="0">
                  <a:solidFill>
                    <a:prstClr val="white"/>
                  </a:solidFill>
                </a:rPr>
              </a:br>
              <a:r>
                <a:rPr lang="en-GB" sz="1200" dirty="0" smtClean="0">
                  <a:solidFill>
                    <a:prstClr val="white"/>
                  </a:solidFill>
                </a:rPr>
                <a:t>Senior </a:t>
              </a:r>
              <a:r>
                <a:rPr lang="en-GB" sz="1200" dirty="0">
                  <a:solidFill>
                    <a:prstClr val="white"/>
                  </a:solidFill>
                </a:rPr>
                <a:t>Research</a:t>
              </a:r>
              <a:br>
                <a:rPr lang="en-GB" sz="1200" dirty="0">
                  <a:solidFill>
                    <a:prstClr val="white"/>
                  </a:solidFill>
                </a:rPr>
              </a:br>
              <a:r>
                <a:rPr lang="en-US" sz="1200" dirty="0" smtClean="0">
                  <a:solidFill>
                    <a:prstClr val="white"/>
                  </a:solidFill>
                </a:rPr>
                <a:t>Manager</a:t>
              </a:r>
              <a:r>
                <a:rPr lang="en-GB" sz="1200" dirty="0" smtClean="0">
                  <a:solidFill>
                    <a:prstClr val="white"/>
                  </a:solidFill>
                </a:rPr>
                <a:t> </a:t>
              </a:r>
              <a:r>
                <a:rPr lang="en-GB" sz="1200" dirty="0">
                  <a:solidFill>
                    <a:prstClr val="white"/>
                  </a:solidFill>
                </a:rPr>
                <a:t>@ Apple UK</a:t>
              </a:r>
              <a:br>
                <a:rPr lang="en-GB" sz="1200" dirty="0">
                  <a:solidFill>
                    <a:prstClr val="white"/>
                  </a:solidFill>
                </a:rPr>
              </a:br>
              <a:r>
                <a:rPr lang="en-GB" sz="1200" dirty="0">
                  <a:solidFill>
                    <a:prstClr val="white"/>
                  </a:solidFill>
                </a:rPr>
                <a:t>IEEE Fellow, ISCA Fellow</a:t>
              </a:r>
              <a:br>
                <a:rPr lang="en-GB" sz="1200" dirty="0">
                  <a:solidFill>
                    <a:prstClr val="white"/>
                  </a:solidFill>
                </a:rPr>
              </a:br>
              <a:r>
                <a:rPr lang="el-GR" sz="135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Επεξεργασία Σήματος</a:t>
              </a:r>
              <a:endParaRPr lang="en-GB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280358" y="1988840"/>
            <a:ext cx="1793696" cy="3050740"/>
            <a:chOff x="4569448" y="1364959"/>
            <a:chExt cx="2121980" cy="391526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1" t="1907" r="7910" b="17930"/>
            <a:stretch/>
          </p:blipFill>
          <p:spPr>
            <a:xfrm>
              <a:off x="4834005" y="1364959"/>
              <a:ext cx="1663141" cy="196254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4569448" y="3324997"/>
              <a:ext cx="2121980" cy="1955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sz="1350" b="1" dirty="0" smtClean="0">
                  <a:solidFill>
                    <a:prstClr val="white"/>
                  </a:solidFill>
                </a:rPr>
                <a:t>Γιώργος Καφεντζής</a:t>
              </a:r>
              <a:endParaRPr lang="en-GB" sz="1350" b="1" dirty="0">
                <a:solidFill>
                  <a:prstClr val="white"/>
                </a:solidFill>
              </a:endParaRPr>
            </a:p>
            <a:p>
              <a:pPr algn="ctr"/>
              <a:r>
                <a:rPr lang="el-GR" sz="1200" dirty="0" smtClean="0">
                  <a:solidFill>
                    <a:prstClr val="white"/>
                  </a:solidFill>
                </a:rPr>
                <a:t>Μέλος ΕΔΙΠ</a:t>
              </a:r>
              <a:r>
                <a:rPr lang="en-GB" sz="1200" dirty="0" smtClean="0">
                  <a:solidFill>
                    <a:prstClr val="white"/>
                  </a:solidFill>
                </a:rPr>
                <a:t> </a:t>
              </a:r>
              <a:r>
                <a:rPr lang="en-GB" sz="1200" dirty="0">
                  <a:solidFill>
                    <a:prstClr val="white"/>
                  </a:solidFill>
                </a:rPr>
                <a:t>@ </a:t>
              </a:r>
              <a:r>
                <a:rPr lang="en-GB" sz="1200" dirty="0" smtClean="0">
                  <a:solidFill>
                    <a:prstClr val="white"/>
                  </a:solidFill>
                </a:rPr>
                <a:t>CSD</a:t>
              </a:r>
              <a:endParaRPr lang="en-GB" sz="10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l-GR" sz="135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&amp;</a:t>
              </a:r>
            </a:p>
            <a:p>
              <a:pPr algn="ctr"/>
              <a:r>
                <a:rPr lang="en-US" sz="135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Senior AI and </a:t>
              </a:r>
            </a:p>
            <a:p>
              <a:pPr algn="ctr"/>
              <a:r>
                <a:rPr lang="en-US" sz="135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Signal Processing</a:t>
              </a:r>
            </a:p>
            <a:p>
              <a:pPr algn="ctr"/>
              <a:r>
                <a:rPr lang="en-US" sz="135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Engineer @ Hyfe.AI</a:t>
              </a:r>
            </a:p>
            <a:p>
              <a:pPr algn="ctr"/>
              <a:r>
                <a:rPr lang="el-GR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Επεξεργασία </a:t>
              </a:r>
              <a:r>
                <a:rPr lang="el-GR" sz="135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Σήματος</a:t>
              </a:r>
              <a:r>
                <a:rPr lang="en-US" sz="135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en-GB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929053" y="3640100"/>
            <a:ext cx="179863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400" dirty="0" smtClean="0">
                <a:solidFill>
                  <a:prstClr val="white"/>
                </a:solidFill>
              </a:rPr>
              <a:t>Άννα Σφακιανάκη</a:t>
            </a:r>
            <a:br>
              <a:rPr lang="el-GR" sz="1400" dirty="0" smtClean="0">
                <a:solidFill>
                  <a:prstClr val="white"/>
                </a:solidFill>
              </a:rPr>
            </a:br>
            <a:r>
              <a:rPr lang="el-GR" sz="1400" dirty="0" err="1" smtClean="0">
                <a:solidFill>
                  <a:prstClr val="white"/>
                </a:solidFill>
              </a:rPr>
              <a:t>Επίκ</a:t>
            </a:r>
            <a:r>
              <a:rPr lang="el-GR" sz="1400" dirty="0" smtClean="0">
                <a:solidFill>
                  <a:prstClr val="white"/>
                </a:solidFill>
              </a:rPr>
              <a:t>. Καθηγήτρια</a:t>
            </a:r>
            <a:br>
              <a:rPr lang="el-GR" sz="1400" dirty="0" smtClean="0">
                <a:solidFill>
                  <a:prstClr val="white"/>
                </a:solidFill>
              </a:rPr>
            </a:br>
            <a:r>
              <a:rPr lang="el-GR" sz="1400" dirty="0" err="1" smtClean="0">
                <a:solidFill>
                  <a:prstClr val="white"/>
                </a:solidFill>
              </a:rPr>
              <a:t>Πανεπ</a:t>
            </a:r>
            <a:r>
              <a:rPr lang="el-GR" sz="1400" dirty="0" smtClean="0">
                <a:solidFill>
                  <a:prstClr val="white"/>
                </a:solidFill>
              </a:rPr>
              <a:t>. Ιωαννίνων</a:t>
            </a:r>
            <a:br>
              <a:rPr lang="el-GR" sz="1400" dirty="0" smtClean="0">
                <a:solidFill>
                  <a:prstClr val="white"/>
                </a:solidFill>
              </a:rPr>
            </a:br>
            <a:r>
              <a:rPr lang="el-GR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Φωνητική</a:t>
            </a:r>
            <a:r>
              <a:rPr lang="en-US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l-GR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Γλωσσολογία</a:t>
            </a:r>
            <a:endParaRPr lang="en-GB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s://media-exp1.licdn.com/dms/image/C4E03AQG0ZE6C6bQd6Q/profile-displayphoto-shrink_200_200/0/1516974424791?e=1616630400&amp;v=beta&amp;t=jypeTqUb2LrmReP20cOxwoAWrvtQUJXPZVk9_onSA8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940" y="3766568"/>
            <a:ext cx="1098054" cy="1324214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ded Corner 9"/>
          <p:cNvSpPr/>
          <p:nvPr/>
        </p:nvSpPr>
        <p:spPr>
          <a:xfrm>
            <a:off x="2643114" y="5331194"/>
            <a:ext cx="2448272" cy="1036656"/>
          </a:xfrm>
          <a:prstGeom prst="foldedCorner">
            <a:avLst>
              <a:gd name="adj" fmla="val 25114"/>
            </a:avLst>
          </a:prstGeom>
          <a:solidFill>
            <a:srgbClr val="4D728D"/>
          </a:solidFill>
          <a:ln w="28575">
            <a:solidFill>
              <a:srgbClr val="3E648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dirty="0" smtClean="0"/>
              <a:t>~8 προπτυχιακοί, μεταπτυχιακοί φοιτητές, και  υποψήφιοι διδάκτορες</a:t>
            </a:r>
            <a:endParaRPr lang="el-GR" sz="1400" dirty="0"/>
          </a:p>
        </p:txBody>
      </p:sp>
      <p:sp>
        <p:nvSpPr>
          <p:cNvPr id="15" name="Plus 14"/>
          <p:cNvSpPr/>
          <p:nvPr/>
        </p:nvSpPr>
        <p:spPr>
          <a:xfrm>
            <a:off x="1989956" y="5589240"/>
            <a:ext cx="558418" cy="504056"/>
          </a:xfrm>
          <a:prstGeom prst="mathPlus">
            <a:avLst/>
          </a:prstGeom>
          <a:solidFill>
            <a:schemeClr val="bg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Rectangle 15"/>
          <p:cNvSpPr/>
          <p:nvPr/>
        </p:nvSpPr>
        <p:spPr>
          <a:xfrm>
            <a:off x="8470676" y="2039662"/>
            <a:ext cx="237626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400" dirty="0">
                <a:solidFill>
                  <a:prstClr val="white"/>
                </a:solidFill>
              </a:rPr>
              <a:t>Γιάννης Πανταζής</a:t>
            </a:r>
            <a:r>
              <a:rPr lang="en-US" sz="1400" dirty="0">
                <a:solidFill>
                  <a:prstClr val="white"/>
                </a:solidFill>
              </a:rPr>
              <a:t/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l-GR" sz="1400" dirty="0">
                <a:solidFill>
                  <a:prstClr val="white"/>
                </a:solidFill>
              </a:rPr>
              <a:t>Ερευνητής</a:t>
            </a:r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l-GR" sz="1400" dirty="0" smtClean="0">
                <a:solidFill>
                  <a:prstClr val="white"/>
                </a:solidFill>
              </a:rPr>
              <a:t/>
            </a:r>
            <a:br>
              <a:rPr lang="el-GR" sz="1400" dirty="0" smtClean="0">
                <a:solidFill>
                  <a:prstClr val="white"/>
                </a:solidFill>
              </a:rPr>
            </a:br>
            <a:r>
              <a:rPr lang="en-US" sz="1400" dirty="0" smtClean="0">
                <a:solidFill>
                  <a:prstClr val="white"/>
                </a:solidFill>
              </a:rPr>
              <a:t>@ IACM,</a:t>
            </a:r>
            <a:r>
              <a:rPr lang="el-GR" sz="1400" dirty="0" smtClean="0">
                <a:solidFill>
                  <a:prstClr val="white"/>
                </a:solidFill>
              </a:rPr>
              <a:t> ΙΤΕ</a:t>
            </a:r>
            <a:r>
              <a:rPr lang="en-US" sz="1400" dirty="0">
                <a:solidFill>
                  <a:prstClr val="white"/>
                </a:solidFill>
              </a:rPr>
              <a:t/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Μαθηματικά της</a:t>
            </a:r>
            <a:b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Επεξεργασίας Σήματος</a:t>
            </a:r>
            <a:b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Βαθιά Μάθηση</a:t>
            </a:r>
            <a:endParaRPr lang="en-US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Andre Holzapfel on LinkedIn: It was a great pleasure to be in Umeå and  teach our newly developed course…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8"/>
          <a:stretch/>
        </p:blipFill>
        <p:spPr bwMode="auto">
          <a:xfrm>
            <a:off x="7702759" y="5297877"/>
            <a:ext cx="1094085" cy="12666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761484" y="5179541"/>
            <a:ext cx="201119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BS" sz="1400" dirty="0" smtClean="0">
                <a:solidFill>
                  <a:prstClr val="white"/>
                </a:solidFill>
              </a:rPr>
              <a:t>Andre Holzapfel</a:t>
            </a:r>
            <a:r>
              <a:rPr lang="el-GR" sz="1400" dirty="0" smtClean="0">
                <a:solidFill>
                  <a:prstClr val="white"/>
                </a:solidFill>
              </a:rPr>
              <a:t/>
            </a:r>
            <a:br>
              <a:rPr lang="el-GR" sz="1400" dirty="0" smtClean="0">
                <a:solidFill>
                  <a:prstClr val="white"/>
                </a:solidFill>
              </a:rPr>
            </a:br>
            <a:r>
              <a:rPr lang="el-GR" sz="1400" dirty="0" smtClean="0">
                <a:solidFill>
                  <a:prstClr val="white"/>
                </a:solidFill>
              </a:rPr>
              <a:t>Αναπ. Καθηγητής</a:t>
            </a:r>
            <a:r>
              <a:rPr lang="el-GR" sz="1400" dirty="0" smtClean="0">
                <a:solidFill>
                  <a:prstClr val="white"/>
                </a:solidFill>
              </a:rPr>
              <a:t/>
            </a:r>
            <a:br>
              <a:rPr lang="el-GR" sz="1400" dirty="0" smtClean="0">
                <a:solidFill>
                  <a:prstClr val="white"/>
                </a:solidFill>
              </a:rPr>
            </a:br>
            <a:r>
              <a:rPr lang="en-BS" sz="1400" dirty="0" smtClean="0">
                <a:solidFill>
                  <a:prstClr val="white"/>
                </a:solidFill>
              </a:rPr>
              <a:t>KTH, Sweden</a:t>
            </a:r>
            <a:r>
              <a:rPr lang="el-GR" sz="1400" dirty="0" smtClean="0">
                <a:solidFill>
                  <a:prstClr val="white"/>
                </a:solidFill>
              </a:rPr>
              <a:t/>
            </a:r>
            <a:br>
              <a:rPr lang="el-GR" sz="1400" dirty="0" smtClean="0">
                <a:solidFill>
                  <a:prstClr val="white"/>
                </a:solidFill>
              </a:rPr>
            </a:br>
            <a:r>
              <a:rPr lang="el-GR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Μηχανική Μάθηση</a:t>
            </a:r>
            <a:r>
              <a:rPr lang="en-US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l-GR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Επεξεργασία Ήχου</a:t>
            </a:r>
            <a:br>
              <a:rPr lang="el-GR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Μουσικής</a:t>
            </a:r>
            <a:endParaRPr lang="en-GB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590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7" grpId="0"/>
      <p:bldP spid="10" grpId="0" animBg="1"/>
      <p:bldP spid="15" grpId="0" animBg="1"/>
      <p:bldP spid="16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Γιατί το ΗΥ215 στο </a:t>
            </a:r>
            <a:r>
              <a:rPr lang="en-US" dirty="0" smtClean="0"/>
              <a:t>CSD</a:t>
            </a:r>
            <a:r>
              <a:rPr lang="el-GR" dirty="0" smtClean="0"/>
              <a:t>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4294967295"/>
          </p:nvPr>
        </p:nvSpPr>
        <p:spPr>
          <a:xfrm>
            <a:off x="1522414" y="1700807"/>
            <a:ext cx="9972598" cy="4824537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100" b="1" dirty="0" smtClean="0"/>
              <a:t>“</a:t>
            </a:r>
            <a:r>
              <a:rPr lang="el-GR" sz="2100" b="1" dirty="0" smtClean="0"/>
              <a:t>Υπολογιστές</a:t>
            </a:r>
            <a:r>
              <a:rPr lang="en-US" sz="2100" b="1" dirty="0" smtClean="0"/>
              <a:t>”</a:t>
            </a:r>
            <a:r>
              <a:rPr lang="el-GR" sz="2100" b="1" dirty="0" smtClean="0"/>
              <a:t> δε σημαίνει μόνο </a:t>
            </a:r>
            <a:r>
              <a:rPr lang="en-US" sz="2100" b="1" dirty="0" smtClean="0"/>
              <a:t>software &amp; hardware</a:t>
            </a:r>
            <a:r>
              <a:rPr lang="el-GR" sz="2100" b="1" dirty="0" smtClean="0"/>
              <a:t>…</a:t>
            </a:r>
            <a:endParaRPr lang="en-US" sz="2000" b="1" dirty="0" smtClean="0"/>
          </a:p>
          <a:p>
            <a:pPr marL="800100" lvl="1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000" b="0" dirty="0" smtClean="0"/>
              <a:t>…αλλά και εφαρμογές που μπορούμε να υλοποιήσουμε </a:t>
            </a:r>
            <a:r>
              <a:rPr lang="en-US" sz="2000" b="0" dirty="0" smtClean="0"/>
              <a:t/>
            </a:r>
            <a:br>
              <a:rPr lang="en-US" sz="2000" b="0" dirty="0" smtClean="0"/>
            </a:br>
            <a:r>
              <a:rPr lang="el-GR" sz="2000" b="0" dirty="0" smtClean="0"/>
              <a:t>με αυτούς</a:t>
            </a:r>
            <a:endParaRPr lang="en-US" sz="2000" b="0" dirty="0" smtClean="0"/>
          </a:p>
          <a:p>
            <a:pPr marL="1257300" lvl="2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1700" b="0" dirty="0" smtClean="0"/>
              <a:t>…πριν </a:t>
            </a:r>
            <a:r>
              <a:rPr lang="el-GR" sz="1700" dirty="0" smtClean="0"/>
              <a:t>πραγματοποιηθούν</a:t>
            </a:r>
            <a:r>
              <a:rPr lang="el-GR" sz="1700" b="0" dirty="0" smtClean="0"/>
              <a:t> σε κύκλωμα (</a:t>
            </a:r>
            <a:r>
              <a:rPr lang="en-US" sz="1700" b="0" dirty="0" smtClean="0"/>
              <a:t>hardware) </a:t>
            </a:r>
            <a:r>
              <a:rPr lang="el-GR" sz="1700" b="0" dirty="0" smtClean="0"/>
              <a:t>ή </a:t>
            </a:r>
            <a:r>
              <a:rPr lang="en-US" sz="1700" b="0" dirty="0" smtClean="0"/>
              <a:t/>
            </a:r>
            <a:br>
              <a:rPr lang="en-US" sz="1700" b="0" dirty="0" smtClean="0"/>
            </a:br>
            <a:r>
              <a:rPr lang="el-GR" sz="1700" b="0" dirty="0" smtClean="0"/>
              <a:t>προτυποποιηθούν σε κάποιο πρόγραμμα</a:t>
            </a:r>
            <a:r>
              <a:rPr lang="en-US" sz="1700" b="0" dirty="0" smtClean="0"/>
              <a:t> (software)</a:t>
            </a:r>
            <a:endParaRPr lang="el-GR" sz="1700" b="0" dirty="0" smtClean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en-US" sz="2000" dirty="0" smtClean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000" dirty="0" smtClean="0"/>
              <a:t>Ανάλυση &amp; Επεξεργασία Ήχου/Φωνής (</a:t>
            </a:r>
            <a:r>
              <a:rPr lang="en-US" sz="2000" dirty="0" smtClean="0"/>
              <a:t>Google Assistant, Siri, Alexa </a:t>
            </a:r>
            <a:r>
              <a:rPr lang="en-US" sz="2000" dirty="0" err="1" smtClean="0"/>
              <a:t>etc</a:t>
            </a:r>
            <a:r>
              <a:rPr lang="en-US" sz="2000" dirty="0" smtClean="0"/>
              <a:t>)</a:t>
            </a:r>
            <a:endParaRPr lang="el-GR" sz="2000" dirty="0" smtClean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000" b="0" dirty="0" smtClean="0"/>
              <a:t>Ανάλυση &amp; Επεξεργασία Εικόνας</a:t>
            </a:r>
            <a:r>
              <a:rPr lang="en-US" sz="2000" b="0" dirty="0" smtClean="0"/>
              <a:t> (Self driving cars, computer vision, </a:t>
            </a:r>
            <a:r>
              <a:rPr lang="en-US" sz="2000" b="0" dirty="0" err="1" smtClean="0"/>
              <a:t>etc</a:t>
            </a:r>
            <a:r>
              <a:rPr lang="en-US" sz="2000" b="0" dirty="0" smtClean="0"/>
              <a:t>)</a:t>
            </a:r>
            <a:endParaRPr lang="el-GR" sz="2000" b="0" dirty="0" smtClean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000" dirty="0" smtClean="0"/>
              <a:t>Ανάλυση &amp; Επεξεργασία Βιοσημάτων</a:t>
            </a:r>
            <a:r>
              <a:rPr lang="en-US" sz="2000" dirty="0" smtClean="0"/>
              <a:t> (EEG, ECG, </a:t>
            </a:r>
            <a:r>
              <a:rPr lang="en-US" sz="2000" dirty="0" err="1" smtClean="0"/>
              <a:t>etc</a:t>
            </a:r>
            <a:r>
              <a:rPr lang="en-US" sz="2000" dirty="0" smtClean="0"/>
              <a:t>)</a:t>
            </a:r>
            <a:endParaRPr lang="el-GR" sz="2000" dirty="0" smtClean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000" dirty="0" smtClean="0"/>
              <a:t>Εφαρμογές σε Μηχανική Μάθηση και Τεχνητή Νοημοσύνη</a:t>
            </a:r>
            <a:endParaRPr lang="el-GR" sz="2000" b="0" dirty="0" smtClean="0"/>
          </a:p>
        </p:txBody>
      </p:sp>
      <p:pic>
        <p:nvPicPr>
          <p:cNvPr id="1030" name="Picture 6" descr="A programming language for hardware accelerators | MIT News | Massachusetts  Institute of Technolog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724" y="273233"/>
            <a:ext cx="2914501" cy="1943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118" y="2132856"/>
            <a:ext cx="2458587" cy="1797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6417" y="3930083"/>
            <a:ext cx="1700808" cy="1700808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88895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703233" y="1016232"/>
            <a:ext cx="8734579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prstClr val="white"/>
                </a:solidFill>
              </a:rPr>
              <a:t>Ερευνητικά Ενδιαφέροντα</a:t>
            </a:r>
            <a:endParaRPr lang="en-US" sz="2400" b="1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pPr marL="2114550" lvl="4" indent="-285750">
              <a:buFont typeface="Wingdings" panose="05000000000000000000" pitchFamily="2" charset="2"/>
              <a:buChar char="q"/>
            </a:pPr>
            <a:r>
              <a:rPr lang="el-GR" sz="2000" dirty="0" smtClean="0">
                <a:solidFill>
                  <a:prstClr val="white"/>
                </a:solidFill>
              </a:rPr>
              <a:t>Ανάλυση και Επεξεργασία Σήματος Φωνής</a:t>
            </a:r>
            <a:endParaRPr lang="en-US" sz="2000" dirty="0">
              <a:solidFill>
                <a:prstClr val="white"/>
              </a:solidFill>
            </a:endParaRPr>
          </a:p>
          <a:p>
            <a:pPr marL="2114550" lvl="4" indent="-285750">
              <a:buFont typeface="Wingdings" panose="05000000000000000000" pitchFamily="2" charset="2"/>
              <a:buChar char="q"/>
            </a:pPr>
            <a:r>
              <a:rPr lang="el-GR" sz="2000" dirty="0" smtClean="0">
                <a:solidFill>
                  <a:prstClr val="white"/>
                </a:solidFill>
              </a:rPr>
              <a:t>Ανάλυση και Επεξεργασία Ήχου και Βιοσημάτων</a:t>
            </a:r>
            <a:endParaRPr lang="en-US" sz="2000" dirty="0">
              <a:solidFill>
                <a:prstClr val="white"/>
              </a:solidFill>
            </a:endParaRPr>
          </a:p>
          <a:p>
            <a:pPr marL="2114550" lvl="4" indent="-285750">
              <a:buFont typeface="Wingdings" panose="05000000000000000000" pitchFamily="2" charset="2"/>
              <a:buChar char="q"/>
            </a:pPr>
            <a:r>
              <a:rPr lang="el-GR" sz="2000" dirty="0" smtClean="0">
                <a:solidFill>
                  <a:prstClr val="white"/>
                </a:solidFill>
              </a:rPr>
              <a:t>Μηχανική/Βαθιά Μάθηση σε Τεχνολογίες Ομιλίας</a:t>
            </a:r>
            <a:endParaRPr lang="en-US" sz="2000" dirty="0">
              <a:solidFill>
                <a:prstClr val="white"/>
              </a:solidFill>
            </a:endParaRPr>
          </a:p>
          <a:p>
            <a:endParaRPr lang="en-US" sz="2000" dirty="0">
              <a:solidFill>
                <a:prstClr val="white"/>
              </a:solidFill>
            </a:endParaRPr>
          </a:p>
          <a:p>
            <a:endParaRPr lang="en-US" sz="2000" dirty="0">
              <a:solidFill>
                <a:prstClr val="white"/>
              </a:solidFill>
            </a:endParaRPr>
          </a:p>
          <a:p>
            <a:endParaRPr lang="en-US" sz="2000" dirty="0">
              <a:solidFill>
                <a:prstClr val="white"/>
              </a:solidFill>
            </a:endParaRPr>
          </a:p>
          <a:p>
            <a:r>
              <a:rPr lang="el-GR" sz="2000" dirty="0" smtClean="0">
                <a:solidFill>
                  <a:prstClr val="white"/>
                </a:solidFill>
              </a:rPr>
              <a:t>Συγκεκριμένα</a:t>
            </a:r>
            <a:r>
              <a:rPr lang="en-US" sz="2000" dirty="0" smtClean="0">
                <a:solidFill>
                  <a:prstClr val="white"/>
                </a:solidFill>
              </a:rPr>
              <a:t>:</a:t>
            </a:r>
            <a:endParaRPr lang="el-GR" sz="2000" dirty="0">
              <a:solidFill>
                <a:prstClr val="white"/>
              </a:solidFill>
            </a:endParaRPr>
          </a:p>
          <a:p>
            <a:endParaRPr lang="en-US" sz="1100" dirty="0">
              <a:solidFill>
                <a:prstClr val="white"/>
              </a:solidFill>
            </a:endParaRPr>
          </a:p>
          <a:p>
            <a:endParaRPr lang="el-GR" sz="1100" dirty="0">
              <a:solidFill>
                <a:prstClr val="white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Στατιστική Σύνθεση Ομιλίας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Αύξηση Καταληπτότητας Ομιλίας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Ημιτονοειδής </a:t>
            </a:r>
            <a:r>
              <a:rPr lang="el-GR" sz="20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Μοντελοποίηση</a:t>
            </a:r>
            <a:endParaRPr lang="el-GR" sz="20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Α</a:t>
            </a:r>
            <a:r>
              <a:rPr lang="el-GR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νίχνευση Παθολογιών Ομιλίας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Μετασχηματισμοί Ομιλίας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Εξαγωγή Συναισθήματος από Ομιλία</a:t>
            </a:r>
            <a:endParaRPr lang="el-GR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Εργαλεία και Βάσεις Δεδομένων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705292" y="841355"/>
            <a:ext cx="8732520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705293" y="338194"/>
            <a:ext cx="649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>
                <a:solidFill>
                  <a:prstClr val="white"/>
                </a:solidFill>
              </a:rPr>
              <a:t>Εργαστήριο Επεξεργασίας Σήματος Φωνής (</a:t>
            </a:r>
            <a:r>
              <a:rPr lang="en-US" sz="2400" b="1" dirty="0" smtClean="0">
                <a:solidFill>
                  <a:prstClr val="white"/>
                </a:solidFill>
              </a:rPr>
              <a:t>SSPL)</a:t>
            </a:r>
            <a:endParaRPr lang="en-US" sz="2400" b="1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530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flipV="1">
            <a:off x="1705292" y="841355"/>
            <a:ext cx="8732520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98613" y="357424"/>
            <a:ext cx="649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prstClr val="white"/>
                </a:solidFill>
              </a:rPr>
              <a:t>Εργαστήριο Επεξεργασίας Σήματος Φωνής (</a:t>
            </a:r>
            <a:r>
              <a:rPr lang="en-US" sz="2400" b="1" dirty="0">
                <a:solidFill>
                  <a:prstClr val="white"/>
                </a:solidFill>
              </a:rPr>
              <a:t>SSPL)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13" y="1326325"/>
            <a:ext cx="8915896" cy="2800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13" y="4126442"/>
            <a:ext cx="8915897" cy="2622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600769" y="886927"/>
            <a:ext cx="9067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prstClr val="white"/>
                </a:solidFill>
              </a:rPr>
              <a:t>Εργαστήριο </a:t>
            </a:r>
            <a:r>
              <a:rPr lang="el-GR" sz="2400" b="1" dirty="0">
                <a:solidFill>
                  <a:prstClr val="white"/>
                </a:solidFill>
              </a:rPr>
              <a:t>( + </a:t>
            </a:r>
            <a:r>
              <a:rPr lang="el-GR" sz="2400" b="1" dirty="0" smtClean="0">
                <a:solidFill>
                  <a:prstClr val="white"/>
                </a:solidFill>
              </a:rPr>
              <a:t>3 εξωτερικοί </a:t>
            </a:r>
            <a:r>
              <a:rPr lang="en-US" sz="2400" b="1" dirty="0" smtClean="0">
                <a:solidFill>
                  <a:prstClr val="white"/>
                </a:solidFill>
              </a:rPr>
              <a:t>servers </a:t>
            </a:r>
            <a:r>
              <a:rPr lang="el-GR" sz="2400" b="1" dirty="0" smtClean="0">
                <a:solidFill>
                  <a:prstClr val="white"/>
                </a:solidFill>
              </a:rPr>
              <a:t>με </a:t>
            </a:r>
            <a:r>
              <a:rPr lang="en-US" sz="2400" b="1" dirty="0" smtClean="0">
                <a:solidFill>
                  <a:prstClr val="white"/>
                </a:solidFill>
              </a:rPr>
              <a:t>GPU </a:t>
            </a:r>
            <a:r>
              <a:rPr lang="el-GR" sz="2400" b="1" dirty="0" smtClean="0">
                <a:solidFill>
                  <a:prstClr val="white"/>
                </a:solidFill>
              </a:rPr>
              <a:t>τελευταίας τεχνολογίας</a:t>
            </a:r>
            <a:r>
              <a:rPr lang="en-US" sz="2400" b="1" dirty="0" smtClean="0">
                <a:solidFill>
                  <a:prstClr val="white"/>
                </a:solidFill>
              </a:rPr>
              <a:t>) </a:t>
            </a:r>
            <a:endParaRPr lang="el-GR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0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flipV="1">
            <a:off x="1705292" y="841355"/>
            <a:ext cx="8732520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98613" y="357424"/>
            <a:ext cx="649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prstClr val="white"/>
                </a:solidFill>
              </a:rPr>
              <a:t>Εργαστήριο Επεξεργασίας Σήματος Φωνής (</a:t>
            </a:r>
            <a:r>
              <a:rPr lang="en-US" sz="2400" b="1" dirty="0">
                <a:solidFill>
                  <a:prstClr val="white"/>
                </a:solidFill>
              </a:rPr>
              <a:t>SSPL)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07555" y="886928"/>
            <a:ext cx="9283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prstClr val="white"/>
                </a:solidFill>
              </a:rPr>
              <a:t>Ηχομονωμένος Θάλαμος Ηχογραφήσεων</a:t>
            </a:r>
            <a:r>
              <a:rPr lang="en-US" sz="2400" b="1" dirty="0" smtClean="0">
                <a:solidFill>
                  <a:prstClr val="white"/>
                </a:solidFill>
              </a:rPr>
              <a:t> (</a:t>
            </a:r>
            <a:r>
              <a:rPr lang="el-GR" sz="2400" b="1" dirty="0" smtClean="0">
                <a:solidFill>
                  <a:prstClr val="white"/>
                </a:solidFill>
              </a:rPr>
              <a:t>αξίας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>
                <a:solidFill>
                  <a:prstClr val="white"/>
                </a:solidFill>
              </a:rPr>
              <a:t>~20K €)</a:t>
            </a:r>
            <a:endParaRPr lang="el-GR" sz="2400" b="1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8" r="26682"/>
          <a:stretch/>
        </p:blipFill>
        <p:spPr>
          <a:xfrm>
            <a:off x="542280" y="1329721"/>
            <a:ext cx="5262819" cy="2682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r="10834"/>
          <a:stretch/>
        </p:blipFill>
        <p:spPr>
          <a:xfrm>
            <a:off x="549796" y="4022689"/>
            <a:ext cx="5255303" cy="2696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labr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861" y="4040171"/>
            <a:ext cx="4954095" cy="2661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836" y="1394165"/>
            <a:ext cx="4975120" cy="2553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824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flipV="1">
            <a:off x="1705292" y="841355"/>
            <a:ext cx="8732520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98613" y="357424"/>
            <a:ext cx="649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prstClr val="white"/>
                </a:solidFill>
              </a:rPr>
              <a:t>Εργαστήριο Επεξεργασίας Σήματος Φωνής (</a:t>
            </a:r>
            <a:r>
              <a:rPr lang="en-US" sz="2400" b="1" dirty="0">
                <a:solidFill>
                  <a:prstClr val="white"/>
                </a:solidFill>
              </a:rPr>
              <a:t>SSPL)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07555" y="886928"/>
            <a:ext cx="8806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prstClr val="white"/>
                </a:solidFill>
              </a:rPr>
              <a:t>Ιατρικός Εξοπλισμός Ανίχνευσης Παθολογιών Ομιλίας</a:t>
            </a:r>
            <a:endParaRPr lang="el-GR" sz="2400" b="1" dirty="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292" y="1337276"/>
            <a:ext cx="5945832" cy="3344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ÎÏÎ¿ÏÎ­Î»ÎµÏÎ¼Î± ÎµÎ¹ÎºÏÎ½Î±Ï Î³Î¹Î± stroboscopy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877" y="2178058"/>
            <a:ext cx="2511425" cy="1674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9" r="10000"/>
          <a:stretch/>
        </p:blipFill>
        <p:spPr>
          <a:xfrm>
            <a:off x="1705292" y="4681806"/>
            <a:ext cx="3978708" cy="2022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5" r="42708"/>
          <a:stretch/>
        </p:blipFill>
        <p:spPr>
          <a:xfrm>
            <a:off x="5684000" y="4662189"/>
            <a:ext cx="4810947" cy="2042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114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703232" y="1016233"/>
            <a:ext cx="873458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prstClr val="white"/>
                </a:solidFill>
              </a:rPr>
              <a:t>Έργα </a:t>
            </a:r>
            <a:r>
              <a:rPr lang="en-US" sz="2400" b="1" dirty="0" smtClean="0">
                <a:solidFill>
                  <a:prstClr val="white"/>
                </a:solidFill>
              </a:rPr>
              <a:t>&amp; </a:t>
            </a:r>
            <a:r>
              <a:rPr lang="el-GR" sz="2400" b="1" dirty="0" smtClean="0">
                <a:solidFill>
                  <a:prstClr val="white"/>
                </a:solidFill>
              </a:rPr>
              <a:t>Συνεργασίες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>
                <a:solidFill>
                  <a:prstClr val="white"/>
                </a:solidFill>
              </a:rPr>
              <a:t>(20</a:t>
            </a:r>
            <a:r>
              <a:rPr lang="el-GR" sz="2400" b="1" dirty="0">
                <a:solidFill>
                  <a:prstClr val="white"/>
                </a:solidFill>
              </a:rPr>
              <a:t>09</a:t>
            </a:r>
            <a:r>
              <a:rPr lang="en-US" sz="2400" b="1" dirty="0">
                <a:solidFill>
                  <a:prstClr val="white"/>
                </a:solidFill>
              </a:rPr>
              <a:t>-…)</a:t>
            </a:r>
          </a:p>
          <a:p>
            <a:endParaRPr lang="en-US" sz="1200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Collaboration Agreements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with France Telecom (now Orange)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[</a:t>
            </a:r>
            <a:r>
              <a:rPr lang="en-US" b="1" dirty="0">
                <a:solidFill>
                  <a:prstClr val="white"/>
                </a:solidFill>
              </a:rPr>
              <a:t>2009-2013</a:t>
            </a:r>
            <a:r>
              <a:rPr lang="en-US" dirty="0">
                <a:solidFill>
                  <a:prstClr val="white"/>
                </a:solidFill>
              </a:rPr>
              <a:t>]</a:t>
            </a:r>
            <a:endParaRPr lang="el-GR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Collaboration Agreements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with Toshiba Research Europe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Limited [</a:t>
            </a:r>
            <a:r>
              <a:rPr lang="en-US" b="1" dirty="0">
                <a:solidFill>
                  <a:prstClr val="white"/>
                </a:solidFill>
              </a:rPr>
              <a:t>2012-2017</a:t>
            </a:r>
            <a:r>
              <a:rPr lang="en-US" dirty="0">
                <a:solidFill>
                  <a:prstClr val="white"/>
                </a:solidFill>
              </a:rPr>
              <a:t>]</a:t>
            </a:r>
            <a:endParaRPr lang="el-GR" dirty="0">
              <a:solidFill>
                <a:prstClr val="white"/>
              </a:solidFill>
            </a:endParaRPr>
          </a:p>
          <a:p>
            <a:endParaRPr lang="en-US" sz="1600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ENRICH – EU Project 675324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Marie Curie European Training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Network [</a:t>
            </a:r>
            <a:r>
              <a:rPr lang="en-US" b="1" dirty="0" smtClean="0">
                <a:solidFill>
                  <a:prstClr val="white"/>
                </a:solidFill>
              </a:rPr>
              <a:t>2016</a:t>
            </a:r>
            <a:r>
              <a:rPr lang="el-GR" b="1" dirty="0" smtClean="0">
                <a:solidFill>
                  <a:prstClr val="white"/>
                </a:solidFill>
              </a:rPr>
              <a:t>-2020</a:t>
            </a:r>
            <a:r>
              <a:rPr lang="en-US" dirty="0" smtClean="0">
                <a:solidFill>
                  <a:prstClr val="white"/>
                </a:solidFill>
              </a:rPr>
              <a:t>]</a:t>
            </a:r>
            <a:endParaRPr lang="en-US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l-GR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Collaboration Agreements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with Apple Inc. [</a:t>
            </a:r>
            <a:r>
              <a:rPr lang="en-US" b="1" dirty="0">
                <a:solidFill>
                  <a:prstClr val="white"/>
                </a:solidFill>
              </a:rPr>
              <a:t>2018-…</a:t>
            </a:r>
            <a:r>
              <a:rPr lang="en-US" dirty="0">
                <a:solidFill>
                  <a:prstClr val="white"/>
                </a:solidFill>
              </a:rPr>
              <a:t>]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300" dirty="0">
              <a:solidFill>
                <a:prstClr val="white"/>
              </a:solidFill>
            </a:endParaRPr>
          </a:p>
          <a:p>
            <a:endParaRPr lang="en-US" sz="1050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Strong collaborations with the Institute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of Computer Science</a:t>
            </a:r>
            <a:r>
              <a:rPr lang="el-GR" dirty="0">
                <a:solidFill>
                  <a:prstClr val="white"/>
                </a:solidFill>
              </a:rPr>
              <a:t> </a:t>
            </a:r>
            <a:r>
              <a:rPr lang="en-US" dirty="0">
                <a:solidFill>
                  <a:prstClr val="white"/>
                </a:solidFill>
              </a:rPr>
              <a:t>and Institute of Applied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and Computational Mathematics,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FO.R.T.H [</a:t>
            </a:r>
            <a:r>
              <a:rPr lang="en-US" b="1" dirty="0">
                <a:solidFill>
                  <a:prstClr val="white"/>
                </a:solidFill>
              </a:rPr>
              <a:t>2018-…</a:t>
            </a:r>
            <a:r>
              <a:rPr lang="en-US" dirty="0">
                <a:solidFill>
                  <a:prstClr val="white"/>
                </a:solidFill>
              </a:rPr>
              <a:t>]</a:t>
            </a:r>
            <a:endParaRPr lang="en-US" sz="2000" dirty="0">
              <a:solidFill>
                <a:prstClr val="white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705292" y="841355"/>
            <a:ext cx="8732520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629916" y="373542"/>
            <a:ext cx="649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prstClr val="white"/>
                </a:solidFill>
              </a:rPr>
              <a:t>Εργαστήριο Επεξεργασίας Σήματος Φωνής (</a:t>
            </a:r>
            <a:r>
              <a:rPr lang="en-US" sz="2400" b="1" dirty="0">
                <a:solidFill>
                  <a:prstClr val="white"/>
                </a:solidFill>
              </a:rPr>
              <a:t>SSPL)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" r="4306"/>
          <a:stretch/>
        </p:blipFill>
        <p:spPr>
          <a:xfrm>
            <a:off x="5007300" y="3880287"/>
            <a:ext cx="2365636" cy="4501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" t="26000" r="5493" b="24000"/>
          <a:stretch/>
        </p:blipFill>
        <p:spPr>
          <a:xfrm>
            <a:off x="5108656" y="2826777"/>
            <a:ext cx="1529338" cy="4400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952" y="5597243"/>
            <a:ext cx="1982869" cy="615508"/>
          </a:xfrm>
          <a:prstGeom prst="rect">
            <a:avLst/>
          </a:prstGeom>
        </p:spPr>
      </p:pic>
      <p:pic>
        <p:nvPicPr>
          <p:cNvPr id="13" name="Picture 15" descr="app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600" y="4667709"/>
            <a:ext cx="755472" cy="75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Αποτέλεσμα εικόνας για forth iac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994" y="6212751"/>
            <a:ext cx="1966827" cy="613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812" y="1600200"/>
            <a:ext cx="743626" cy="743626"/>
          </a:xfrm>
          <a:prstGeom prst="rect">
            <a:avLst/>
          </a:prstGeom>
        </p:spPr>
      </p:pic>
      <p:pic>
        <p:nvPicPr>
          <p:cNvPr id="1026" name="Picture 2" descr="Αποτέλεσμα εικόνας για Greek Ministry of Educati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673" y="1995136"/>
            <a:ext cx="2857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54668" y="1569464"/>
            <a:ext cx="3883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Several Projects from GME &amp; GSRT</a:t>
            </a:r>
            <a:endParaRPr lang="el-GR" dirty="0">
              <a:solidFill>
                <a:prstClr val="white"/>
              </a:solidFill>
            </a:endParaRPr>
          </a:p>
        </p:txBody>
      </p:sp>
      <p:pic>
        <p:nvPicPr>
          <p:cNvPr id="1028" name="Picture 4" descr="http://www.gsrt.gr/images/gsrt_2013/main/gsrt_logo_focus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132" y="2757137"/>
            <a:ext cx="2295525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Αποτέλεσμα εικόνας για Latsis Foundation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 t="16570" r="18614" b="19430"/>
          <a:stretch/>
        </p:blipFill>
        <p:spPr bwMode="auto">
          <a:xfrm>
            <a:off x="9632492" y="4542234"/>
            <a:ext cx="843669" cy="79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631365" y="4754588"/>
            <a:ext cx="3883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prstClr val="white"/>
                </a:solidFill>
              </a:rPr>
              <a:t>Latsis</a:t>
            </a:r>
            <a:r>
              <a:rPr lang="en-US" dirty="0">
                <a:solidFill>
                  <a:prstClr val="white"/>
                </a:solidFill>
              </a:rPr>
              <a:t> Foundation Projects</a:t>
            </a:r>
            <a:endParaRPr lang="el-GR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928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Ερωτήσεις?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58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Γιατί το ΗΥ215 στο </a:t>
            </a:r>
            <a:r>
              <a:rPr lang="en-US" dirty="0" smtClean="0"/>
              <a:t>CSD</a:t>
            </a:r>
            <a:r>
              <a:rPr lang="el-GR" dirty="0" smtClean="0"/>
              <a:t>?</a:t>
            </a:r>
            <a:endParaRPr lang="en-US" dirty="0"/>
          </a:p>
        </p:txBody>
      </p:sp>
      <p:pic>
        <p:nvPicPr>
          <p:cNvPr id="1028" name="Picture 4" descr="Beginner's guide to Speech Analysis | by K V Vijay Girish | Towards Data  Scien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t="10500" r="9251" b="3402"/>
          <a:stretch/>
        </p:blipFill>
        <p:spPr bwMode="auto">
          <a:xfrm>
            <a:off x="261764" y="4366621"/>
            <a:ext cx="4570065" cy="17350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64" y="2044193"/>
            <a:ext cx="3960440" cy="19608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Tesla stock up 4125% since IPO ten years a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28" y="2014996"/>
            <a:ext cx="3779928" cy="2019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8906" y="4221088"/>
            <a:ext cx="3387278" cy="2442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6837" y="2014996"/>
            <a:ext cx="3431416" cy="2091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2285" y="4355315"/>
            <a:ext cx="3381296" cy="17463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228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21804" y="1295400"/>
                <a:ext cx="11377264" cy="5445968"/>
              </a:xfrm>
            </p:spPr>
            <p:txBody>
              <a:bodyPr>
                <a:noAutofit/>
              </a:bodyPr>
              <a:lstStyle/>
              <a:p>
                <a:pPr marL="342900" indent="-342900">
                  <a:buClr>
                    <a:schemeClr val="bg1"/>
                  </a:buClr>
                  <a:buFont typeface="Courier New" panose="02070309020205020404" pitchFamily="49" charset="0"/>
                  <a:buChar char="o"/>
                </a:pPr>
                <a:r>
                  <a:rPr lang="el-GR" sz="3200" dirty="0" smtClean="0"/>
                  <a:t>Σήμα = πληροφορία</a:t>
                </a:r>
                <a:endParaRPr lang="en-US" sz="3200" dirty="0" smtClean="0"/>
              </a:p>
              <a:p>
                <a:pPr marL="342900" indent="-342900">
                  <a:buClr>
                    <a:schemeClr val="bg1"/>
                  </a:buClr>
                  <a:buFont typeface="Courier New" panose="02070309020205020404" pitchFamily="49" charset="0"/>
                  <a:buChar char="o"/>
                </a:pPr>
                <a:endParaRPr lang="en-US" sz="3200" dirty="0"/>
              </a:p>
              <a:p>
                <a:pPr>
                  <a:buClr>
                    <a:schemeClr val="bg1"/>
                  </a:buClr>
                </a:pPr>
                <a:endParaRPr lang="el-GR" sz="3200" b="0" dirty="0"/>
              </a:p>
              <a:p>
                <a:pPr marL="342900" indent="-342900">
                  <a:buClr>
                    <a:schemeClr val="bg1"/>
                  </a:buClr>
                  <a:buFont typeface="Courier New" panose="02070309020205020404" pitchFamily="49" charset="0"/>
                  <a:buChar char="o"/>
                </a:pPr>
                <a:r>
                  <a:rPr lang="el-GR" sz="3200" dirty="0" smtClean="0"/>
                  <a:t>Στο ΗΥ215 μαθαίνουμε να αναλύουμε και να επεξεργαζόμαστε σήματα μέσω συστημάτων στο </a:t>
                </a:r>
                <a:r>
                  <a:rPr lang="el-GR" sz="3200" u="sng" dirty="0" smtClean="0"/>
                  <a:t>συνεχή χρόνο</a:t>
                </a:r>
                <a:r>
                  <a:rPr lang="en-US" sz="3200" u="sng" dirty="0" smtClean="0"/>
                  <a:t/>
                </a:r>
                <a:br>
                  <a:rPr lang="en-US" sz="3200" u="sng" dirty="0" smtClean="0"/>
                </a:br>
                <a:endParaRPr lang="el-GR" sz="3200" u="sng" dirty="0" smtClean="0"/>
              </a:p>
              <a:p>
                <a:pPr marL="800100" lvl="1" indent="-342900">
                  <a:buClr>
                    <a:schemeClr val="bg1"/>
                  </a:buClr>
                  <a:buFont typeface="Courier New" panose="02070309020205020404" pitchFamily="49" charset="0"/>
                  <a:buChar char="o"/>
                </a:pPr>
                <a:r>
                  <a:rPr lang="el-GR" sz="2800" b="0" dirty="0" smtClean="0"/>
                  <a:t>Συνεχής μεταβλητή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b="0" dirty="0" smtClean="0"/>
                  <a:t>: </a:t>
                </a:r>
                <a:r>
                  <a:rPr lang="el-GR" sz="2800" b="0" dirty="0" smtClean="0"/>
                  <a:t>οικεία από τον Απειροστικό Λογισμό (και το Λύκειο)</a:t>
                </a:r>
                <a:endParaRPr lang="en-US" sz="2800" b="0" dirty="0" smtClean="0"/>
              </a:p>
              <a:p>
                <a:pPr marL="800100" lvl="1" indent="-342900">
                  <a:buClr>
                    <a:schemeClr val="bg1"/>
                  </a:buClr>
                  <a:buFont typeface="Courier New" panose="02070309020205020404" pitchFamily="49" charset="0"/>
                  <a:buChar char="o"/>
                </a:pPr>
                <a:r>
                  <a:rPr lang="el-GR" sz="2800" b="0" dirty="0" smtClean="0"/>
                  <a:t>Μπορούμε στην </a:t>
                </a:r>
                <a:r>
                  <a:rPr lang="en-US" sz="2800" b="0" dirty="0" smtClean="0"/>
                  <a:t>Python </a:t>
                </a:r>
                <a:r>
                  <a:rPr lang="el-GR" sz="2800" b="0" dirty="0" smtClean="0"/>
                  <a:t>να προσομοιώσουμε σήματα συνεχούς χρόνου</a:t>
                </a:r>
              </a:p>
            </p:txBody>
          </p:sp>
        </mc:Choice>
        <mc:Fallback xmlns="">
          <p:sp>
            <p:nvSpPr>
              <p:cNvPr id="6" name="Tex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21804" y="1295400"/>
                <a:ext cx="11377264" cy="5445968"/>
              </a:xfrm>
              <a:blipFill rotWithShape="0">
                <a:blip r:embed="rId2"/>
                <a:stretch>
                  <a:fillRect l="-804" r="-96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Γιατί το ΗΥ215 στο </a:t>
            </a:r>
            <a:r>
              <a:rPr lang="en-US" dirty="0" smtClean="0"/>
              <a:t>CSD</a:t>
            </a:r>
            <a:r>
              <a:rPr lang="el-GR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23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33118" y="1700808"/>
            <a:ext cx="9817878" cy="5040560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l-GR" sz="3900" b="1" dirty="0" smtClean="0"/>
              <a:t>Είναι ένα απαιτητικό μάθημα με αρκετό φόρτο εργασίας</a:t>
            </a:r>
            <a:r>
              <a:rPr lang="en-US" sz="3900" b="1" dirty="0" smtClean="0"/>
              <a:t/>
            </a:r>
            <a:br>
              <a:rPr lang="en-US" sz="3900" b="1" dirty="0" smtClean="0"/>
            </a:br>
            <a:endParaRPr lang="el-GR" sz="3900" b="1" dirty="0" smtClean="0"/>
          </a:p>
          <a:p>
            <a:pPr marL="571500" indent="-571500">
              <a:lnSpc>
                <a:spcPct val="120000"/>
              </a:lnSpc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3900" b="0" dirty="0" smtClean="0"/>
              <a:t>Οι μαθηματικές έννοιες δεν παρουσιάζονται «στεγνές» αλλά από τη σκοπιά του μηχανικού, δηλ. ερμηνεύοντας τη σημασία τους σε σχέση με πραγματικά προβλήματα</a:t>
            </a:r>
            <a:r>
              <a:rPr lang="en-US" sz="3900" b="0" dirty="0" smtClean="0"/>
              <a:t/>
            </a:r>
            <a:br>
              <a:rPr lang="en-US" sz="3900" b="0" dirty="0" smtClean="0"/>
            </a:br>
            <a:endParaRPr lang="el-GR" sz="3900" b="0" dirty="0" smtClean="0"/>
          </a:p>
          <a:p>
            <a:pPr marL="800100" lvl="1" indent="-34290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l-GR" sz="3200" b="0" dirty="0" smtClean="0"/>
              <a:t>Θεωρητικές ασκήσεις θα «χτίσουν» εμπιστοσύνη στις ικανότητές σας επάνω στη διδακτέα ύλη</a:t>
            </a:r>
          </a:p>
          <a:p>
            <a:pPr marL="1257300" lvl="2" indent="-34290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l-GR" sz="2800" b="0" dirty="0" smtClean="0"/>
              <a:t>… «κυνηγώντας» δοσμένες απαντήσεις σε αυτές</a:t>
            </a:r>
            <a:r>
              <a:rPr lang="en-US" sz="2800" b="0" dirty="0" smtClean="0"/>
              <a:t/>
            </a:r>
            <a:br>
              <a:rPr lang="en-US" sz="2800" b="0" dirty="0" smtClean="0"/>
            </a:br>
            <a:endParaRPr lang="el-GR" sz="2800" b="0" dirty="0" smtClean="0"/>
          </a:p>
          <a:p>
            <a:pPr marL="800100" lvl="1" indent="-34290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l-GR" sz="3200" b="0" dirty="0" smtClean="0"/>
              <a:t>Πραγματικές εφαρμογές στην </a:t>
            </a:r>
            <a:r>
              <a:rPr lang="en-US" sz="3200" b="0" dirty="0" smtClean="0"/>
              <a:t>Python </a:t>
            </a:r>
            <a:r>
              <a:rPr lang="el-GR" sz="3200" b="0" dirty="0" smtClean="0"/>
              <a:t>θα «χτίσουν» το προφίλ του μηχανικού ο οποίος μεταφέρει τις θεωρητικές ιδέες στην πράξη, προσαρμόζοντάς τες κατάλληλα</a:t>
            </a:r>
          </a:p>
          <a:p>
            <a:pPr marL="1257300" lvl="2" indent="-34290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l-GR" sz="2800" b="0" dirty="0" smtClean="0"/>
              <a:t>… πλήρως καθοδηγούμενες και συνήθως με δοσμένο (αλλά </a:t>
            </a:r>
            <a:r>
              <a:rPr lang="en-US" sz="2800" b="0" dirty="0" smtClean="0"/>
              <a:t>“</a:t>
            </a:r>
            <a:r>
              <a:rPr lang="el-GR" sz="2800" b="0" dirty="0" smtClean="0"/>
              <a:t>ελλιπή</a:t>
            </a:r>
            <a:r>
              <a:rPr lang="en-US" sz="2800" b="0" dirty="0" smtClean="0"/>
              <a:t>”</a:t>
            </a:r>
            <a:r>
              <a:rPr lang="el-GR" sz="2800" b="0" dirty="0" smtClean="0"/>
              <a:t>) κώδικα</a:t>
            </a:r>
            <a:endParaRPr lang="el-GR" b="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μορφής μάθημα είναι το ΗΥ215?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41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33118" y="1700808"/>
            <a:ext cx="9817878" cy="5040560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  <a:buSzPct val="100000"/>
            </a:pPr>
            <a:endParaRPr lang="el-GR" b="0" dirty="0" smtClean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4000" b="0" dirty="0" smtClean="0"/>
              <a:t>Απαιτεί</a:t>
            </a:r>
            <a:r>
              <a:rPr lang="en-US" sz="4000" dirty="0"/>
              <a:t> </a:t>
            </a:r>
            <a:r>
              <a:rPr lang="el-GR" sz="4000" dirty="0" smtClean="0"/>
              <a:t>τακτική παρουσία</a:t>
            </a:r>
            <a:r>
              <a:rPr lang="el-GR" sz="4000" b="0" dirty="0" smtClean="0"/>
              <a:t> (συνέπεια) στις διαλέξεις για την κατανόηση των εννοιών</a:t>
            </a:r>
            <a:endParaRPr lang="en-US" sz="4000" b="0" dirty="0" smtClean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en-US" sz="4000" dirty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4000" b="0" dirty="0" smtClean="0"/>
              <a:t>Οι σημειώσεις</a:t>
            </a:r>
            <a:r>
              <a:rPr lang="en-US" sz="4000" b="0" dirty="0" smtClean="0"/>
              <a:t>/</a:t>
            </a:r>
            <a:r>
              <a:rPr lang="el-GR" sz="4000" b="0" dirty="0" smtClean="0"/>
              <a:t>τα συγγράμματα επαρκούν για να καλύψετε απουσίες αλλά συνίσταται θερμά οι τελευταίες να μην είναι πολλές</a:t>
            </a:r>
            <a:br>
              <a:rPr lang="el-GR" sz="4000" b="0" dirty="0" smtClean="0"/>
            </a:br>
            <a:endParaRPr lang="el-GR" sz="4000" b="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μορφής μάθημα είναι το ΗΥ215?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77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</a:t>
            </a:r>
            <a:r>
              <a:rPr lang="el-GR" dirty="0" smtClean="0"/>
              <a:t>ώς συνδέεται το ΗΥ215 με άλλα μαθήματα?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096710250"/>
              </p:ext>
            </p:extLst>
          </p:nvPr>
        </p:nvGraphicFramePr>
        <p:xfrm>
          <a:off x="231271" y="1700808"/>
          <a:ext cx="11726283" cy="3874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9344298" y="5805264"/>
            <a:ext cx="1459945" cy="936104"/>
            <a:chOff x="7675086" y="2825280"/>
            <a:chExt cx="2148497" cy="986733"/>
          </a:xfrm>
        </p:grpSpPr>
        <p:sp>
          <p:nvSpPr>
            <p:cNvPr id="24" name="Rounded Rectangle 23"/>
            <p:cNvSpPr/>
            <p:nvPr/>
          </p:nvSpPr>
          <p:spPr>
            <a:xfrm>
              <a:off x="7675086" y="2825280"/>
              <a:ext cx="2148497" cy="98673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/>
            <p:cNvSpPr/>
            <p:nvPr/>
          </p:nvSpPr>
          <p:spPr>
            <a:xfrm>
              <a:off x="7703986" y="2854180"/>
              <a:ext cx="2090697" cy="9289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200" kern="1200" dirty="0" smtClean="0"/>
                <a:t>ΗΥ587 </a:t>
              </a:r>
              <a:r>
                <a:rPr lang="el-GR" sz="1200" dirty="0"/>
                <a:t/>
              </a:r>
              <a:br>
                <a:rPr lang="el-GR" sz="1200" dirty="0"/>
              </a:br>
              <a:r>
                <a:rPr lang="el-GR" sz="1200" dirty="0" err="1"/>
                <a:t>Νευρωνικά</a:t>
              </a:r>
              <a:r>
                <a:rPr lang="el-GR" sz="1200" dirty="0"/>
                <a:t> Δίκτυα και Μάθηση Ιεραρχικών Αναπαραστάσεων</a:t>
              </a:r>
              <a:endParaRPr lang="el-GR" sz="1200" kern="12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9190756" y="741365"/>
            <a:ext cx="244827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1600" dirty="0" smtClean="0">
                <a:solidFill>
                  <a:schemeClr val="bg1"/>
                </a:solidFill>
              </a:rPr>
              <a:t>(</a:t>
            </a:r>
            <a:r>
              <a:rPr lang="el-GR" sz="1600" b="1" dirty="0" smtClean="0">
                <a:solidFill>
                  <a:schemeClr val="bg1"/>
                </a:solidFill>
              </a:rPr>
              <a:t>χωρίς </a:t>
            </a:r>
            <a:r>
              <a:rPr lang="el-GR" sz="1600" b="1" dirty="0" err="1" smtClean="0">
                <a:solidFill>
                  <a:schemeClr val="bg1"/>
                </a:solidFill>
              </a:rPr>
              <a:t>κατ’ανάγκη</a:t>
            </a:r>
            <a:r>
              <a:rPr lang="el-GR" sz="1600" b="1" dirty="0" smtClean="0">
                <a:solidFill>
                  <a:schemeClr val="bg1"/>
                </a:solidFill>
              </a:rPr>
              <a:t> με σχέση </a:t>
            </a:r>
            <a:r>
              <a:rPr lang="el-GR" sz="1600" b="1" dirty="0" err="1" smtClean="0">
                <a:solidFill>
                  <a:schemeClr val="bg1"/>
                </a:solidFill>
              </a:rPr>
              <a:t>προαπαιτούμενου</a:t>
            </a:r>
            <a:r>
              <a:rPr lang="el-GR" sz="1600" dirty="0" smtClean="0">
                <a:solidFill>
                  <a:schemeClr val="bg1"/>
                </a:solidFill>
              </a:rPr>
              <a:t>)</a:t>
            </a:r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8686700" y="1657134"/>
            <a:ext cx="3183375" cy="1836204"/>
          </a:xfrm>
          <a:prstGeom prst="doubleWav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dirty="0" smtClean="0"/>
              <a:t>Γενικό απαιτούμενο υπόβαθρο</a:t>
            </a:r>
            <a:r>
              <a:rPr lang="en-US" sz="1400" dirty="0" smtClean="0"/>
              <a:t> </a:t>
            </a:r>
            <a:r>
              <a:rPr lang="el-GR" sz="1400" dirty="0" smtClean="0"/>
              <a:t/>
            </a:r>
            <a:br>
              <a:rPr lang="el-GR" sz="1400" dirty="0" smtClean="0"/>
            </a:br>
            <a:r>
              <a:rPr lang="en-US" sz="1400" dirty="0" smtClean="0"/>
              <a:t>(</a:t>
            </a:r>
            <a:r>
              <a:rPr lang="el-GR" sz="1400" dirty="0" smtClean="0"/>
              <a:t>όχι απαραίτητα ως </a:t>
            </a:r>
            <a:r>
              <a:rPr lang="el-GR" sz="1400" dirty="0" err="1" smtClean="0"/>
              <a:t>προαπαιτούμενα</a:t>
            </a:r>
            <a:r>
              <a:rPr lang="el-GR" sz="1400" dirty="0" smtClean="0"/>
              <a:t>):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sz="1400" b="1" dirty="0" smtClean="0"/>
              <a:t>Απειροστικός Λογισμός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sz="1400" b="1" dirty="0" smtClean="0"/>
              <a:t>Γραμμική Άλγεβρα</a:t>
            </a:r>
            <a:r>
              <a:rPr lang="en-US" sz="1400" b="1" dirty="0" smtClean="0"/>
              <a:t> (min)</a:t>
            </a:r>
            <a:endParaRPr lang="el-GR" sz="1400" b="1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sz="1400" b="1" dirty="0" smtClean="0"/>
              <a:t>Προγραμματισμός</a:t>
            </a:r>
            <a:r>
              <a:rPr lang="en-US" sz="1400" b="1" dirty="0" smtClean="0"/>
              <a:t> (min)</a:t>
            </a:r>
            <a:endParaRPr lang="el-GR" sz="14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9354557" y="4798723"/>
            <a:ext cx="1440160" cy="778097"/>
            <a:chOff x="7675086" y="2825280"/>
            <a:chExt cx="2148497" cy="986733"/>
          </a:xfrm>
        </p:grpSpPr>
        <p:sp>
          <p:nvSpPr>
            <p:cNvPr id="16" name="Rounded Rectangle 15"/>
            <p:cNvSpPr/>
            <p:nvPr/>
          </p:nvSpPr>
          <p:spPr>
            <a:xfrm>
              <a:off x="7675086" y="2825280"/>
              <a:ext cx="2148497" cy="98673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7703986" y="2854180"/>
              <a:ext cx="2090697" cy="9289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200" kern="1200" dirty="0" smtClean="0"/>
                <a:t>ΗΥ5</a:t>
              </a:r>
              <a:r>
                <a:rPr lang="en-US" sz="1200" kern="1200" dirty="0" smtClean="0"/>
                <a:t>7</a:t>
              </a:r>
              <a:r>
                <a:rPr lang="el-GR" sz="1200" kern="1200" dirty="0" smtClean="0"/>
                <a:t>7 </a:t>
              </a:r>
              <a:r>
                <a:rPr lang="el-GR" sz="1200" dirty="0"/>
                <a:t/>
              </a:r>
              <a:br>
                <a:rPr lang="el-GR" sz="1200" dirty="0"/>
              </a:br>
              <a:r>
                <a:rPr lang="el-GR" sz="1200" dirty="0" smtClean="0"/>
                <a:t>Μηχανική Μάθηση</a:t>
              </a:r>
              <a:endParaRPr lang="el-GR" sz="1200" kern="1200" dirty="0"/>
            </a:p>
          </p:txBody>
        </p:sp>
      </p:grpSp>
      <p:cxnSp>
        <p:nvCxnSpPr>
          <p:cNvPr id="9" name="Straight Connector 8"/>
          <p:cNvCxnSpPr>
            <a:stCxn id="24" idx="0"/>
            <a:endCxn id="16" idx="2"/>
          </p:cNvCxnSpPr>
          <p:nvPr/>
        </p:nvCxnSpPr>
        <p:spPr>
          <a:xfrm flipV="1">
            <a:off x="10074271" y="5576820"/>
            <a:ext cx="366" cy="228444"/>
          </a:xfrm>
          <a:prstGeom prst="line">
            <a:avLst/>
          </a:prstGeom>
          <a:ln w="12700">
            <a:solidFill>
              <a:schemeClr val="tx1"/>
            </a:solidFill>
            <a:miter lim="800000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endCxn id="19" idx="1"/>
          </p:cNvCxnSpPr>
          <p:nvPr/>
        </p:nvCxnSpPr>
        <p:spPr>
          <a:xfrm>
            <a:off x="2205980" y="5555492"/>
            <a:ext cx="2121139" cy="713002"/>
          </a:xfrm>
          <a:prstGeom prst="bentConnector3">
            <a:avLst>
              <a:gd name="adj1" fmla="val 155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/>
          <p:nvPr/>
        </p:nvCxnSpPr>
        <p:spPr>
          <a:xfrm>
            <a:off x="5120208" y="4548725"/>
            <a:ext cx="2304256" cy="621116"/>
          </a:xfrm>
          <a:prstGeom prst="bentConnector3">
            <a:avLst>
              <a:gd name="adj1" fmla="val -17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/>
          <p:nvPr/>
        </p:nvCxnSpPr>
        <p:spPr>
          <a:xfrm rot="16200000" flipH="1">
            <a:off x="9619459" y="5088532"/>
            <a:ext cx="2124234" cy="245333"/>
          </a:xfrm>
          <a:prstGeom prst="bentConnector4">
            <a:avLst>
              <a:gd name="adj1" fmla="val 421"/>
              <a:gd name="adj2" fmla="val 193179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9046740" y="5202436"/>
            <a:ext cx="307817" cy="0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254652" y="5575249"/>
            <a:ext cx="0" cy="698067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4327119" y="5896322"/>
            <a:ext cx="1586178" cy="744344"/>
            <a:chOff x="7204529" y="2066332"/>
            <a:chExt cx="1586178" cy="744344"/>
          </a:xfrm>
        </p:grpSpPr>
        <p:sp>
          <p:nvSpPr>
            <p:cNvPr id="19" name="Rounded Rectangle 18"/>
            <p:cNvSpPr/>
            <p:nvPr/>
          </p:nvSpPr>
          <p:spPr>
            <a:xfrm>
              <a:off x="7204529" y="2066332"/>
              <a:ext cx="1586178" cy="74434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1200" dirty="0" smtClean="0"/>
                <a:t>HY673</a:t>
              </a:r>
            </a:p>
            <a:p>
              <a:pPr algn="ctr"/>
              <a:r>
                <a:rPr lang="el-GR" sz="1200" dirty="0" smtClean="0"/>
                <a:t>Γεννητική Μοντελοποίηση</a:t>
              </a:r>
              <a:endParaRPr lang="en-US" sz="1200" dirty="0" smtClean="0"/>
            </a:p>
          </p:txBody>
        </p:sp>
        <p:sp>
          <p:nvSpPr>
            <p:cNvPr id="20" name="Rounded Rectangle 4"/>
            <p:cNvSpPr/>
            <p:nvPr/>
          </p:nvSpPr>
          <p:spPr>
            <a:xfrm>
              <a:off x="7226330" y="2107890"/>
              <a:ext cx="1542576" cy="7007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l-GR" sz="1200" kern="1200" dirty="0"/>
            </a:p>
          </p:txBody>
        </p:sp>
      </p:grpSp>
      <p:cxnSp>
        <p:nvCxnSpPr>
          <p:cNvPr id="8" name="Straight Arrow Connector 7"/>
          <p:cNvCxnSpPr/>
          <p:nvPr/>
        </p:nvCxnSpPr>
        <p:spPr>
          <a:xfrm>
            <a:off x="5120208" y="5170837"/>
            <a:ext cx="0" cy="728308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9" idx="3"/>
            <a:endCxn id="24" idx="1"/>
          </p:cNvCxnSpPr>
          <p:nvPr/>
        </p:nvCxnSpPr>
        <p:spPr>
          <a:xfrm>
            <a:off x="5913297" y="6268494"/>
            <a:ext cx="3431001" cy="4822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entagon 20"/>
          <p:cNvSpPr/>
          <p:nvPr/>
        </p:nvSpPr>
        <p:spPr>
          <a:xfrm>
            <a:off x="3867717" y="1844824"/>
            <a:ext cx="918804" cy="563332"/>
          </a:xfrm>
          <a:prstGeom prst="homePlate">
            <a:avLst>
              <a:gd name="adj" fmla="val 20071"/>
            </a:avLst>
          </a:prstGeom>
          <a:solidFill>
            <a:schemeClr val="accent6">
              <a:lumMod val="60000"/>
              <a:lumOff val="40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You are here! </a:t>
            </a:r>
            <a:r>
              <a:rPr lang="en-US" sz="1400" b="1" dirty="0" smtClean="0">
                <a:sym typeface="Wingdings" panose="05000000000000000000" pitchFamily="2" charset="2"/>
              </a:rPr>
              <a:t></a:t>
            </a:r>
            <a:endParaRPr lang="el-GR" sz="1400" b="1" dirty="0"/>
          </a:p>
        </p:txBody>
      </p:sp>
    </p:spTree>
    <p:extLst>
      <p:ext uri="{BB962C8B-B14F-4D97-AF65-F5344CB8AC3E}">
        <p14:creationId xmlns:p14="http://schemas.microsoft.com/office/powerpoint/2010/main" val="361873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820" y="1"/>
            <a:ext cx="3600005" cy="148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13" y="4869160"/>
            <a:ext cx="3260612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49860" y="2380455"/>
            <a:ext cx="4741096" cy="3352801"/>
          </a:xfrm>
        </p:spPr>
        <p:txBody>
          <a:bodyPr/>
          <a:lstStyle/>
          <a:p>
            <a:r>
              <a:rPr lang="el-GR" dirty="0" smtClean="0"/>
              <a:t>Μετασχηματισμός </a:t>
            </a:r>
            <a:r>
              <a:rPr lang="en-US" dirty="0" smtClean="0"/>
              <a:t>Laplace</a:t>
            </a:r>
          </a:p>
          <a:p>
            <a:r>
              <a:rPr lang="el-GR" dirty="0" smtClean="0"/>
              <a:t>Συστήματα στο χώρο του </a:t>
            </a:r>
            <a:r>
              <a:rPr lang="en-US" dirty="0" smtClean="0"/>
              <a:t>Laplace</a:t>
            </a:r>
          </a:p>
          <a:p>
            <a:r>
              <a:rPr lang="el-GR" dirty="0"/>
              <a:t>Συσχετίσεις και Φασματικές </a:t>
            </a:r>
            <a:r>
              <a:rPr lang="el-GR" dirty="0" smtClean="0"/>
              <a:t>Πυκνότητες</a:t>
            </a:r>
            <a:endParaRPr lang="en-US" dirty="0" smtClean="0"/>
          </a:p>
          <a:p>
            <a:r>
              <a:rPr lang="el-GR" dirty="0" smtClean="0">
                <a:solidFill>
                  <a:srgbClr val="FFFF00"/>
                </a:solidFill>
              </a:rPr>
              <a:t>Τυχαία Σήματα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r>
              <a:rPr lang="el-GR" dirty="0" smtClean="0"/>
              <a:t>Δειγματοληψία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49860" y="1466056"/>
            <a:ext cx="4416552" cy="762000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l-GR" baseline="30000" dirty="0" smtClean="0"/>
              <a:t>ο</a:t>
            </a:r>
            <a:r>
              <a:rPr lang="en-US" dirty="0" smtClean="0"/>
              <a:t> </a:t>
            </a:r>
            <a:r>
              <a:rPr lang="el-GR" dirty="0" smtClean="0"/>
              <a:t>Κομμάτι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2413" y="2380455"/>
            <a:ext cx="4283967" cy="3352801"/>
          </a:xfrm>
        </p:spPr>
        <p:txBody>
          <a:bodyPr/>
          <a:lstStyle/>
          <a:p>
            <a:r>
              <a:rPr lang="el-GR" dirty="0" smtClean="0"/>
              <a:t>Μιγαδικοί αριθμοί</a:t>
            </a:r>
          </a:p>
          <a:p>
            <a:r>
              <a:rPr lang="el-GR" dirty="0" smtClean="0"/>
              <a:t>Σήματα - Συστήματα</a:t>
            </a:r>
          </a:p>
          <a:p>
            <a:r>
              <a:rPr lang="el-GR" dirty="0" smtClean="0"/>
              <a:t>Διαφορικές Εξισώσεις ως Συστήματα</a:t>
            </a:r>
          </a:p>
          <a:p>
            <a:r>
              <a:rPr lang="el-GR" dirty="0" smtClean="0"/>
              <a:t>Σειρές </a:t>
            </a:r>
            <a:r>
              <a:rPr lang="en-US" dirty="0" smtClean="0"/>
              <a:t>Fourier</a:t>
            </a:r>
          </a:p>
          <a:p>
            <a:r>
              <a:rPr lang="el-GR" dirty="0" smtClean="0"/>
              <a:t>Μετασχηματισμός </a:t>
            </a:r>
            <a:r>
              <a:rPr lang="en-US" dirty="0" smtClean="0"/>
              <a:t>Fourier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22413" y="1466056"/>
            <a:ext cx="4416552" cy="762000"/>
          </a:xfrm>
        </p:spPr>
        <p:txBody>
          <a:bodyPr/>
          <a:lstStyle/>
          <a:p>
            <a:r>
              <a:rPr lang="el-GR" dirty="0" smtClean="0"/>
              <a:t>1</a:t>
            </a:r>
            <a:r>
              <a:rPr lang="el-GR" baseline="30000" dirty="0" smtClean="0"/>
              <a:t>ο</a:t>
            </a:r>
            <a:r>
              <a:rPr lang="el-GR" dirty="0" smtClean="0"/>
              <a:t> Κομμάτι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περιέχει το ΗΥ215?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5425077"/>
            <a:ext cx="5832648" cy="134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860" y="169748"/>
            <a:ext cx="2016224" cy="1230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96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4.4|23.9|1.9|4.1|1.3|0.5|3.3|0.6|2.8|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7.2|1.7|8.6|0.9|3.2|17.1|6.2|6.2|3.6|11.4|12.8|21.1|7.6|21.9|2.5|17.4|4|17.2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.4|27.1|6.6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udent presentation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Student presentation" id="{61936DD2-5F1E-4CE5-AB4B-725D35FC9179}" vid="{60FEA300-D151-4B21-9955-901AC34D046A}"/>
    </a:ext>
  </a:extLst>
</a:theme>
</file>

<file path=ppt/theme/theme2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1375</Words>
  <Application>Microsoft Office PowerPoint</Application>
  <PresentationFormat>Custom</PresentationFormat>
  <Paragraphs>326</Paragraphs>
  <Slides>35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Book Antiqua</vt:lpstr>
      <vt:lpstr>Calibri</vt:lpstr>
      <vt:lpstr>Cambria Math</vt:lpstr>
      <vt:lpstr>Century Gothic</vt:lpstr>
      <vt:lpstr>Courier New</vt:lpstr>
      <vt:lpstr>Wingdings</vt:lpstr>
      <vt:lpstr>Wingdings 3</vt:lpstr>
      <vt:lpstr>Student presentation</vt:lpstr>
      <vt:lpstr>ΗΥ215 - Εφαρμοσμένα Μαθηματικά για Μηχανικούς</vt:lpstr>
      <vt:lpstr>Τι είναι το ΗΥ215?</vt:lpstr>
      <vt:lpstr>Γιατί το ΗΥ215 στο CSD?</vt:lpstr>
      <vt:lpstr>Γιατί το ΗΥ215 στο CSD?</vt:lpstr>
      <vt:lpstr>Γιατί το ΗΥ215 στο CSD?</vt:lpstr>
      <vt:lpstr>Τι μορφής μάθημα είναι το ΗΥ215?</vt:lpstr>
      <vt:lpstr>Τι μορφής μάθημα είναι το ΗΥ215?</vt:lpstr>
      <vt:lpstr>Πώς συνδέεται το ΗΥ215 με άλλα μαθήματα?</vt:lpstr>
      <vt:lpstr>Τι περιέχει το ΗΥ215?</vt:lpstr>
      <vt:lpstr>Ποιοι διδάσκουν στο ΗΥ215?</vt:lpstr>
      <vt:lpstr>Πότε διδάσκεται το ΗΥ215?</vt:lpstr>
      <vt:lpstr>Αξιολόγηση</vt:lpstr>
      <vt:lpstr>Ασκήσεις</vt:lpstr>
      <vt:lpstr>Ασκήσεις – ηλεκτρονικό παραδοτέο</vt:lpstr>
      <vt:lpstr>Εργαστήρια</vt:lpstr>
      <vt:lpstr>Πρόοδος</vt:lpstr>
      <vt:lpstr>Τελική Εξέταση</vt:lpstr>
      <vt:lpstr>Ευκαιρίες Βαθμολόγησης (Ε. ΒΑ.)</vt:lpstr>
      <vt:lpstr>Επικοινωνία</vt:lpstr>
      <vt:lpstr>Επικοινωνία - Οδηγίες</vt:lpstr>
      <vt:lpstr>Επικοινωνία - Οδηγίες</vt:lpstr>
      <vt:lpstr>Βιβλιογραφία</vt:lpstr>
      <vt:lpstr>Βιβλιογραφία (Εύδοξος)</vt:lpstr>
      <vt:lpstr>Βιβλιογραφία για το μάθημα</vt:lpstr>
      <vt:lpstr>Ιστοσελίδα μαθήματος</vt:lpstr>
      <vt:lpstr>Στατιστικά</vt:lpstr>
      <vt:lpstr>Δείτε το FAQ και το καλωσόρισμα!</vt:lpstr>
      <vt:lpstr>Ερωτήσεις?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Ερωτήσεις?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2017-02-07T17:36:54Z</dcterms:created>
  <dcterms:modified xsi:type="dcterms:W3CDTF">2024-02-06T11:56:25Z</dcterms:modified>
  <cp:contentStatus/>
  <cp:version/>
</cp:coreProperties>
</file>