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91" r:id="rId4"/>
    <p:sldId id="297" r:id="rId5"/>
    <p:sldId id="296" r:id="rId6"/>
    <p:sldId id="293" r:id="rId7"/>
    <p:sldId id="273" r:id="rId8"/>
    <p:sldId id="274" r:id="rId9"/>
    <p:sldId id="258" r:id="rId10"/>
    <p:sldId id="266" r:id="rId11"/>
    <p:sldId id="267" r:id="rId12"/>
    <p:sldId id="259" r:id="rId13"/>
    <p:sldId id="260" r:id="rId14"/>
    <p:sldId id="295" r:id="rId15"/>
    <p:sldId id="298" r:id="rId16"/>
    <p:sldId id="288" r:id="rId17"/>
    <p:sldId id="289" r:id="rId18"/>
    <p:sldId id="290" r:id="rId19"/>
    <p:sldId id="263" r:id="rId20"/>
    <p:sldId id="265" r:id="rId21"/>
    <p:sldId id="268" r:id="rId22"/>
    <p:sldId id="269" r:id="rId23"/>
    <p:sldId id="270" r:id="rId24"/>
    <p:sldId id="271" r:id="rId25"/>
    <p:sldId id="272" r:id="rId26"/>
    <p:sldId id="276" r:id="rId27"/>
    <p:sldId id="279" r:id="rId28"/>
    <p:sldId id="264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99" r:id="rId37"/>
    <p:sldId id="300" r:id="rId38"/>
    <p:sldId id="301" r:id="rId39"/>
    <p:sldId id="302" r:id="rId40"/>
    <p:sldId id="303" r:id="rId4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480"/>
    <a:srgbClr val="4D728D"/>
    <a:srgbClr val="406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1FA48-2BD9-4F0C-B416-18BEDA24363C}" v="351" dt="2026-01-31T23:09:29.227"/>
  </p1510:revLst>
</p1510:revInfo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89" autoAdjust="0"/>
    <p:restoredTop sz="96163" autoAdjust="0"/>
  </p:normalViewPr>
  <p:slideViewPr>
    <p:cSldViewPr>
      <p:cViewPr varScale="1">
        <p:scale>
          <a:sx n="98" d="100"/>
          <a:sy n="98" d="100"/>
        </p:scale>
        <p:origin x="978" y="312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1400" dirty="0"/>
            <a:t>ΗΥ370</a:t>
          </a:r>
        </a:p>
        <a:p>
          <a:r>
            <a:rPr lang="el-GR" sz="1400" dirty="0"/>
            <a:t>Ψηφιακή Επεξεργασία Σήματος</a:t>
          </a:r>
        </a:p>
      </dgm:t>
    </dgm:pt>
    <dgm:pt modelId="{BBA343D0-4CC1-4036-870F-4A8824E58FD6}" type="parTrans" cxnId="{5E5370A2-9DD0-4018-AC5E-6A16B0A6138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200" dirty="0"/>
            <a:t>ΗΥ371 Ψηφιακή Επεξεργασία Εικόνας</a:t>
          </a:r>
        </a:p>
      </dgm:t>
    </dgm:pt>
    <dgm:pt modelId="{1942C726-28D0-4DD4-AC21-17016D7D1AD1}" type="parTrans" cxnId="{3C217901-2ADB-4CFA-B628-C47595BCDCE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200" dirty="0"/>
            <a:t>ΗΥ473 Αναγνώριση Προτύπων</a:t>
          </a:r>
        </a:p>
      </dgm:t>
    </dgm:pt>
    <dgm:pt modelId="{4B097955-689A-4133-9160-4F0DC79047F6}" type="parTrans" cxnId="{5F006AD9-D6D2-4E5D-8B1A-10F535953C20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200" dirty="0"/>
            <a:t>ΗΥ570 Στατιστική Επεξεργασία Σήματος</a:t>
          </a:r>
        </a:p>
      </dgm:t>
    </dgm:pt>
    <dgm:pt modelId="{780727C6-E662-4948-B982-7471E1D460B9}" type="parTrans" cxnId="{9C4DCB5A-BC8D-41B4-A3DA-497C268E1D0E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sz="1200" dirty="0"/>
            <a:t>ΗΥ470</a:t>
          </a:r>
          <a:br>
            <a:rPr lang="el-GR" sz="1200" dirty="0"/>
          </a:br>
          <a:r>
            <a:rPr lang="el-GR" sz="1200" dirty="0"/>
            <a:t>Προχωρημένη Επεξεργασία Σήματος (από 202</a:t>
          </a:r>
          <a:r>
            <a:rPr lang="en-US" sz="1200" dirty="0"/>
            <a:t>6</a:t>
          </a:r>
          <a:r>
            <a:rPr lang="el-GR" sz="1200" dirty="0"/>
            <a:t>-2</a:t>
          </a:r>
          <a:r>
            <a:rPr lang="en-US" sz="1200" dirty="0"/>
            <a:t>7</a:t>
          </a:r>
          <a:r>
            <a:rPr lang="el-GR" sz="1200" dirty="0"/>
            <a:t>)</a:t>
          </a:r>
        </a:p>
      </dgm:t>
    </dgm:pt>
    <dgm:pt modelId="{024A48D0-F3FB-4853-B960-F5E8FD10A739}" type="parTrans" cxnId="{CD989991-6332-47E8-A5C9-9C33A4A83E67}">
      <dgm:prSet/>
      <dgm:spPr>
        <a:ln>
          <a:solidFill>
            <a:schemeClr val="tx1">
              <a:lumMod val="85000"/>
              <a:lumOff val="15000"/>
            </a:schemeClr>
          </a:solidFill>
        </a:ln>
      </dgm:spPr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200" dirty="0"/>
            <a:t>ΗΥ474 Τεχνολογία Πολυμέσων</a:t>
          </a:r>
        </a:p>
      </dgm:t>
    </dgm:pt>
    <dgm:pt modelId="{D00E632F-52E5-47E3-B598-A8F79AABE276}" type="parTrans" cxnId="{75FDB6FF-87A4-47BA-B254-671A21DCA246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200" dirty="0"/>
            <a:t>ΗΥ471  Ανάλυση Εικόνας</a:t>
          </a:r>
        </a:p>
      </dgm:t>
    </dgm:pt>
    <dgm:pt modelId="{66C5550A-2A23-417A-921E-4A6F1907CC1E}" type="parTrans" cxnId="{7800FEB9-ECB0-4B65-9C00-4C18524BCE6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200" dirty="0"/>
            <a:t>ΗΥ578 </a:t>
          </a:r>
          <a:br>
            <a:rPr lang="en-US" sz="1200" dirty="0"/>
          </a:br>
          <a:r>
            <a:rPr lang="el-GR" sz="1200" dirty="0"/>
            <a:t>Ψηφιακή Επεξεργασία Φωνής</a:t>
          </a:r>
        </a:p>
      </dgm:t>
    </dgm:pt>
    <dgm:pt modelId="{73CD4A5C-2E12-4F99-A6DC-C8C6D1019512}" type="parTrans" cxnId="{F2A498AC-5511-4EBA-8210-658BFCEDB90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>
        <a:ln>
          <a:headEnd type="none" w="med" len="med"/>
          <a:tailEnd type="triangle" w="med" len="med"/>
        </a:ln>
      </dgm:spPr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23E89FEA-21FC-4404-9FE6-D7F333485E3A}">
      <dgm:prSet custT="1"/>
      <dgm:spPr/>
      <dgm:t>
        <a:bodyPr/>
        <a:lstStyle/>
        <a:p>
          <a:r>
            <a:rPr lang="el-GR" sz="1400" dirty="0"/>
            <a:t>ΗΥ215 </a:t>
          </a:r>
        </a:p>
        <a:p>
          <a:r>
            <a:rPr lang="el-GR" sz="1400" dirty="0"/>
            <a:t>Εφαρμοσμένα Μαθηματικά για Μηχανικούς</a:t>
          </a:r>
        </a:p>
      </dgm:t>
    </dgm:pt>
    <dgm:pt modelId="{3C6314CF-298D-4151-A565-77EBC4C64B57}" type="parTrans" cxnId="{59D35B49-1893-4468-B6E9-95409ACFF925}">
      <dgm:prSet/>
      <dgm:spPr/>
      <dgm:t>
        <a:bodyPr/>
        <a:lstStyle/>
        <a:p>
          <a:endParaRPr lang="el-GR"/>
        </a:p>
      </dgm:t>
    </dgm:pt>
    <dgm:pt modelId="{FD2461C4-786E-472E-9CAF-A37BB341A91D}" type="sibTrans" cxnId="{59D35B49-1893-4468-B6E9-95409ACFF925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>
        <a:solidFill>
          <a:schemeClr val="accent2">
            <a:alpha val="45000"/>
          </a:schemeClr>
        </a:solidFill>
        <a:ln>
          <a:prstDash val="dash"/>
        </a:ln>
      </dgm:spPr>
      <dgm:t>
        <a:bodyPr/>
        <a:lstStyle/>
        <a:p>
          <a:r>
            <a:rPr lang="el-GR" sz="1200" dirty="0"/>
            <a:t>ΗΥ572 Ψηφιακή Επεξεργασία Ήχου</a:t>
          </a:r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21310A03-5C91-4D24-BD74-DCFC2B116DBA}" type="parTrans" cxnId="{5D0428F6-5245-43F5-ABBC-FBD6E89A569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71162F7-80C6-4517-8552-808BAAED214F}" type="pres">
      <dgm:prSet presAssocID="{23E89FEA-21FC-4404-9FE6-D7F333485E3A}" presName="Name14" presStyleCnt="0"/>
      <dgm:spPr/>
    </dgm:pt>
    <dgm:pt modelId="{D9D65897-1D5F-45D5-BC29-2FCDC6F01E86}" type="pres">
      <dgm:prSet presAssocID="{23E89FEA-21FC-4404-9FE6-D7F333485E3A}" presName="level1Shape" presStyleLbl="node0" presStyleIdx="0" presStyleCnt="1" custScaleX="219278">
        <dgm:presLayoutVars>
          <dgm:chPref val="3"/>
        </dgm:presLayoutVars>
      </dgm:prSet>
      <dgm:spPr/>
    </dgm:pt>
    <dgm:pt modelId="{55A962D5-B9C7-4142-B279-2A5E8AA84606}" type="pres">
      <dgm:prSet presAssocID="{23E89FEA-21FC-4404-9FE6-D7F333485E3A}" presName="hierChild2" presStyleCnt="0"/>
      <dgm:spPr/>
    </dgm:pt>
    <dgm:pt modelId="{6977D772-7075-456B-9CCC-A0A6565749C7}" type="pres">
      <dgm:prSet presAssocID="{BBA343D0-4CC1-4036-870F-4A8824E58FD6}" presName="Name19" presStyleLbl="parChTrans1D2" presStyleIdx="0" presStyleCnt="1"/>
      <dgm:spPr/>
    </dgm:pt>
    <dgm:pt modelId="{E3408D43-0F7B-48DA-9EC5-330BC424350E}" type="pres">
      <dgm:prSet presAssocID="{31E6603E-FAB6-4A43-966F-9D272AF22105}" presName="Name21" presStyleCnt="0"/>
      <dgm:spPr/>
    </dgm:pt>
    <dgm:pt modelId="{2EA7CF4F-DD93-4599-B89C-7E4291FFB955}" type="pres">
      <dgm:prSet presAssocID="{31E6603E-FAB6-4A43-966F-9D272AF22105}" presName="level2Shape" presStyleLbl="node2" presStyleIdx="0" presStyleCnt="1" custScaleX="219278"/>
      <dgm:spPr/>
    </dgm:pt>
    <dgm:pt modelId="{26A3AA67-A8DF-4F0A-BF65-C3BC84CBB00F}" type="pres">
      <dgm:prSet presAssocID="{31E6603E-FAB6-4A43-966F-9D272AF22105}" presName="hierChild3" presStyleCnt="0"/>
      <dgm:spPr/>
    </dgm:pt>
    <dgm:pt modelId="{B40490A5-6B7A-488A-82BB-328E56887C06}" type="pres">
      <dgm:prSet presAssocID="{1942C726-28D0-4DD4-AC21-17016D7D1AD1}" presName="Name19" presStyleLbl="parChTrans1D3" presStyleIdx="0" presStyleCnt="6"/>
      <dgm:spPr/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2" presStyleIdx="0" presStyleCnt="2"/>
      <dgm:spPr/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4" presStyleIdx="0" presStyleCnt="2"/>
      <dgm:spPr/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4" presStyleIdx="0" presStyleCnt="2"/>
      <dgm:spPr/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3" presStyleIdx="1" presStyleCnt="6"/>
      <dgm:spPr/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2" presStyleIdx="1" presStyleCnt="2"/>
      <dgm:spPr/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3" presStyleIdx="2" presStyleCnt="6"/>
      <dgm:spPr/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3" presStyleIdx="0" presStyleCnt="4"/>
      <dgm:spPr/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3" presStyleIdx="3" presStyleCnt="6"/>
      <dgm:spPr/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3" presStyleIdx="1" presStyleCnt="4"/>
      <dgm:spPr/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3" presStyleIdx="4" presStyleCnt="6"/>
      <dgm:spPr/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3" presStyleIdx="2" presStyleCnt="4" custScaleX="142065"/>
      <dgm:spPr/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4" presStyleIdx="1" presStyleCnt="2"/>
      <dgm:spPr/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4" presStyleIdx="1" presStyleCnt="2" custScaleX="145159"/>
      <dgm:spPr/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3" presStyleIdx="5" presStyleCnt="6"/>
      <dgm:spPr/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3" presStyleIdx="3" presStyleCnt="4" custScaleX="107654"/>
      <dgm:spPr/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23C88018-FCDF-4460-9CC5-4A360F8D30B6}" type="presOf" srcId="{4ECC3EB6-392A-40A5-B03A-6C6869B3D15C}" destId="{2AB6E80E-63C0-4831-A7DB-CBFABBB03280}" srcOrd="0" destOrd="0" presId="urn:microsoft.com/office/officeart/2005/8/layout/hierarchy6"/>
    <dgm:cxn modelId="{FDD0E51A-209D-4CC6-8F0B-8301A39D6403}" type="presOf" srcId="{780727C6-E662-4948-B982-7471E1D460B9}" destId="{E853DFD9-B991-4F55-8F36-791ECB2CFBA9}" srcOrd="0" destOrd="0" presId="urn:microsoft.com/office/officeart/2005/8/layout/hierarchy6"/>
    <dgm:cxn modelId="{E61BF730-2C19-46B6-8EA3-02B3B06AAC44}" type="presOf" srcId="{1942C726-28D0-4DD4-AC21-17016D7D1AD1}" destId="{B40490A5-6B7A-488A-82BB-328E56887C06}" srcOrd="0" destOrd="0" presId="urn:microsoft.com/office/officeart/2005/8/layout/hierarchy6"/>
    <dgm:cxn modelId="{5A4DCD31-FE49-41F4-B07E-F0EC2315324C}" type="presOf" srcId="{73CD4A5C-2E12-4F99-A6DC-C8C6D1019512}" destId="{5A160EB7-1733-4C96-BF6A-75E9E80707BB}" srcOrd="0" destOrd="0" presId="urn:microsoft.com/office/officeart/2005/8/layout/hierarchy6"/>
    <dgm:cxn modelId="{977E0939-8316-48A6-8486-803D4908321D}" type="presOf" srcId="{A927A9DF-DAB3-439D-AB02-E4A1A0E0F164}" destId="{F8F5C5D7-76CD-4B12-A83D-B92FF823CC55}" srcOrd="0" destOrd="0" presId="urn:microsoft.com/office/officeart/2005/8/layout/hierarchy6"/>
    <dgm:cxn modelId="{59D35B49-1893-4468-B6E9-95409ACFF925}" srcId="{1BD448ED-2531-4133-A589-B8ADD4D5A7A1}" destId="{23E89FEA-21FC-4404-9FE6-D7F333485E3A}" srcOrd="0" destOrd="0" parTransId="{3C6314CF-298D-4151-A565-77EBC4C64B57}" sibTransId="{FD2461C4-786E-472E-9CAF-A37BB341A91D}"/>
    <dgm:cxn modelId="{5D75876D-A0EF-4056-9D3D-E1000700C639}" type="presOf" srcId="{23E89FEA-21FC-4404-9FE6-D7F333485E3A}" destId="{D9D65897-1D5F-45D5-BC29-2FCDC6F01E86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8B8A4780-C23D-4899-B78A-1A8DA0FB4F10}" type="presOf" srcId="{024A48D0-F3FB-4853-B960-F5E8FD10A739}" destId="{11CAD335-1147-4FC9-BACC-798C4DD6079B}" srcOrd="0" destOrd="0" presId="urn:microsoft.com/office/officeart/2005/8/layout/hierarchy6"/>
    <dgm:cxn modelId="{74998486-AD0C-4040-8659-1E83AB6129F9}" type="presOf" srcId="{4B097955-689A-4133-9160-4F0DC79047F6}" destId="{CEE5DB67-B9B4-4403-9DAC-4A742A4696E5}" srcOrd="0" destOrd="0" presId="urn:microsoft.com/office/officeart/2005/8/layout/hierarchy6"/>
    <dgm:cxn modelId="{DD14778C-820A-4426-9963-9DF84548E3DD}" type="presOf" srcId="{21310A03-5C91-4D24-BD74-DCFC2B116DBA}" destId="{5E6A12A9-7432-48F4-B97E-5016591ED610}" srcOrd="0" destOrd="0" presId="urn:microsoft.com/office/officeart/2005/8/layout/hierarchy6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A127F09A-48F5-4CE5-B0ED-A643FC98C904}" type="presOf" srcId="{187C5E32-B17E-48B8-A46E-448FEF3513AF}" destId="{D91C121B-5180-45D5-A511-886717093FFD}" srcOrd="0" destOrd="0" presId="urn:microsoft.com/office/officeart/2005/8/layout/hierarchy6"/>
    <dgm:cxn modelId="{4A80769E-7D4B-4ADB-A47A-4A427C699992}" type="presOf" srcId="{1BD448ED-2531-4133-A589-B8ADD4D5A7A1}" destId="{3902967D-CB61-4F38-BAFC-080DD6C756A4}" srcOrd="0" destOrd="0" presId="urn:microsoft.com/office/officeart/2005/8/layout/hierarchy6"/>
    <dgm:cxn modelId="{5E5370A2-9DD0-4018-AC5E-6A16B0A61387}" srcId="{23E89FEA-21FC-4404-9FE6-D7F333485E3A}" destId="{31E6603E-FAB6-4A43-966F-9D272AF22105}" srcOrd="0" destOrd="0" parTransId="{BBA343D0-4CC1-4036-870F-4A8824E58FD6}" sibTransId="{215A2FF1-0048-4D82-B04D-25A68394BD35}"/>
    <dgm:cxn modelId="{859541A4-353E-42C5-953E-3BF4E6EB7547}" type="presOf" srcId="{52153899-7C23-4A8D-B9A9-8B96E7BF556B}" destId="{A0B5EBDF-FE5E-42F6-AEAA-2F66A929129F}" srcOrd="0" destOrd="0" presId="urn:microsoft.com/office/officeart/2005/8/layout/hierarchy6"/>
    <dgm:cxn modelId="{4393CDAB-A29E-4909-A5F3-E5FBC0EA3248}" type="presOf" srcId="{31E6603E-FAB6-4A43-966F-9D272AF22105}" destId="{2EA7CF4F-DD93-4599-B89C-7E4291FFB955}" srcOrd="0" destOrd="0" presId="urn:microsoft.com/office/officeart/2005/8/layout/hierarchy6"/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357CE2B0-2458-4C22-A9FC-B73484365208}" type="presOf" srcId="{38C0CCC5-54C9-4685-8BF7-E02418A9197D}" destId="{79288287-3744-4E9D-A1D3-D76811CC52D5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4F56E5C1-CBF6-4B0F-B7FA-FADC890A13EE}" type="presOf" srcId="{9560F05F-2E78-4609-B70B-CB6AF9FD9B77}" destId="{B3309850-F9AB-49DF-A13A-777F90E8D142}" srcOrd="0" destOrd="0" presId="urn:microsoft.com/office/officeart/2005/8/layout/hierarchy6"/>
    <dgm:cxn modelId="{6B849CD4-0F7A-497C-9912-35910787C6B9}" type="presOf" srcId="{BBA343D0-4CC1-4036-870F-4A8824E58FD6}" destId="{6977D772-7075-456B-9CCC-A0A6565749C7}" srcOrd="0" destOrd="0" presId="urn:microsoft.com/office/officeart/2005/8/layout/hierarchy6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E27AE1E0-AD03-4AF4-BAC9-F1FA83000A67}" type="presOf" srcId="{92C54226-D106-48A6-88D8-39412407784D}" destId="{08696302-ADD3-4E4D-A4B5-CEA74A5EA10E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541B3FFA-07BD-4882-B98A-8F2C93F9C054}" type="presOf" srcId="{31984DFE-4486-417B-A938-9BB585178731}" destId="{DCFFA21D-9536-4783-BFEC-F8C942072559}" srcOrd="0" destOrd="0" presId="urn:microsoft.com/office/officeart/2005/8/layout/hierarchy6"/>
    <dgm:cxn modelId="{943205FD-5F86-4FBA-B52D-106F5E995A30}" type="presOf" srcId="{66C5550A-2A23-417A-921E-4A6F1907CC1E}" destId="{FE8E551D-0CC6-403E-A66A-CB634D461A41}" srcOrd="0" destOrd="0" presId="urn:microsoft.com/office/officeart/2005/8/layout/hierarchy6"/>
    <dgm:cxn modelId="{F32630FE-8DDF-4F7C-813D-5D66F223717B}" type="presOf" srcId="{D00E632F-52E5-47E3-B598-A8F79AABE276}" destId="{07DE13BD-DB47-4884-94ED-2E42E1636920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6BF4C9EF-CA13-4E9B-95BE-C0BB29EB26C8}" type="presParOf" srcId="{3902967D-CB61-4F38-BAFC-080DD6C756A4}" destId="{3F1CC332-2825-4EC7-A592-71F1F961D8C0}" srcOrd="0" destOrd="0" presId="urn:microsoft.com/office/officeart/2005/8/layout/hierarchy6"/>
    <dgm:cxn modelId="{A36CB6B5-CF10-44BF-95F2-971AA0DAE3E0}" type="presParOf" srcId="{3F1CC332-2825-4EC7-A592-71F1F961D8C0}" destId="{17989CE5-A40D-42C3-9B3D-A65BDC47BA32}" srcOrd="0" destOrd="0" presId="urn:microsoft.com/office/officeart/2005/8/layout/hierarchy6"/>
    <dgm:cxn modelId="{2120A751-B6DA-434D-B942-07333866C29A}" type="presParOf" srcId="{17989CE5-A40D-42C3-9B3D-A65BDC47BA32}" destId="{171162F7-80C6-4517-8552-808BAAED214F}" srcOrd="0" destOrd="0" presId="urn:microsoft.com/office/officeart/2005/8/layout/hierarchy6"/>
    <dgm:cxn modelId="{29177F2F-C856-481D-9DE2-15234BDD99D0}" type="presParOf" srcId="{171162F7-80C6-4517-8552-808BAAED214F}" destId="{D9D65897-1D5F-45D5-BC29-2FCDC6F01E86}" srcOrd="0" destOrd="0" presId="urn:microsoft.com/office/officeart/2005/8/layout/hierarchy6"/>
    <dgm:cxn modelId="{10302061-13D6-4A92-99D3-D2D4460A0A92}" type="presParOf" srcId="{171162F7-80C6-4517-8552-808BAAED214F}" destId="{55A962D5-B9C7-4142-B279-2A5E8AA84606}" srcOrd="1" destOrd="0" presId="urn:microsoft.com/office/officeart/2005/8/layout/hierarchy6"/>
    <dgm:cxn modelId="{5EB43048-6421-4B18-9B5D-274AC2984B6E}" type="presParOf" srcId="{55A962D5-B9C7-4142-B279-2A5E8AA84606}" destId="{6977D772-7075-456B-9CCC-A0A6565749C7}" srcOrd="0" destOrd="0" presId="urn:microsoft.com/office/officeart/2005/8/layout/hierarchy6"/>
    <dgm:cxn modelId="{E2B82122-2655-475A-99CC-0567803338D4}" type="presParOf" srcId="{55A962D5-B9C7-4142-B279-2A5E8AA84606}" destId="{E3408D43-0F7B-48DA-9EC5-330BC424350E}" srcOrd="1" destOrd="0" presId="urn:microsoft.com/office/officeart/2005/8/layout/hierarchy6"/>
    <dgm:cxn modelId="{065557B8-BFC0-4CE5-A3A7-CE12669D8922}" type="presParOf" srcId="{E3408D43-0F7B-48DA-9EC5-330BC424350E}" destId="{2EA7CF4F-DD93-4599-B89C-7E4291FFB955}" srcOrd="0" destOrd="0" presId="urn:microsoft.com/office/officeart/2005/8/layout/hierarchy6"/>
    <dgm:cxn modelId="{AB3925C0-4B23-4942-93EC-78CA5A705506}" type="presParOf" srcId="{E3408D43-0F7B-48DA-9EC5-330BC424350E}" destId="{26A3AA67-A8DF-4F0A-BF65-C3BC84CBB00F}" srcOrd="1" destOrd="0" presId="urn:microsoft.com/office/officeart/2005/8/layout/hierarchy6"/>
    <dgm:cxn modelId="{55C5AADD-8261-4DB8-BCAE-4F67687312E6}" type="presParOf" srcId="{26A3AA67-A8DF-4F0A-BF65-C3BC84CBB00F}" destId="{B40490A5-6B7A-488A-82BB-328E56887C06}" srcOrd="0" destOrd="0" presId="urn:microsoft.com/office/officeart/2005/8/layout/hierarchy6"/>
    <dgm:cxn modelId="{AA487AA2-5A27-4825-8771-80AEA9241BB7}" type="presParOf" srcId="{26A3AA67-A8DF-4F0A-BF65-C3BC84CBB00F}" destId="{3547F833-7B18-44E6-8477-B01B5A107458}" srcOrd="1" destOrd="0" presId="urn:microsoft.com/office/officeart/2005/8/layout/hierarchy6"/>
    <dgm:cxn modelId="{8194D2CB-02F8-40DC-B5B9-D9E09808235B}" type="presParOf" srcId="{3547F833-7B18-44E6-8477-B01B5A107458}" destId="{F8F5C5D7-76CD-4B12-A83D-B92FF823CC55}" srcOrd="0" destOrd="0" presId="urn:microsoft.com/office/officeart/2005/8/layout/hierarchy6"/>
    <dgm:cxn modelId="{5D1A1BE6-4FE5-4B42-B31A-720E91058E6C}" type="presParOf" srcId="{3547F833-7B18-44E6-8477-B01B5A107458}" destId="{EF0670F0-9868-4849-BC8D-55F5E5F3D6D1}" srcOrd="1" destOrd="0" presId="urn:microsoft.com/office/officeart/2005/8/layout/hierarchy6"/>
    <dgm:cxn modelId="{9F0ACF0D-E5F0-4416-9C82-0348BE574FCF}" type="presParOf" srcId="{EF0670F0-9868-4849-BC8D-55F5E5F3D6D1}" destId="{FE8E551D-0CC6-403E-A66A-CB634D461A41}" srcOrd="0" destOrd="0" presId="urn:microsoft.com/office/officeart/2005/8/layout/hierarchy6"/>
    <dgm:cxn modelId="{AA125823-9116-4B78-8C9D-4F26EDA65AEB}" type="presParOf" srcId="{EF0670F0-9868-4849-BC8D-55F5E5F3D6D1}" destId="{7660FBE0-B327-43BA-AB36-48E38A5DBD89}" srcOrd="1" destOrd="0" presId="urn:microsoft.com/office/officeart/2005/8/layout/hierarchy6"/>
    <dgm:cxn modelId="{2B4B1120-92FC-4750-B16B-F59875989C6E}" type="presParOf" srcId="{7660FBE0-B327-43BA-AB36-48E38A5DBD89}" destId="{B3309850-F9AB-49DF-A13A-777F90E8D142}" srcOrd="0" destOrd="0" presId="urn:microsoft.com/office/officeart/2005/8/layout/hierarchy6"/>
    <dgm:cxn modelId="{3CC53035-E8F3-4842-ADC9-71D8DF8C7AD0}" type="presParOf" srcId="{7660FBE0-B327-43BA-AB36-48E38A5DBD89}" destId="{E57C226E-89FA-4FB0-AE33-94C8E92DDA2A}" srcOrd="1" destOrd="0" presId="urn:microsoft.com/office/officeart/2005/8/layout/hierarchy6"/>
    <dgm:cxn modelId="{2CEA788A-95C4-4593-9144-2E324F72AD96}" type="presParOf" srcId="{26A3AA67-A8DF-4F0A-BF65-C3BC84CBB00F}" destId="{07DE13BD-DB47-4884-94ED-2E42E1636920}" srcOrd="2" destOrd="0" presId="urn:microsoft.com/office/officeart/2005/8/layout/hierarchy6"/>
    <dgm:cxn modelId="{03665809-B25C-4A3C-BDFC-25A0BED774CA}" type="presParOf" srcId="{26A3AA67-A8DF-4F0A-BF65-C3BC84CBB00F}" destId="{50DC4F92-C061-4C6C-9920-A779FD8A6651}" srcOrd="3" destOrd="0" presId="urn:microsoft.com/office/officeart/2005/8/layout/hierarchy6"/>
    <dgm:cxn modelId="{8275AD77-242F-4139-AC97-71FDF48F1085}" type="presParOf" srcId="{50DC4F92-C061-4C6C-9920-A779FD8A6651}" destId="{79288287-3744-4E9D-A1D3-D76811CC52D5}" srcOrd="0" destOrd="0" presId="urn:microsoft.com/office/officeart/2005/8/layout/hierarchy6"/>
    <dgm:cxn modelId="{BB1AF0FA-3ED7-4A3F-BB10-FC24ECC024FD}" type="presParOf" srcId="{50DC4F92-C061-4C6C-9920-A779FD8A6651}" destId="{ADC54E38-70A6-4D6A-8AFA-E64D305374F6}" srcOrd="1" destOrd="0" presId="urn:microsoft.com/office/officeart/2005/8/layout/hierarchy6"/>
    <dgm:cxn modelId="{688E51E3-C0DE-45E0-B182-174E13114407}" type="presParOf" srcId="{26A3AA67-A8DF-4F0A-BF65-C3BC84CBB00F}" destId="{CEE5DB67-B9B4-4403-9DAC-4A742A4696E5}" srcOrd="4" destOrd="0" presId="urn:microsoft.com/office/officeart/2005/8/layout/hierarchy6"/>
    <dgm:cxn modelId="{AC0A2C32-A622-4CF4-84C2-FEDE8E615B33}" type="presParOf" srcId="{26A3AA67-A8DF-4F0A-BF65-C3BC84CBB00F}" destId="{6B6DAE22-3FBA-4F01-AEA2-B3FF4ACEC60F}" srcOrd="5" destOrd="0" presId="urn:microsoft.com/office/officeart/2005/8/layout/hierarchy6"/>
    <dgm:cxn modelId="{8B013AE5-32F5-4495-8EE8-BE0B4D41B22B}" type="presParOf" srcId="{6B6DAE22-3FBA-4F01-AEA2-B3FF4ACEC60F}" destId="{D91C121B-5180-45D5-A511-886717093FFD}" srcOrd="0" destOrd="0" presId="urn:microsoft.com/office/officeart/2005/8/layout/hierarchy6"/>
    <dgm:cxn modelId="{E6230B79-1D48-4FBA-ACE3-28E375EECE9C}" type="presParOf" srcId="{6B6DAE22-3FBA-4F01-AEA2-B3FF4ACEC60F}" destId="{C3196F69-15CC-4B4F-82E2-F9EE4905584D}" srcOrd="1" destOrd="0" presId="urn:microsoft.com/office/officeart/2005/8/layout/hierarchy6"/>
    <dgm:cxn modelId="{FDF56E47-26A4-4A88-96B1-487EC32F22A7}" type="presParOf" srcId="{26A3AA67-A8DF-4F0A-BF65-C3BC84CBB00F}" destId="{E853DFD9-B991-4F55-8F36-791ECB2CFBA9}" srcOrd="6" destOrd="0" presId="urn:microsoft.com/office/officeart/2005/8/layout/hierarchy6"/>
    <dgm:cxn modelId="{F0AF3702-617E-4C5C-BD02-89120247695C}" type="presParOf" srcId="{26A3AA67-A8DF-4F0A-BF65-C3BC84CBB00F}" destId="{AD75547A-3059-4F71-8C3C-89A9B8582DF8}" srcOrd="7" destOrd="0" presId="urn:microsoft.com/office/officeart/2005/8/layout/hierarchy6"/>
    <dgm:cxn modelId="{744B2EF5-03BC-4472-892F-6B52EF8F6314}" type="presParOf" srcId="{AD75547A-3059-4F71-8C3C-89A9B8582DF8}" destId="{08696302-ADD3-4E4D-A4B5-CEA74A5EA10E}" srcOrd="0" destOrd="0" presId="urn:microsoft.com/office/officeart/2005/8/layout/hierarchy6"/>
    <dgm:cxn modelId="{1BDA2662-5E2B-4BDE-AAED-225F710BA238}" type="presParOf" srcId="{AD75547A-3059-4F71-8C3C-89A9B8582DF8}" destId="{84DB2F87-C001-4D68-8D08-7224E057CC4A}" srcOrd="1" destOrd="0" presId="urn:microsoft.com/office/officeart/2005/8/layout/hierarchy6"/>
    <dgm:cxn modelId="{00EDBB90-9224-45BA-9882-9072A849AA88}" type="presParOf" srcId="{26A3AA67-A8DF-4F0A-BF65-C3BC84CBB00F}" destId="{11CAD335-1147-4FC9-BACC-798C4DD6079B}" srcOrd="8" destOrd="0" presId="urn:microsoft.com/office/officeart/2005/8/layout/hierarchy6"/>
    <dgm:cxn modelId="{24A807E1-6409-473E-A666-3F059B2D1C5C}" type="presParOf" srcId="{26A3AA67-A8DF-4F0A-BF65-C3BC84CBB00F}" destId="{E816B3AE-C2F8-4CFC-8605-085604716033}" srcOrd="9" destOrd="0" presId="urn:microsoft.com/office/officeart/2005/8/layout/hierarchy6"/>
    <dgm:cxn modelId="{08BE0578-40C6-4331-B02B-17CB0943E15B}" type="presParOf" srcId="{E816B3AE-C2F8-4CFC-8605-085604716033}" destId="{A0B5EBDF-FE5E-42F6-AEAA-2F66A929129F}" srcOrd="0" destOrd="0" presId="urn:microsoft.com/office/officeart/2005/8/layout/hierarchy6"/>
    <dgm:cxn modelId="{4BB004D6-0C86-483E-9E5B-242F2B21462C}" type="presParOf" srcId="{E816B3AE-C2F8-4CFC-8605-085604716033}" destId="{B244A4ED-8E0C-40EA-A965-E4DC5AF6DF88}" srcOrd="1" destOrd="0" presId="urn:microsoft.com/office/officeart/2005/8/layout/hierarchy6"/>
    <dgm:cxn modelId="{01053697-D882-4E2E-97FB-8250DD9B56D9}" type="presParOf" srcId="{B244A4ED-8E0C-40EA-A965-E4DC5AF6DF88}" destId="{5A160EB7-1733-4C96-BF6A-75E9E80707BB}" srcOrd="0" destOrd="0" presId="urn:microsoft.com/office/officeart/2005/8/layout/hierarchy6"/>
    <dgm:cxn modelId="{89B55089-B5D3-4D73-954E-27D90C9D1FC3}" type="presParOf" srcId="{B244A4ED-8E0C-40EA-A965-E4DC5AF6DF88}" destId="{9D515F50-5DD1-4614-AF57-2F94E776AE9D}" srcOrd="1" destOrd="0" presId="urn:microsoft.com/office/officeart/2005/8/layout/hierarchy6"/>
    <dgm:cxn modelId="{14527CBD-48C4-4608-8707-0876F0E2E20E}" type="presParOf" srcId="{9D515F50-5DD1-4614-AF57-2F94E776AE9D}" destId="{2AB6E80E-63C0-4831-A7DB-CBFABBB03280}" srcOrd="0" destOrd="0" presId="urn:microsoft.com/office/officeart/2005/8/layout/hierarchy6"/>
    <dgm:cxn modelId="{2E8BE3E2-8EC9-443F-9072-686744344ECD}" type="presParOf" srcId="{9D515F50-5DD1-4614-AF57-2F94E776AE9D}" destId="{1BE0F8DB-02B7-4792-A7FB-8AD9B1621B3A}" srcOrd="1" destOrd="0" presId="urn:microsoft.com/office/officeart/2005/8/layout/hierarchy6"/>
    <dgm:cxn modelId="{BEC27BB3-69D4-42A8-B5A2-7B1845BF8754}" type="presParOf" srcId="{26A3AA67-A8DF-4F0A-BF65-C3BC84CBB00F}" destId="{5E6A12A9-7432-48F4-B97E-5016591ED610}" srcOrd="10" destOrd="0" presId="urn:microsoft.com/office/officeart/2005/8/layout/hierarchy6"/>
    <dgm:cxn modelId="{B2EB0248-FEED-4445-8CC3-9C57FCD9B046}" type="presParOf" srcId="{26A3AA67-A8DF-4F0A-BF65-C3BC84CBB00F}" destId="{87160624-1B92-4770-9D09-745F70F5DA86}" srcOrd="11" destOrd="0" presId="urn:microsoft.com/office/officeart/2005/8/layout/hierarchy6"/>
    <dgm:cxn modelId="{8E84C16F-06C1-4450-AFB9-A03DC26F6533}" type="presParOf" srcId="{87160624-1B92-4770-9D09-745F70F5DA86}" destId="{DCFFA21D-9536-4783-BFEC-F8C942072559}" srcOrd="0" destOrd="0" presId="urn:microsoft.com/office/officeart/2005/8/layout/hierarchy6"/>
    <dgm:cxn modelId="{95F3ADF5-BC0E-49E0-93AE-BB685147E2FF}" type="presParOf" srcId="{87160624-1B92-4770-9D09-745F70F5DA86}" destId="{EDCF8437-EB17-49C2-83CE-2ADD875CE94D}" srcOrd="1" destOrd="0" presId="urn:microsoft.com/office/officeart/2005/8/layout/hierarchy6"/>
    <dgm:cxn modelId="{5B5E09DE-B4DE-48BA-912C-582E3543F7FD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65897-1D5F-45D5-BC29-2FCDC6F01E86}">
      <dsp:nvSpPr>
        <dsp:cNvPr id="0" name=""/>
        <dsp:cNvSpPr/>
      </dsp:nvSpPr>
      <dsp:spPr>
        <a:xfrm>
          <a:off x="4639004" y="1925"/>
          <a:ext cx="24482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ΗΥ215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Εφαρμοσμένα Μαθηματικά για Μηχανικούς</a:t>
          </a:r>
        </a:p>
      </dsp:txBody>
      <dsp:txXfrm>
        <a:off x="4660805" y="23726"/>
        <a:ext cx="2404672" cy="700742"/>
      </dsp:txXfrm>
    </dsp:sp>
    <dsp:sp modelId="{6977D772-7075-456B-9CCC-A0A6565749C7}">
      <dsp:nvSpPr>
        <dsp:cNvPr id="0" name=""/>
        <dsp:cNvSpPr/>
      </dsp:nvSpPr>
      <dsp:spPr>
        <a:xfrm>
          <a:off x="5817421" y="746269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EA7CF4F-DD93-4599-B89C-7E4291FFB955}">
      <dsp:nvSpPr>
        <dsp:cNvPr id="0" name=""/>
        <dsp:cNvSpPr/>
      </dsp:nvSpPr>
      <dsp:spPr>
        <a:xfrm>
          <a:off x="4639004" y="1044007"/>
          <a:ext cx="2448274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ΗΥ370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400" kern="1200" dirty="0"/>
            <a:t>Ψηφιακή Επεξεργασία Σήματος</a:t>
          </a:r>
        </a:p>
      </dsp:txBody>
      <dsp:txXfrm>
        <a:off x="4660805" y="1065808"/>
        <a:ext cx="2404672" cy="700742"/>
      </dsp:txXfrm>
    </dsp:sp>
    <dsp:sp modelId="{B40490A5-6B7A-488A-82BB-328E56887C06}">
      <dsp:nvSpPr>
        <dsp:cNvPr id="0" name=""/>
        <dsp:cNvSpPr/>
      </dsp:nvSpPr>
      <dsp:spPr>
        <a:xfrm>
          <a:off x="1956903" y="1788351"/>
          <a:ext cx="3906238" cy="297737"/>
        </a:xfrm>
        <a:custGeom>
          <a:avLst/>
          <a:gdLst/>
          <a:ahLst/>
          <a:cxnLst/>
          <a:rect l="0" t="0" r="0" b="0"/>
          <a:pathLst>
            <a:path>
              <a:moveTo>
                <a:pt x="3906238" y="0"/>
              </a:moveTo>
              <a:lnTo>
                <a:pt x="3906238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F8F5C5D7-76CD-4B12-A83D-B92FF823CC55}">
      <dsp:nvSpPr>
        <dsp:cNvPr id="0" name=""/>
        <dsp:cNvSpPr/>
      </dsp:nvSpPr>
      <dsp:spPr>
        <a:xfrm>
          <a:off x="1398645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ΗΥ371 Ψηφιακή Επεξεργασία Εικόνας</a:t>
          </a:r>
        </a:p>
      </dsp:txBody>
      <dsp:txXfrm>
        <a:off x="1420446" y="2107890"/>
        <a:ext cx="1072914" cy="700742"/>
      </dsp:txXfrm>
    </dsp:sp>
    <dsp:sp modelId="{FE8E551D-0CC6-403E-A66A-CB634D461A41}">
      <dsp:nvSpPr>
        <dsp:cNvPr id="0" name=""/>
        <dsp:cNvSpPr/>
      </dsp:nvSpPr>
      <dsp:spPr>
        <a:xfrm>
          <a:off x="1911183" y="2830433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B3309850-F9AB-49DF-A13A-777F90E8D142}">
      <dsp:nvSpPr>
        <dsp:cNvPr id="0" name=""/>
        <dsp:cNvSpPr/>
      </dsp:nvSpPr>
      <dsp:spPr>
        <a:xfrm>
          <a:off x="1398645" y="3128171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ΗΥ471  Ανάλυση Εικόνας</a:t>
          </a:r>
        </a:p>
      </dsp:txBody>
      <dsp:txXfrm>
        <a:off x="1420446" y="3149972"/>
        <a:ext cx="1072914" cy="700742"/>
      </dsp:txXfrm>
    </dsp:sp>
    <dsp:sp modelId="{07DE13BD-DB47-4884-94ED-2E42E1636920}">
      <dsp:nvSpPr>
        <dsp:cNvPr id="0" name=""/>
        <dsp:cNvSpPr/>
      </dsp:nvSpPr>
      <dsp:spPr>
        <a:xfrm>
          <a:off x="3408374" y="1788351"/>
          <a:ext cx="2454766" cy="297737"/>
        </a:xfrm>
        <a:custGeom>
          <a:avLst/>
          <a:gdLst/>
          <a:ahLst/>
          <a:cxnLst/>
          <a:rect l="0" t="0" r="0" b="0"/>
          <a:pathLst>
            <a:path>
              <a:moveTo>
                <a:pt x="2454766" y="0"/>
              </a:moveTo>
              <a:lnTo>
                <a:pt x="2454766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79288287-3744-4E9D-A1D3-D76811CC52D5}">
      <dsp:nvSpPr>
        <dsp:cNvPr id="0" name=""/>
        <dsp:cNvSpPr/>
      </dsp:nvSpPr>
      <dsp:spPr>
        <a:xfrm>
          <a:off x="2850116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ΗΥ474 Τεχνολογία Πολυμέσων</a:t>
          </a:r>
        </a:p>
      </dsp:txBody>
      <dsp:txXfrm>
        <a:off x="2871917" y="2107890"/>
        <a:ext cx="1072914" cy="700742"/>
      </dsp:txXfrm>
    </dsp:sp>
    <dsp:sp modelId="{CEE5DB67-B9B4-4403-9DAC-4A742A4696E5}">
      <dsp:nvSpPr>
        <dsp:cNvPr id="0" name=""/>
        <dsp:cNvSpPr/>
      </dsp:nvSpPr>
      <dsp:spPr>
        <a:xfrm>
          <a:off x="4859845" y="1788351"/>
          <a:ext cx="1003295" cy="297737"/>
        </a:xfrm>
        <a:custGeom>
          <a:avLst/>
          <a:gdLst/>
          <a:ahLst/>
          <a:cxnLst/>
          <a:rect l="0" t="0" r="0" b="0"/>
          <a:pathLst>
            <a:path>
              <a:moveTo>
                <a:pt x="1003295" y="0"/>
              </a:moveTo>
              <a:lnTo>
                <a:pt x="1003295" y="148868"/>
              </a:lnTo>
              <a:lnTo>
                <a:pt x="0" y="148868"/>
              </a:lnTo>
              <a:lnTo>
                <a:pt x="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91C121B-5180-45D5-A511-886717093FFD}">
      <dsp:nvSpPr>
        <dsp:cNvPr id="0" name=""/>
        <dsp:cNvSpPr/>
      </dsp:nvSpPr>
      <dsp:spPr>
        <a:xfrm>
          <a:off x="4301587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ΗΥ473 Αναγνώριση Προτύπων</a:t>
          </a:r>
        </a:p>
      </dsp:txBody>
      <dsp:txXfrm>
        <a:off x="4323388" y="2107890"/>
        <a:ext cx="1072914" cy="700742"/>
      </dsp:txXfrm>
    </dsp:sp>
    <dsp:sp modelId="{E853DFD9-B991-4F55-8F36-791ECB2CFBA9}">
      <dsp:nvSpPr>
        <dsp:cNvPr id="0" name=""/>
        <dsp:cNvSpPr/>
      </dsp:nvSpPr>
      <dsp:spPr>
        <a:xfrm>
          <a:off x="5863141" y="1788351"/>
          <a:ext cx="448175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448175" y="148868"/>
              </a:lnTo>
              <a:lnTo>
                <a:pt x="448175" y="297737"/>
              </a:lnTo>
            </a:path>
          </a:pathLst>
        </a:custGeom>
        <a:noFill/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6302-ADD3-4E4D-A4B5-CEA74A5EA10E}">
      <dsp:nvSpPr>
        <dsp:cNvPr id="0" name=""/>
        <dsp:cNvSpPr/>
      </dsp:nvSpPr>
      <dsp:spPr>
        <a:xfrm>
          <a:off x="5753058" y="2086089"/>
          <a:ext cx="1116516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ΗΥ570 Στατιστική Επεξεργασία Σήματος</a:t>
          </a:r>
        </a:p>
      </dsp:txBody>
      <dsp:txXfrm>
        <a:off x="5774859" y="2107890"/>
        <a:ext cx="1072914" cy="700742"/>
      </dsp:txXfrm>
    </dsp:sp>
    <dsp:sp modelId="{11CAD335-1147-4FC9-BACC-798C4DD6079B}">
      <dsp:nvSpPr>
        <dsp:cNvPr id="0" name=""/>
        <dsp:cNvSpPr/>
      </dsp:nvSpPr>
      <dsp:spPr>
        <a:xfrm>
          <a:off x="5863141" y="1788351"/>
          <a:ext cx="2134477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2134477" y="148868"/>
              </a:lnTo>
              <a:lnTo>
                <a:pt x="2134477" y="297737"/>
              </a:lnTo>
            </a:path>
          </a:pathLst>
        </a:custGeom>
        <a:noFill/>
        <a:ln w="12700" cap="flat" cmpd="sng" algn="ctr">
          <a:solidFill>
            <a:schemeClr val="tx1">
              <a:lumMod val="85000"/>
              <a:lumOff val="1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EBDF-FE5E-42F6-AEAA-2F66A929129F}">
      <dsp:nvSpPr>
        <dsp:cNvPr id="0" name=""/>
        <dsp:cNvSpPr/>
      </dsp:nvSpPr>
      <dsp:spPr>
        <a:xfrm>
          <a:off x="7204529" y="2086089"/>
          <a:ext cx="1586178" cy="7443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ΗΥ470</a:t>
          </a:r>
          <a:br>
            <a:rPr lang="el-GR" sz="1200" kern="1200" dirty="0"/>
          </a:br>
          <a:r>
            <a:rPr lang="el-GR" sz="1200" kern="1200" dirty="0"/>
            <a:t>Προχωρημένη Επεξεργασία Σήματος (από 202</a:t>
          </a:r>
          <a:r>
            <a:rPr lang="en-US" sz="1200" kern="1200" dirty="0"/>
            <a:t>6</a:t>
          </a:r>
          <a:r>
            <a:rPr lang="el-GR" sz="1200" kern="1200" dirty="0"/>
            <a:t>-2</a:t>
          </a:r>
          <a:r>
            <a:rPr lang="en-US" sz="1200" kern="1200" dirty="0"/>
            <a:t>7</a:t>
          </a:r>
          <a:r>
            <a:rPr lang="el-GR" sz="1200" kern="1200" dirty="0"/>
            <a:t>)</a:t>
          </a:r>
        </a:p>
      </dsp:txBody>
      <dsp:txXfrm>
        <a:off x="7226330" y="2107890"/>
        <a:ext cx="1542576" cy="700742"/>
      </dsp:txXfrm>
    </dsp:sp>
    <dsp:sp modelId="{5A160EB7-1733-4C96-BF6A-75E9E80707BB}">
      <dsp:nvSpPr>
        <dsp:cNvPr id="0" name=""/>
        <dsp:cNvSpPr/>
      </dsp:nvSpPr>
      <dsp:spPr>
        <a:xfrm>
          <a:off x="7951899" y="2830433"/>
          <a:ext cx="91440" cy="2977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AB6E80E-63C0-4831-A7DB-CBFABBB03280}">
      <dsp:nvSpPr>
        <dsp:cNvPr id="0" name=""/>
        <dsp:cNvSpPr/>
      </dsp:nvSpPr>
      <dsp:spPr>
        <a:xfrm>
          <a:off x="7187257" y="3128171"/>
          <a:ext cx="1620723" cy="7443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ΗΥ578 </a:t>
          </a:r>
          <a:br>
            <a:rPr lang="en-US" sz="1200" kern="1200" dirty="0"/>
          </a:br>
          <a:r>
            <a:rPr lang="el-GR" sz="1200" kern="1200" dirty="0"/>
            <a:t>Ψηφιακή Επεξεργασία Φωνής</a:t>
          </a:r>
        </a:p>
      </dsp:txBody>
      <dsp:txXfrm>
        <a:off x="7209058" y="3149972"/>
        <a:ext cx="1577121" cy="700742"/>
      </dsp:txXfrm>
    </dsp:sp>
    <dsp:sp modelId="{5E6A12A9-7432-48F4-B97E-5016591ED610}">
      <dsp:nvSpPr>
        <dsp:cNvPr id="0" name=""/>
        <dsp:cNvSpPr/>
      </dsp:nvSpPr>
      <dsp:spPr>
        <a:xfrm>
          <a:off x="5863141" y="1788351"/>
          <a:ext cx="3863508" cy="2977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868"/>
              </a:lnTo>
              <a:lnTo>
                <a:pt x="3863508" y="148868"/>
              </a:lnTo>
              <a:lnTo>
                <a:pt x="3863508" y="297737"/>
              </a:lnTo>
            </a:path>
          </a:pathLst>
        </a:custGeom>
        <a:noFill/>
        <a:ln w="127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DCFFA21D-9536-4783-BFEC-F8C942072559}">
      <dsp:nvSpPr>
        <dsp:cNvPr id="0" name=""/>
        <dsp:cNvSpPr/>
      </dsp:nvSpPr>
      <dsp:spPr>
        <a:xfrm>
          <a:off x="9125663" y="2086089"/>
          <a:ext cx="1201974" cy="744344"/>
        </a:xfrm>
        <a:prstGeom prst="roundRect">
          <a:avLst>
            <a:gd name="adj" fmla="val 10000"/>
          </a:avLst>
        </a:prstGeom>
        <a:solidFill>
          <a:schemeClr val="accent2">
            <a:alpha val="45000"/>
          </a:schemeClr>
        </a:solidFill>
        <a:ln w="12700" cap="flat" cmpd="sng" algn="ctr">
          <a:solidFill>
            <a:scrgbClr r="0" g="0" b="0"/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kern="1200" dirty="0"/>
            <a:t>ΗΥ572 Ψηφιακή Επεξεργασία Ήχου</a:t>
          </a:r>
        </a:p>
      </dsp:txBody>
      <dsp:txXfrm>
        <a:off x="9147464" y="2107890"/>
        <a:ext cx="1158372" cy="700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11-Feb-26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11-Feb-26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F6FF4-43D3-4DB8-B4CB-1F8B7A1772ED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8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11-Feb-26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11-Feb-26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g"/><Relationship Id="rId18" Type="http://schemas.openxmlformats.org/officeDocument/2006/relationships/image" Target="../media/image43.jpe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17" Type="http://schemas.openxmlformats.org/officeDocument/2006/relationships/image" Target="../media/image42.jpeg"/><Relationship Id="rId2" Type="http://schemas.openxmlformats.org/officeDocument/2006/relationships/image" Target="../media/image27.jpg"/><Relationship Id="rId16" Type="http://schemas.openxmlformats.org/officeDocument/2006/relationships/image" Target="../media/image41.jpeg"/><Relationship Id="rId20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5" Type="http://schemas.openxmlformats.org/officeDocument/2006/relationships/image" Target="../media/image40.png"/><Relationship Id="rId10" Type="http://schemas.openxmlformats.org/officeDocument/2006/relationships/image" Target="../media/image35.jpg"/><Relationship Id="rId19" Type="http://schemas.openxmlformats.org/officeDocument/2006/relationships/image" Target="../media/image44.jpe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d.uoc.gr/~hy215/lectures.htm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tu.edu/geo/community/seismology/learn/seismology-study/index.html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bg1"/>
                </a:solidFill>
              </a:rPr>
              <a:t>Εαρινό Εξάμηνο 202</a:t>
            </a:r>
            <a:r>
              <a:rPr lang="en-US" sz="2400" dirty="0">
                <a:solidFill>
                  <a:schemeClr val="bg1"/>
                </a:solidFill>
              </a:rPr>
              <a:t>5-26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Μια μικρή εισαγωγή</a:t>
            </a:r>
            <a:r>
              <a:rPr lang="en-US" dirty="0"/>
              <a:t> </a:t>
            </a:r>
            <a:r>
              <a:rPr lang="el-GR" dirty="0"/>
              <a:t>στο μάθημα</a:t>
            </a:r>
          </a:p>
          <a:p>
            <a:endParaRPr lang="el-GR" dirty="0"/>
          </a:p>
          <a:p>
            <a:pPr algn="r"/>
            <a:r>
              <a:rPr lang="el-GR" sz="1600" dirty="0"/>
              <a:t>(…και στο εργαστήριο Επεξεργασίας Σήματος)</a:t>
            </a:r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/>
              <a:t>ΗΥ215 - Εφαρμοσμένα Μαθηματικά για Μηχανικούς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870276" y="2204865"/>
            <a:ext cx="3600400" cy="4386809"/>
          </a:xfrm>
        </p:spPr>
        <p:txBody>
          <a:bodyPr>
            <a:normAutofit lnSpcReduction="10000"/>
          </a:bodyPr>
          <a:lstStyle/>
          <a:p>
            <a:r>
              <a:rPr lang="el-GR" sz="2200" dirty="0" err="1"/>
              <a:t>Ταμιωλάκης</a:t>
            </a:r>
            <a:r>
              <a:rPr lang="el-GR" sz="2200" dirty="0"/>
              <a:t> Ιωάννης</a:t>
            </a:r>
          </a:p>
          <a:p>
            <a:pPr lvl="1"/>
            <a:r>
              <a:rPr lang="el-GR" dirty="0"/>
              <a:t>Μεταπτυχιακός φοιτητής</a:t>
            </a:r>
            <a:endParaRPr lang="en-US" dirty="0"/>
          </a:p>
          <a:p>
            <a:r>
              <a:rPr lang="el-GR" sz="2200" u="sng" dirty="0"/>
              <a:t>Αγγελάκης Αλέξανδρος</a:t>
            </a:r>
          </a:p>
          <a:p>
            <a:pPr lvl="1"/>
            <a:r>
              <a:rPr lang="el-GR" dirty="0"/>
              <a:t>Μεταπτυχιακός φοιτητής</a:t>
            </a:r>
          </a:p>
          <a:p>
            <a:r>
              <a:rPr lang="el-GR" sz="2200" dirty="0"/>
              <a:t>Μάνος Αλέξανδρος</a:t>
            </a:r>
          </a:p>
          <a:p>
            <a:pPr lvl="1"/>
            <a:r>
              <a:rPr lang="el-GR" dirty="0"/>
              <a:t>ΔΕΠΡΟΦΟΙΤ</a:t>
            </a:r>
          </a:p>
          <a:p>
            <a:r>
              <a:rPr lang="el-GR" sz="2200" dirty="0"/>
              <a:t>Πατσούρα Ειρήνη</a:t>
            </a:r>
          </a:p>
          <a:p>
            <a:pPr lvl="1"/>
            <a:r>
              <a:rPr lang="el-GR" dirty="0"/>
              <a:t>Μεταπτυχιακή φοιτήτρια</a:t>
            </a:r>
          </a:p>
          <a:p>
            <a:r>
              <a:rPr lang="el-GR" sz="2200" dirty="0" err="1"/>
              <a:t>Μουρελάτου</a:t>
            </a:r>
            <a:r>
              <a:rPr lang="el-GR" sz="2200" dirty="0"/>
              <a:t> Παρασκευή</a:t>
            </a:r>
          </a:p>
          <a:p>
            <a:pPr lvl="1"/>
            <a:r>
              <a:rPr lang="el-GR" dirty="0"/>
              <a:t>ΔΕΠΡΟΦΟΙΤ</a:t>
            </a:r>
          </a:p>
          <a:p>
            <a:pPr lvl="1"/>
            <a:endParaRPr lang="el-GR" dirty="0"/>
          </a:p>
          <a:p>
            <a:pPr lvl="1"/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556792"/>
            <a:ext cx="1272172" cy="762000"/>
          </a:xfrm>
        </p:spPr>
        <p:txBody>
          <a:bodyPr/>
          <a:lstStyle/>
          <a:p>
            <a:r>
              <a:rPr lang="el-GR" b="1" u="sng" dirty="0"/>
              <a:t>Βοηθοί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97868" y="2204864"/>
            <a:ext cx="3923927" cy="392196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Στυλιανού Ιωάννης</a:t>
            </a:r>
          </a:p>
          <a:p>
            <a:pPr lvl="1"/>
            <a:r>
              <a:rPr lang="el-GR" dirty="0"/>
              <a:t>Καθηγητής</a:t>
            </a:r>
            <a:endParaRPr lang="en-US" dirty="0"/>
          </a:p>
          <a:p>
            <a:r>
              <a:rPr lang="el-GR" dirty="0"/>
              <a:t>Καφεντζής Γεώργιος</a:t>
            </a:r>
          </a:p>
          <a:p>
            <a:pPr lvl="1"/>
            <a:r>
              <a:rPr lang="el-GR" dirty="0"/>
              <a:t>Μέλος Ε.ΔΙ.Π</a:t>
            </a:r>
          </a:p>
          <a:p>
            <a:endParaRPr lang="el-GR" dirty="0"/>
          </a:p>
          <a:p>
            <a:r>
              <a:rPr lang="el-GR" dirty="0"/>
              <a:t>Ώρες γραφείου: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Τρίτη-Πέμπτη</a:t>
            </a:r>
            <a:br>
              <a:rPr lang="el-GR" dirty="0"/>
            </a:br>
            <a:r>
              <a:rPr lang="el-GR" dirty="0"/>
              <a:t>11:15-12:15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Συνίσταται ένθερμα η προσυνεννόηση με </a:t>
            </a:r>
            <a:r>
              <a:rPr lang="en-US" dirty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9996" y="1577574"/>
            <a:ext cx="4416552" cy="762000"/>
          </a:xfrm>
        </p:spPr>
        <p:txBody>
          <a:bodyPr/>
          <a:lstStyle/>
          <a:p>
            <a:r>
              <a:rPr lang="el-GR" b="1" u="sng" dirty="0"/>
              <a:t>Διδάσκων</a:t>
            </a:r>
            <a:endParaRPr lang="en-US" b="1" u="sng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Ποιοι διδάσκουν στο ΗΥ215?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398668" y="2204864"/>
            <a:ext cx="3456384" cy="4386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/>
              <a:t>Σισαμάκη</a:t>
            </a:r>
            <a:r>
              <a:rPr lang="el-GR" sz="2200" dirty="0"/>
              <a:t> Ειρήνη</a:t>
            </a:r>
          </a:p>
          <a:p>
            <a:pPr lvl="1"/>
            <a:r>
              <a:rPr lang="el-GR" dirty="0"/>
              <a:t>Υποψήφια διδάκτωρ</a:t>
            </a:r>
          </a:p>
          <a:p>
            <a:r>
              <a:rPr lang="el-GR" sz="2200" dirty="0"/>
              <a:t>Νταλής Δημήτρης</a:t>
            </a:r>
          </a:p>
          <a:p>
            <a:pPr lvl="1"/>
            <a:r>
              <a:rPr lang="el-GR" dirty="0"/>
              <a:t>Μεταπτυχιακός φοιτητής</a:t>
            </a:r>
          </a:p>
          <a:p>
            <a:r>
              <a:rPr lang="el-GR" sz="2200" u="sng" dirty="0" err="1"/>
              <a:t>Ραπτάκης</a:t>
            </a:r>
            <a:r>
              <a:rPr lang="el-GR" sz="2200" u="sng" dirty="0"/>
              <a:t> Μιχάλης</a:t>
            </a:r>
          </a:p>
          <a:p>
            <a:pPr lvl="1"/>
            <a:r>
              <a:rPr lang="el-GR" dirty="0"/>
              <a:t>Υποψήφιος Διδάκτωρ</a:t>
            </a:r>
          </a:p>
          <a:p>
            <a:r>
              <a:rPr lang="el-GR" sz="2200" dirty="0"/>
              <a:t>Σαμαρά Αναστασία</a:t>
            </a:r>
          </a:p>
          <a:p>
            <a:pPr lvl="1"/>
            <a:r>
              <a:rPr lang="el-GR" dirty="0"/>
              <a:t>ΔΕΠΡΟΦΟΙΤ</a:t>
            </a:r>
          </a:p>
          <a:p>
            <a:r>
              <a:rPr lang="el-GR" sz="2200" dirty="0"/>
              <a:t>Ζαχαράκης Γεώργιος</a:t>
            </a:r>
          </a:p>
          <a:p>
            <a:pPr lvl="1"/>
            <a:r>
              <a:rPr lang="el-GR" dirty="0"/>
              <a:t>ΔΕΠΡΟΦΟΙΤ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533184" cy="3352801"/>
          </a:xfrm>
        </p:spPr>
        <p:txBody>
          <a:bodyPr>
            <a:normAutofit/>
          </a:bodyPr>
          <a:lstStyle/>
          <a:p>
            <a:r>
              <a:rPr lang="el-GR" dirty="0"/>
              <a:t>Παρασκευή, 13:00-15:00, ΑΜΦ. </a:t>
            </a:r>
            <a:r>
              <a:rPr lang="en-US" dirty="0"/>
              <a:t>A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741096" cy="762000"/>
          </a:xfrm>
        </p:spPr>
        <p:txBody>
          <a:bodyPr/>
          <a:lstStyle/>
          <a:p>
            <a:r>
              <a:rPr lang="el-GR" dirty="0"/>
              <a:t>Αναπληρώσεις/Φροντιστήρια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860032" cy="3352801"/>
          </a:xfrm>
        </p:spPr>
        <p:txBody>
          <a:bodyPr>
            <a:normAutofit/>
          </a:bodyPr>
          <a:lstStyle/>
          <a:p>
            <a:r>
              <a:rPr lang="el-GR" dirty="0"/>
              <a:t>Τρίτη, 9:00-11:00, ΑΜΦ. ΣΟ</a:t>
            </a:r>
          </a:p>
          <a:p>
            <a:r>
              <a:rPr lang="el-GR" dirty="0"/>
              <a:t>Πέμπτη, 9:00-11:00, ΑΜΦ. ΣΟ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Πότε διδάσκεται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/>
              <a:t>Βαθμός Β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Σειρές Ασκήσεων Α</a:t>
            </a:r>
            <a:r>
              <a:rPr lang="en-US" b="1" dirty="0"/>
              <a:t>                                                </a:t>
            </a:r>
            <a:r>
              <a:rPr lang="el-GR" b="1" dirty="0"/>
              <a:t>      </a:t>
            </a:r>
            <a:r>
              <a:rPr lang="el-GR" dirty="0"/>
              <a:t>1</a:t>
            </a:r>
            <a:r>
              <a:rPr lang="en-US" dirty="0"/>
              <a:t>0</a:t>
            </a:r>
            <a:r>
              <a:rPr lang="el-GR" dirty="0"/>
              <a:t>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Υποχρεωτικά: σε ~15ήμερη βάση</a:t>
            </a:r>
            <a:r>
              <a:rPr lang="en-US" dirty="0"/>
              <a:t> (~</a:t>
            </a:r>
            <a:r>
              <a:rPr lang="el-GR" dirty="0"/>
              <a:t>6</a:t>
            </a:r>
            <a:r>
              <a:rPr lang="en-US" dirty="0"/>
              <a:t> </a:t>
            </a:r>
            <a:r>
              <a:rPr lang="el-GR" dirty="0"/>
              <a:t>σειρές)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Η απάντηση κάθε άσκησης θα δίνεται</a:t>
            </a:r>
            <a:r>
              <a:rPr lang="en-US" dirty="0"/>
              <a:t> </a:t>
            </a:r>
            <a:r>
              <a:rPr lang="el-GR" dirty="0"/>
              <a:t>στην εκφώνηση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/>
              <a:t>Αυστηρός</a:t>
            </a:r>
            <a:r>
              <a:rPr lang="el-GR" dirty="0"/>
              <a:t> έλεγχος για 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Σειρές Εργαστηρίων Ε</a:t>
            </a:r>
            <a:r>
              <a:rPr lang="en-US" b="1" dirty="0"/>
              <a:t>                                           </a:t>
            </a:r>
            <a:r>
              <a:rPr lang="el-GR" b="1" dirty="0"/>
              <a:t>      </a:t>
            </a:r>
            <a:r>
              <a:rPr lang="el-GR" dirty="0"/>
              <a:t>1</a:t>
            </a:r>
            <a:r>
              <a:rPr lang="en-US" dirty="0"/>
              <a:t>0</a:t>
            </a:r>
            <a:r>
              <a:rPr lang="el-GR" dirty="0"/>
              <a:t>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Υποχρεωτικά: σε ~</a:t>
            </a:r>
            <a:r>
              <a:rPr lang="en-US" dirty="0"/>
              <a:t>1</a:t>
            </a:r>
            <a:r>
              <a:rPr lang="el-GR" dirty="0"/>
              <a:t>0ήμερη βάση</a:t>
            </a:r>
            <a:r>
              <a:rPr lang="en-US" dirty="0"/>
              <a:t> (~</a:t>
            </a:r>
            <a:r>
              <a:rPr lang="el-GR" dirty="0"/>
              <a:t>5</a:t>
            </a:r>
            <a:r>
              <a:rPr lang="en-US" dirty="0"/>
              <a:t> </a:t>
            </a:r>
            <a:r>
              <a:rPr lang="el-GR" dirty="0"/>
              <a:t>σειρές)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b="1" u="sng" dirty="0"/>
              <a:t>Αυστηρός</a:t>
            </a:r>
            <a:r>
              <a:rPr lang="el-GR" dirty="0"/>
              <a:t> έλεγχος για αντιγραφές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Πρόοδος Π</a:t>
            </a:r>
            <a:r>
              <a:rPr lang="el-GR" dirty="0"/>
              <a:t> </a:t>
            </a:r>
            <a:r>
              <a:rPr lang="en-US" dirty="0"/>
              <a:t>                        </a:t>
            </a:r>
            <a:r>
              <a:rPr lang="el-GR" dirty="0"/>
              <a:t>     </a:t>
            </a:r>
            <a:r>
              <a:rPr lang="en-US" dirty="0"/>
              <a:t>                                      </a:t>
            </a:r>
            <a:r>
              <a:rPr lang="el-GR" dirty="0"/>
              <a:t> 30% </a:t>
            </a:r>
            <a:endParaRPr lang="en-US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Προαιρετική και βοηθητική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/>
              <a:t>Ανοιχτές σημειώσεις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Τελική Εξέταση Τ</a:t>
            </a:r>
            <a:r>
              <a:rPr lang="el-GR" dirty="0"/>
              <a:t> </a:t>
            </a:r>
            <a:r>
              <a:rPr lang="en-US" dirty="0"/>
              <a:t>                  </a:t>
            </a:r>
            <a:r>
              <a:rPr lang="el-GR" dirty="0"/>
              <a:t>     </a:t>
            </a:r>
            <a:r>
              <a:rPr lang="en-US" dirty="0"/>
              <a:t>                      5</a:t>
            </a:r>
            <a:r>
              <a:rPr lang="el-GR" dirty="0"/>
              <a:t>0% ή </a:t>
            </a:r>
            <a:r>
              <a:rPr lang="en-US" dirty="0"/>
              <a:t>8</a:t>
            </a:r>
            <a:r>
              <a:rPr lang="el-GR" dirty="0"/>
              <a:t>0%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u="sng" dirty="0"/>
              <a:t>Ανοιχτές σημειώσεις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l-GR" dirty="0"/>
              <a:t>Ρήτρα: </a:t>
            </a:r>
            <a:r>
              <a:rPr lang="el-GR" b="1" dirty="0"/>
              <a:t>Τ &gt;= 5.0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/>
              <a:t>Αν Τ &gt;= 5.0, τότε Β = </a:t>
            </a:r>
            <a:r>
              <a:rPr lang="en-US" b="1" dirty="0"/>
              <a:t>max(B1, B2)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/>
              <a:t>B1 = 0.</a:t>
            </a:r>
            <a:r>
              <a:rPr lang="el-GR" dirty="0"/>
              <a:t>1</a:t>
            </a:r>
            <a:r>
              <a:rPr lang="en-US" dirty="0"/>
              <a:t>0A</a:t>
            </a:r>
            <a:r>
              <a:rPr lang="el-GR" dirty="0"/>
              <a:t> + 0.1</a:t>
            </a:r>
            <a:r>
              <a:rPr lang="en-US" dirty="0"/>
              <a:t>0</a:t>
            </a:r>
            <a:r>
              <a:rPr lang="el-GR" dirty="0"/>
              <a:t>Ε</a:t>
            </a:r>
            <a:r>
              <a:rPr lang="en-US" dirty="0"/>
              <a:t> + 0.8T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dirty="0"/>
              <a:t>B2 = 0.</a:t>
            </a:r>
            <a:r>
              <a:rPr lang="el-GR" dirty="0"/>
              <a:t>1</a:t>
            </a:r>
            <a:r>
              <a:rPr lang="en-US" dirty="0"/>
              <a:t>0A + </a:t>
            </a:r>
            <a:r>
              <a:rPr lang="el-GR" dirty="0"/>
              <a:t>0.1</a:t>
            </a:r>
            <a:r>
              <a:rPr lang="en-US" dirty="0"/>
              <a:t>0</a:t>
            </a:r>
            <a:r>
              <a:rPr lang="el-GR" dirty="0"/>
              <a:t>Ε + </a:t>
            </a:r>
            <a:r>
              <a:rPr lang="en-US" dirty="0"/>
              <a:t>0.3</a:t>
            </a:r>
            <a:r>
              <a:rPr lang="el-GR" dirty="0"/>
              <a:t>Π + 0.</a:t>
            </a:r>
            <a:r>
              <a:rPr lang="en-US" dirty="0"/>
              <a:t>5</a:t>
            </a:r>
            <a:r>
              <a:rPr lang="el-GR" dirty="0"/>
              <a:t>Τ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l-GR" b="1" dirty="0"/>
              <a:t>Αλλιώς </a:t>
            </a:r>
            <a:r>
              <a:rPr lang="en-US" b="1" dirty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816424" cy="361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/>
              <a:t>Μετρούν </a:t>
            </a:r>
            <a:r>
              <a:rPr lang="el-GR" sz="2800" dirty="0"/>
              <a:t>1</a:t>
            </a:r>
            <a:r>
              <a:rPr lang="en-US" sz="2800" dirty="0"/>
              <a:t>0</a:t>
            </a:r>
            <a:r>
              <a:rPr lang="el-GR" sz="2800" dirty="0"/>
              <a:t>%</a:t>
            </a:r>
            <a:endParaRPr lang="en-US" dirty="0"/>
          </a:p>
          <a:p>
            <a:pPr lvl="1"/>
            <a:r>
              <a:rPr lang="el-GR" dirty="0"/>
              <a:t>Θεωρητικές</a:t>
            </a:r>
          </a:p>
          <a:p>
            <a:pPr marL="274320" lvl="1" indent="0">
              <a:buNone/>
            </a:pPr>
            <a:endParaRPr lang="el-GR" sz="1100" dirty="0"/>
          </a:p>
          <a:p>
            <a:r>
              <a:rPr lang="el-GR" b="1" dirty="0"/>
              <a:t>ΠΟΛΥ</a:t>
            </a:r>
            <a:r>
              <a:rPr lang="el-GR" dirty="0"/>
              <a:t> σημαντικές για την κατανόηση του μαθήματος</a:t>
            </a:r>
          </a:p>
          <a:p>
            <a:endParaRPr lang="el-GR" sz="900" dirty="0"/>
          </a:p>
          <a:p>
            <a:r>
              <a:rPr lang="el-GR" dirty="0"/>
              <a:t>Οι θεωρητικές ασκήσεις παραδίδονται </a:t>
            </a:r>
            <a:r>
              <a:rPr lang="el-GR" b="1" dirty="0"/>
              <a:t>γραπτά ή ηλεκτρονικά</a:t>
            </a:r>
            <a:r>
              <a:rPr lang="el-GR" dirty="0"/>
              <a:t> ως την ώρα που αναγράφεται επάνω στο φύλλο ασκήσεων</a:t>
            </a:r>
            <a:endParaRPr lang="en-US" dirty="0"/>
          </a:p>
          <a:p>
            <a:endParaRPr lang="en-US" dirty="0"/>
          </a:p>
          <a:p>
            <a:r>
              <a:rPr lang="el-GR" b="1" dirty="0"/>
              <a:t>Προφορική εξέταση διάρκειας 5’ σε 20 άτομα, τυχαία επιλεγμένα</a:t>
            </a:r>
            <a:endParaRPr lang="el-GR" sz="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Ασκήσεις – ηλεκτρονικό παραδοτέο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/>
              <a:t>Για τις θεωρητικές ασκήσεις, η μορφή του ηλεκτρονικού </a:t>
            </a:r>
            <a:br>
              <a:rPr lang="el-GR" dirty="0"/>
            </a:br>
            <a:r>
              <a:rPr lang="el-GR" dirty="0"/>
              <a:t>παραδοτέου σας πρέπει </a:t>
            </a:r>
            <a:r>
              <a:rPr lang="el-GR" b="1" dirty="0"/>
              <a:t>αυστηρά</a:t>
            </a:r>
            <a:r>
              <a:rPr lang="el-GR" dirty="0"/>
              <a:t> να είναι η ακόλουθη:</a:t>
            </a:r>
            <a:br>
              <a:rPr lang="el-GR" dirty="0"/>
            </a:b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Θα περιλαμβάνεται ένα αρχείο </a:t>
            </a:r>
            <a:r>
              <a:rPr lang="el-GR" b="1" dirty="0"/>
              <a:t>γραπτών</a:t>
            </a:r>
            <a:r>
              <a:rPr lang="el-GR" dirty="0"/>
              <a:t> λύσεων ως </a:t>
            </a:r>
            <a:r>
              <a:rPr lang="el-GR" sz="2800" b="1" dirty="0"/>
              <a:t>ένα</a:t>
            </a:r>
            <a:r>
              <a:rPr lang="el-GR" dirty="0"/>
              <a:t> ενιαίο αρχείο, </a:t>
            </a:r>
            <a:br>
              <a:rPr lang="el-GR" dirty="0"/>
            </a:br>
            <a:r>
              <a:rPr lang="el-GR" b="1" dirty="0"/>
              <a:t>μορφής PDF ή DOC</a:t>
            </a:r>
            <a:r>
              <a:rPr lang="el-GR" dirty="0"/>
              <a:t>.</a:t>
            </a:r>
          </a:p>
          <a:p>
            <a:pPr marL="274320" lvl="1" indent="0">
              <a:buNone/>
            </a:pPr>
            <a:endParaRPr lang="el-GR" sz="24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Λεπτομέρειες θα βρείτε στη σελίδα των ασκήσεων</a:t>
            </a: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dirty="0"/>
              <a:t>Αν 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/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l-GR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l-GR" b="1" dirty="0"/>
              <a:t>Η ηλεκτρονική παράδοση γίνεται αποκλειστικά</a:t>
            </a:r>
            <a:r>
              <a:rPr lang="el-GR" dirty="0"/>
              <a:t> με τον τρόπο που αναφέρεται στο φυλλάδιο των ασκήσεων.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009" y="3212976"/>
            <a:ext cx="1945497" cy="121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229200"/>
          </a:xfrm>
        </p:spPr>
        <p:txBody>
          <a:bodyPr>
            <a:normAutofit/>
          </a:bodyPr>
          <a:lstStyle/>
          <a:p>
            <a:r>
              <a:rPr lang="el-GR" dirty="0"/>
              <a:t>Μετρούν </a:t>
            </a:r>
            <a:r>
              <a:rPr lang="el-GR" sz="2800" dirty="0"/>
              <a:t>10%</a:t>
            </a:r>
            <a:endParaRPr lang="en-US" dirty="0"/>
          </a:p>
          <a:p>
            <a:pPr lvl="1"/>
            <a:r>
              <a:rPr lang="el-GR" dirty="0"/>
              <a:t>Αποκλειστικά πρακτικές ασκήσεις (</a:t>
            </a:r>
            <a:r>
              <a:rPr lang="en-US" sz="2600" b="1" dirty="0"/>
              <a:t>Python</a:t>
            </a:r>
            <a:r>
              <a:rPr lang="en-US" dirty="0"/>
              <a:t>)</a:t>
            </a:r>
            <a:endParaRPr lang="el-GR" dirty="0"/>
          </a:p>
          <a:p>
            <a:pPr lvl="1"/>
            <a:endParaRPr lang="el-GR" sz="1100" dirty="0"/>
          </a:p>
          <a:p>
            <a:r>
              <a:rPr lang="el-GR" b="1" dirty="0"/>
              <a:t>ΠΟΛΥ</a:t>
            </a:r>
            <a:r>
              <a:rPr lang="el-GR" dirty="0"/>
              <a:t> σημαντικές για την κατανόηση του μαθήματος</a:t>
            </a:r>
          </a:p>
          <a:p>
            <a:endParaRPr lang="el-GR" sz="900" dirty="0"/>
          </a:p>
          <a:p>
            <a:r>
              <a:rPr lang="el-GR" dirty="0"/>
              <a:t>Τα εργαστήρια παραδίδονται </a:t>
            </a:r>
            <a:r>
              <a:rPr lang="el-GR" b="1" dirty="0"/>
              <a:t>αποκλειστικά ηλεκτρονικά</a:t>
            </a:r>
            <a:r>
              <a:rPr lang="el-GR" dirty="0"/>
              <a:t> ως την ώρα που αναγράφεται επάνω στο φύλλο ασκήσεων και με τον τρόπο που αναφέρεται στο αρχείο του εργαστηρίου</a:t>
            </a:r>
            <a:br>
              <a:rPr lang="el-GR" dirty="0"/>
            </a:br>
            <a:endParaRPr lang="el-GR" dirty="0"/>
          </a:p>
          <a:p>
            <a:r>
              <a:rPr lang="el-GR" b="1" dirty="0"/>
              <a:t>Προφορική εξέταση διάρκειας 5’ σε 20 άτομα, τυχαία επιλεγμένα</a:t>
            </a:r>
          </a:p>
          <a:p>
            <a:endParaRPr lang="el-GR" dirty="0"/>
          </a:p>
          <a:p>
            <a:endParaRPr lang="el-GR" sz="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Python (programming language) -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05" y="274638"/>
            <a:ext cx="1190985" cy="130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2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sz="2800" dirty="0"/>
              <a:t>Μετρά 30%</a:t>
            </a:r>
            <a:endParaRPr lang="en-US" sz="2800" dirty="0"/>
          </a:p>
          <a:p>
            <a:pPr lvl="1"/>
            <a:r>
              <a:rPr lang="el-GR" sz="2400" dirty="0"/>
              <a:t>Προαιρετική και βοηθητική</a:t>
            </a:r>
          </a:p>
          <a:p>
            <a:endParaRPr lang="el-GR" sz="2800" dirty="0"/>
          </a:p>
          <a:p>
            <a:r>
              <a:rPr lang="el-GR" sz="2800" dirty="0"/>
              <a:t>Ανοικτές σημειώσεις κάθε μορφής</a:t>
            </a:r>
          </a:p>
          <a:p>
            <a:endParaRPr lang="el-GR" sz="2800" dirty="0"/>
          </a:p>
          <a:p>
            <a:r>
              <a:rPr lang="el-GR" sz="2800" dirty="0"/>
              <a:t>Όχι </a:t>
            </a:r>
            <a:r>
              <a:rPr lang="en-US" sz="2800" dirty="0"/>
              <a:t>laptop </a:t>
            </a:r>
            <a:r>
              <a:rPr lang="el-GR" sz="2800" dirty="0"/>
              <a:t>ή κινητά τηλέφωνα!</a:t>
            </a:r>
          </a:p>
          <a:p>
            <a:endParaRPr lang="el-GR" sz="2800" dirty="0"/>
          </a:p>
          <a:p>
            <a:r>
              <a:rPr lang="el-GR" sz="2800" dirty="0"/>
              <a:t>Πραγματοποίηση στα μέσα του εξαμήνου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37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sz="2800" dirty="0"/>
              <a:t>Μετρά </a:t>
            </a:r>
            <a:r>
              <a:rPr lang="en-US" sz="2800" dirty="0"/>
              <a:t>5</a:t>
            </a:r>
            <a:r>
              <a:rPr lang="el-GR" sz="2800" dirty="0"/>
              <a:t>0% ή 80%</a:t>
            </a:r>
            <a:endParaRPr lang="en-US" sz="2800" dirty="0"/>
          </a:p>
          <a:p>
            <a:pPr lvl="1"/>
            <a:r>
              <a:rPr lang="el-GR" sz="2400" dirty="0"/>
              <a:t>Ρήτρα: 5.0</a:t>
            </a:r>
            <a:r>
              <a:rPr lang="en-US" sz="2400" dirty="0"/>
              <a:t>/10.0</a:t>
            </a:r>
            <a:endParaRPr lang="el-GR" sz="2400" dirty="0"/>
          </a:p>
          <a:p>
            <a:endParaRPr lang="el-GR" sz="2800" dirty="0"/>
          </a:p>
          <a:p>
            <a:r>
              <a:rPr lang="el-GR" sz="2800" dirty="0"/>
              <a:t>Ανοικτές σημειώσεις κάθε μορφής</a:t>
            </a:r>
          </a:p>
          <a:p>
            <a:endParaRPr lang="el-GR" sz="2800" dirty="0"/>
          </a:p>
          <a:p>
            <a:r>
              <a:rPr lang="el-GR" sz="2800" dirty="0"/>
              <a:t>Όχι </a:t>
            </a:r>
            <a:r>
              <a:rPr lang="en-US" sz="2800" dirty="0"/>
              <a:t>laptop </a:t>
            </a:r>
            <a:r>
              <a:rPr lang="el-GR" sz="2800" dirty="0"/>
              <a:t>ή κινητά τηλέφωνα!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75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Ευκαιρίες Βαθμολόγησης (Ε. ΒΑ.)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/>
              <a:t>Ερωτήσεις (μη τετριμμένες) κατά τη διάρκεια της διάλεξης</a:t>
            </a:r>
            <a:endParaRPr lang="en-US" dirty="0"/>
          </a:p>
          <a:p>
            <a:endParaRPr lang="el-GR" dirty="0"/>
          </a:p>
          <a:p>
            <a:r>
              <a:rPr lang="en-US" dirty="0"/>
              <a:t>~</a:t>
            </a:r>
            <a:r>
              <a:rPr lang="el-GR" dirty="0"/>
              <a:t>2</a:t>
            </a:r>
            <a:r>
              <a:rPr lang="en-US" dirty="0"/>
              <a:t>-</a:t>
            </a:r>
            <a:r>
              <a:rPr lang="el-GR" dirty="0"/>
              <a:t>3 Ε.ΒΑ. σε κάθε (σχεδόν) διάλεξη</a:t>
            </a:r>
          </a:p>
          <a:p>
            <a:endParaRPr lang="el-GR" dirty="0"/>
          </a:p>
          <a:p>
            <a:r>
              <a:rPr lang="el-GR" dirty="0"/>
              <a:t>0.05 μονάδες/Ε.ΒΑ</a:t>
            </a:r>
            <a:r>
              <a:rPr lang="en-US" dirty="0"/>
              <a:t>.</a:t>
            </a:r>
            <a:r>
              <a:rPr lang="el-GR" dirty="0"/>
              <a:t> στο συνολικό</a:t>
            </a:r>
            <a:r>
              <a:rPr lang="en-US" dirty="0"/>
              <a:t>/</a:t>
            </a:r>
            <a:r>
              <a:rPr lang="el-GR" dirty="0"/>
              <a:t>τελικό βαθμό σας</a:t>
            </a:r>
          </a:p>
          <a:p>
            <a:endParaRPr lang="el-GR" dirty="0"/>
          </a:p>
          <a:p>
            <a:r>
              <a:rPr lang="el-GR" dirty="0"/>
              <a:t>Μέχρι 20 Ε.ΒΑ ανά φοιτητή/</a:t>
            </a:r>
            <a:r>
              <a:rPr lang="el-GR" dirty="0" err="1"/>
              <a:t>τρια</a:t>
            </a:r>
            <a:r>
              <a:rPr lang="el-GR" dirty="0"/>
              <a:t> (μέχρι +1.0 μονάδα στον τελικό βαθμό)</a:t>
            </a:r>
          </a:p>
          <a:p>
            <a:endParaRPr lang="el-GR" dirty="0"/>
          </a:p>
          <a:p>
            <a:r>
              <a:rPr lang="el-GR" dirty="0"/>
              <a:t>Οι απαντήσεις δίνονται σε πραγματικό χρόνο κατά τη διάρκεια της διάλεξης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12" y="116632"/>
            <a:ext cx="237626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4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Άνοιξε τη σελίδα της λίστας https://lists.csd.uoc.gr</a:t>
            </a:r>
          </a:p>
          <a:p>
            <a:pPr lvl="1"/>
            <a:r>
              <a:rPr lang="el-GR" dirty="0"/>
              <a:t>Επέλεξε από την λίστα το μάθημα που σε ενδιαφέρει</a:t>
            </a:r>
          </a:p>
          <a:p>
            <a:pPr lvl="1"/>
            <a:r>
              <a:rPr lang="el-GR" dirty="0"/>
              <a:t>Συμπλήρωσε:</a:t>
            </a:r>
          </a:p>
          <a:p>
            <a:pPr lvl="2"/>
            <a:r>
              <a:rPr lang="el-GR" dirty="0"/>
              <a:t>Email</a:t>
            </a:r>
          </a:p>
          <a:p>
            <a:pPr lvl="2"/>
            <a:r>
              <a:rPr lang="el-GR" dirty="0"/>
              <a:t>Όνομα και επώνυμο</a:t>
            </a:r>
          </a:p>
          <a:p>
            <a:pPr lvl="2"/>
            <a:r>
              <a:rPr lang="el-GR" dirty="0"/>
              <a:t>Πάτησε </a:t>
            </a:r>
            <a:r>
              <a:rPr lang="el-GR" dirty="0" err="1"/>
              <a:t>Subscribe</a:t>
            </a:r>
            <a:r>
              <a:rPr lang="el-GR" dirty="0"/>
              <a:t>. (αγνοήστε την επιλογή για </a:t>
            </a:r>
            <a:r>
              <a:rPr lang="el-GR" dirty="0" err="1"/>
              <a:t>Sign</a:t>
            </a:r>
            <a:r>
              <a:rPr lang="el-GR" dirty="0"/>
              <a:t> In)</a:t>
            </a:r>
          </a:p>
          <a:p>
            <a:pPr lvl="1"/>
            <a:r>
              <a:rPr lang="el-GR" dirty="0"/>
              <a:t>Θα λάβεις email επιβεβαίωσης. Απάντησε πίσω (</a:t>
            </a:r>
            <a:r>
              <a:rPr lang="el-GR" dirty="0" err="1"/>
              <a:t>reply</a:t>
            </a:r>
            <a:r>
              <a:rPr lang="el-GR" dirty="0"/>
              <a:t>) χωρίς να γράψεις κάτι επιπλέον.</a:t>
            </a:r>
          </a:p>
          <a:p>
            <a:pPr lvl="1"/>
            <a:r>
              <a:rPr lang="el-GR" dirty="0"/>
              <a:t>Θα λάβεις email για την ολοκλήρωση της εγγραφής σου στην λίστα. </a:t>
            </a:r>
          </a:p>
          <a:p>
            <a:r>
              <a:rPr lang="el-GR" dirty="0"/>
              <a:t>Για 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hy215@csd.uoc.gr</a:t>
            </a:r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hy215-list@csd.uoc.gr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6007924"/>
            <a:ext cx="2808312" cy="73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/>
              <a:t>Είναι τα εισαγωγικό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Επεξεργασία 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Τεχνητή Νοημοσύνη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600" dirty="0"/>
              <a:t>και άλλων πολλών…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/>
              <a:t>Στο εξωτερικό</a:t>
            </a:r>
            <a:r>
              <a:rPr lang="en-US" sz="2000" dirty="0"/>
              <a:t> (</a:t>
            </a:r>
            <a:r>
              <a:rPr lang="el-GR" sz="2000" dirty="0"/>
              <a:t>κυρίως), το μάθημα έχει τον τίτλο «Σήματα και Συστήματα»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είναι το ΗΥ215?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78153" y="5769332"/>
            <a:ext cx="7228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https://signalprocessingsociety.org/our-story/multimedia-content</a:t>
            </a:r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/>
              <a:t>Βεβαιωθείτε ότι το θέμα είναι συγκεκριμένο και αναπαριστά το περιεχόμενο (Το "Ερώτηση" δεν είναι καλό θέμα</a:t>
            </a:r>
            <a:r>
              <a:rPr lang="en-US" sz="1400" dirty="0"/>
              <a:t>, </a:t>
            </a:r>
            <a:r>
              <a:rPr lang="el-GR" sz="1400" dirty="0"/>
              <a:t>το </a:t>
            </a:r>
            <a:r>
              <a:rPr lang="en-US" sz="1400" dirty="0"/>
              <a:t>“</a:t>
            </a:r>
            <a:r>
              <a:rPr lang="el-GR" sz="1400" dirty="0"/>
              <a:t>Ερώτηση για ιδιότητες συνάρτησης Δέλτα</a:t>
            </a:r>
            <a:r>
              <a:rPr lang="en-US" sz="1400" dirty="0"/>
              <a:t>” </a:t>
            </a:r>
            <a:r>
              <a:rPr lang="el-GR" sz="1400" dirty="0"/>
              <a:t>είναι ένα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/>
              <a:t>Ένας 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[ΗΥ215], για παράδειγμα: "[ΗΥ215] 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/>
              <a:t>".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71" y="177545"/>
            <a:ext cx="1827015" cy="22357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36" y="185514"/>
            <a:ext cx="1528098" cy="22890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51" y="177544"/>
            <a:ext cx="1695404" cy="22357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69" y="177545"/>
            <a:ext cx="1718156" cy="2277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4" y="3933056"/>
            <a:ext cx="1837568" cy="23007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32" y="4090120"/>
            <a:ext cx="1731917" cy="2291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5" y="4067569"/>
            <a:ext cx="1620217" cy="23745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6" y="1893264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28" y="4176593"/>
            <a:ext cx="1641904" cy="225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51" y="185514"/>
            <a:ext cx="1532433" cy="2289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781" y="2207532"/>
            <a:ext cx="1581815" cy="227302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56" y="1909528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902" y="1803187"/>
            <a:ext cx="1617257" cy="22819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6909226" y="1909528"/>
            <a:ext cx="1775670" cy="2448272"/>
          </a:xfrm>
          <a:prstGeom prst="rect">
            <a:avLst/>
          </a:prstGeom>
        </p:spPr>
      </p:pic>
      <p:pic>
        <p:nvPicPr>
          <p:cNvPr id="1030" name="Picture 6" descr="https://static.eudoxus.gr/books/https:/static.eudoxus.gr/books/36/cover-7711183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47" y="1981084"/>
            <a:ext cx="1589899" cy="22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eudoxus.gr/books/https:/static.eudoxus.gr/books/90/cover-6840269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478" y="4146358"/>
            <a:ext cx="1690461" cy="246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eudoxus.gr/books/https:/static.eudoxus.gr/books/14/cover-68406814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15" y="4257981"/>
            <a:ext cx="1668432" cy="22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tatic.eudoxus.gr/books/https:/static.eudoxus.gr/books/58/cover-5065775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158" y="4379171"/>
            <a:ext cx="1600923" cy="229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14" y="2013867"/>
            <a:ext cx="1645293" cy="22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9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9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 (</a:t>
            </a:r>
            <a:r>
              <a:rPr lang="el-GR" dirty="0" err="1"/>
              <a:t>Εύδοξος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60" y="2547471"/>
            <a:ext cx="2253021" cy="320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0" y="4250553"/>
            <a:ext cx="1632489" cy="22991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24" y="1742777"/>
            <a:ext cx="1632489" cy="2321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6746052" y="2520903"/>
            <a:ext cx="2360361" cy="3248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6651323" y="2459682"/>
            <a:ext cx="2520280" cy="3384376"/>
          </a:xfrm>
          <a:prstGeom prst="roundRect">
            <a:avLst>
              <a:gd name="adj" fmla="val 3318"/>
            </a:avLst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ounded Rectangle 8"/>
          <p:cNvSpPr/>
          <p:nvPr/>
        </p:nvSpPr>
        <p:spPr>
          <a:xfrm>
            <a:off x="3084030" y="2417503"/>
            <a:ext cx="2520280" cy="3456384"/>
          </a:xfrm>
          <a:prstGeom prst="roundRect">
            <a:avLst>
              <a:gd name="adj" fmla="val 468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00B4020-581F-D9F5-A31B-5E849444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302" y="1686744"/>
            <a:ext cx="1682219" cy="232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537F674-3C47-027B-FEFB-A9B7587AD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344" y="4248701"/>
            <a:ext cx="1682219" cy="22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Βιβλιογραφία για το μάθημα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1538652" y="1988840"/>
            <a:ext cx="3331624" cy="4585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5458528" y="3777549"/>
            <a:ext cx="1008112" cy="504056"/>
          </a:xfrm>
          <a:prstGeom prst="rightArrow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6748442" y="2339290"/>
            <a:ext cx="5127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https://www.csd.uoc.gr/~hy215/</a:t>
            </a:r>
            <a:r>
              <a:rPr 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lectures</a:t>
            </a:r>
            <a:r>
              <a:rPr lang="en-GB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3"/>
              </a:rPr>
              <a:t>.html</a:t>
            </a:r>
            <a:endParaRPr lang="el-GR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938" y="2996952"/>
            <a:ext cx="4648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schemeClr val="bg1"/>
                </a:solidFill>
              </a:rPr>
              <a:t>Όλο το υλικό θα ανεβαίνει στο </a:t>
            </a:r>
            <a:r>
              <a:rPr lang="en-US" sz="2000" dirty="0">
                <a:solidFill>
                  <a:schemeClr val="bg1"/>
                </a:solidFill>
              </a:rPr>
              <a:t>site </a:t>
            </a:r>
            <a:r>
              <a:rPr lang="el-GR" sz="2000" dirty="0">
                <a:solidFill>
                  <a:schemeClr val="bg1"/>
                </a:solidFill>
              </a:rPr>
              <a:t>του μαθήματος 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http://www.csd.uoc.gr/~hy215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Εικόνα 5" descr="Εικόνα που περιέχει κείμενο, στιγμιότυπο οθόνης, λογισμικό, τοποθεσία web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38E83111-DF07-7F0F-581D-4DC5129CC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084" y="2780928"/>
            <a:ext cx="5976664" cy="3888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Στατιστικά</a:t>
            </a:r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189" y="4519488"/>
            <a:ext cx="2751832" cy="2063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479719" y="1656458"/>
            <a:ext cx="4824536" cy="5021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/>
              <a:t>2018-19:</a:t>
            </a:r>
          </a:p>
          <a:p>
            <a:pPr lvl="1"/>
            <a:r>
              <a:rPr lang="el-GR" sz="1900" dirty="0"/>
              <a:t>381 εγγεγραμμένοι</a:t>
            </a:r>
          </a:p>
          <a:p>
            <a:pPr lvl="1"/>
            <a:r>
              <a:rPr lang="el-GR" sz="1900" dirty="0"/>
              <a:t>153 επιτυχόντες</a:t>
            </a:r>
          </a:p>
          <a:p>
            <a:pPr lvl="2"/>
            <a:r>
              <a:rPr lang="el-GR" sz="1700" dirty="0"/>
              <a:t>246 ήρθαν για εξέταση</a:t>
            </a:r>
          </a:p>
          <a:p>
            <a:pPr lvl="1"/>
            <a:r>
              <a:rPr lang="el-GR" sz="1900" dirty="0"/>
              <a:t>40,1% (ή </a:t>
            </a:r>
            <a:r>
              <a:rPr lang="el-GR" sz="1900" b="1" dirty="0">
                <a:solidFill>
                  <a:schemeClr val="tx1"/>
                </a:solidFill>
              </a:rPr>
              <a:t>62,2%</a:t>
            </a:r>
            <a:r>
              <a:rPr lang="el-GR" sz="1900" dirty="0"/>
              <a:t>)</a:t>
            </a:r>
            <a:endParaRPr lang="en-US" sz="1900" dirty="0"/>
          </a:p>
          <a:p>
            <a:pPr lvl="1"/>
            <a:endParaRPr lang="en-US" sz="400" dirty="0"/>
          </a:p>
          <a:p>
            <a:r>
              <a:rPr lang="el-GR" sz="2200" dirty="0"/>
              <a:t>201</a:t>
            </a:r>
            <a:r>
              <a:rPr lang="en-US" sz="2200" dirty="0"/>
              <a:t>9</a:t>
            </a:r>
            <a:r>
              <a:rPr lang="el-GR" sz="2200" dirty="0"/>
              <a:t>-</a:t>
            </a:r>
            <a:r>
              <a:rPr lang="en-US" sz="2200" dirty="0"/>
              <a:t>20 (hybrid)</a:t>
            </a:r>
            <a:r>
              <a:rPr lang="el-GR" sz="2200" dirty="0"/>
              <a:t>:</a:t>
            </a:r>
          </a:p>
          <a:p>
            <a:pPr lvl="1"/>
            <a:r>
              <a:rPr lang="el-GR" sz="1900" dirty="0"/>
              <a:t>354 εγγεγραμμένοι</a:t>
            </a:r>
          </a:p>
          <a:p>
            <a:pPr lvl="1"/>
            <a:r>
              <a:rPr lang="el-GR" sz="1900" dirty="0"/>
              <a:t>1</a:t>
            </a:r>
            <a:r>
              <a:rPr lang="en-US" sz="1900" dirty="0"/>
              <a:t>2</a:t>
            </a:r>
            <a:r>
              <a:rPr lang="el-GR" sz="1900" dirty="0"/>
              <a:t>9 επιτυχόντες</a:t>
            </a:r>
          </a:p>
          <a:p>
            <a:pPr lvl="2"/>
            <a:r>
              <a:rPr lang="el-GR" sz="1700" dirty="0"/>
              <a:t>182 ήρθαν για εξέταση</a:t>
            </a:r>
          </a:p>
          <a:p>
            <a:pPr lvl="1"/>
            <a:r>
              <a:rPr lang="en-US" sz="1900" dirty="0"/>
              <a:t>36</a:t>
            </a:r>
            <a:r>
              <a:rPr lang="el-GR" sz="1900" dirty="0"/>
              <a:t>,4% (ή </a:t>
            </a:r>
            <a:r>
              <a:rPr lang="el-GR" sz="1900" b="1" dirty="0">
                <a:solidFill>
                  <a:schemeClr val="tx1"/>
                </a:solidFill>
              </a:rPr>
              <a:t>70,8%</a:t>
            </a:r>
            <a:r>
              <a:rPr lang="el-GR" sz="1900" dirty="0"/>
              <a:t>)</a:t>
            </a:r>
          </a:p>
          <a:p>
            <a:pPr marL="274320" lvl="1" indent="0">
              <a:buNone/>
            </a:pPr>
            <a:endParaRPr lang="el-GR" sz="2600" dirty="0"/>
          </a:p>
          <a:p>
            <a:r>
              <a:rPr lang="el-GR" sz="2200" dirty="0"/>
              <a:t>2020-</a:t>
            </a:r>
            <a:r>
              <a:rPr lang="en-US" sz="2200" dirty="0"/>
              <a:t>2</a:t>
            </a:r>
            <a:r>
              <a:rPr lang="el-GR" sz="2200" dirty="0"/>
              <a:t>1: (</a:t>
            </a:r>
            <a:r>
              <a:rPr lang="en-US" sz="12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</a:rPr>
              <a:t>remote, Covid19</a:t>
            </a:r>
            <a:r>
              <a:rPr lang="en-US" sz="2200" dirty="0"/>
              <a:t>)</a:t>
            </a:r>
            <a:endParaRPr lang="el-GR" sz="2200" dirty="0"/>
          </a:p>
          <a:p>
            <a:pPr lvl="1"/>
            <a:r>
              <a:rPr lang="el-GR" sz="1900" dirty="0"/>
              <a:t>401 εγγεγραμμένοι</a:t>
            </a:r>
          </a:p>
          <a:p>
            <a:pPr lvl="1"/>
            <a:r>
              <a:rPr lang="el-GR" sz="1900" dirty="0"/>
              <a:t>120 επιτυχόντες</a:t>
            </a:r>
          </a:p>
          <a:p>
            <a:pPr lvl="2"/>
            <a:r>
              <a:rPr lang="el-GR" sz="1700" dirty="0"/>
              <a:t>251 ήρθαν για εξέταση</a:t>
            </a:r>
          </a:p>
          <a:p>
            <a:pPr lvl="1"/>
            <a:r>
              <a:rPr lang="el-GR" sz="1900" dirty="0"/>
              <a:t>29,9% (ή </a:t>
            </a:r>
            <a:r>
              <a:rPr lang="el-GR" sz="1900" b="1" dirty="0">
                <a:solidFill>
                  <a:schemeClr val="tx1"/>
                </a:solidFill>
              </a:rPr>
              <a:t>47,8%</a:t>
            </a:r>
            <a:r>
              <a:rPr lang="el-GR" sz="1900" dirty="0"/>
              <a:t>)</a:t>
            </a:r>
          </a:p>
          <a:p>
            <a:endParaRPr lang="el-GR" sz="2300" dirty="0"/>
          </a:p>
        </p:txBody>
      </p:sp>
      <p:sp>
        <p:nvSpPr>
          <p:cNvPr id="4" name="Vertical Scroll 3"/>
          <p:cNvSpPr/>
          <p:nvPr/>
        </p:nvSpPr>
        <p:spPr>
          <a:xfrm>
            <a:off x="8758708" y="175306"/>
            <a:ext cx="3096344" cy="1296144"/>
          </a:xfrm>
          <a:prstGeom prst="verticalScroll">
            <a:avLst>
              <a:gd name="adj" fmla="val 7776"/>
            </a:avLst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u="sng" dirty="0"/>
              <a:t>Επιτυχόντες/έτος: </a:t>
            </a:r>
            <a:r>
              <a:rPr lang="en-US" sz="2000" b="1" u="sng" dirty="0"/>
              <a:t>~3</a:t>
            </a:r>
            <a:r>
              <a:rPr lang="el-GR" sz="2000" b="1" u="sng" dirty="0"/>
              <a:t>8</a:t>
            </a:r>
            <a:r>
              <a:rPr lang="en-US" sz="2000" b="1" u="sng" dirty="0"/>
              <a:t>%</a:t>
            </a:r>
          </a:p>
          <a:p>
            <a:pPr algn="ctr"/>
            <a:r>
              <a:rPr lang="el-GR" dirty="0"/>
              <a:t>Πολύ παραπάνω (~66%) αν υπολογιστεί με βάση τους </a:t>
            </a:r>
            <a:r>
              <a:rPr lang="en-US" dirty="0"/>
              <a:t>“</a:t>
            </a:r>
            <a:r>
              <a:rPr lang="el-GR" dirty="0"/>
              <a:t>ενεργούς</a:t>
            </a:r>
            <a:r>
              <a:rPr lang="en-US" dirty="0"/>
              <a:t>”</a:t>
            </a:r>
            <a:r>
              <a:rPr lang="el-GR" dirty="0"/>
              <a:t> φοιτητές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4354653" y="1628750"/>
            <a:ext cx="3479518" cy="5049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/>
              <a:t>20</a:t>
            </a:r>
            <a:r>
              <a:rPr lang="en-US" sz="2200" dirty="0"/>
              <a:t>21</a:t>
            </a:r>
            <a:r>
              <a:rPr lang="el-GR" sz="2200" dirty="0"/>
              <a:t>-</a:t>
            </a:r>
            <a:r>
              <a:rPr lang="en-US" sz="2200" dirty="0"/>
              <a:t>22</a:t>
            </a:r>
            <a:r>
              <a:rPr lang="el-GR" sz="2200" dirty="0"/>
              <a:t>:</a:t>
            </a:r>
          </a:p>
          <a:p>
            <a:pPr lvl="1"/>
            <a:r>
              <a:rPr lang="en-US" sz="1900" dirty="0"/>
              <a:t>41</a:t>
            </a:r>
            <a:r>
              <a:rPr lang="el-GR" sz="1900" dirty="0"/>
              <a:t>7 εγγεγραμμένοι</a:t>
            </a:r>
          </a:p>
          <a:p>
            <a:pPr lvl="1"/>
            <a:r>
              <a:rPr lang="el-GR" sz="1900" dirty="0"/>
              <a:t>135 επιτυχόντες</a:t>
            </a:r>
            <a:r>
              <a:rPr lang="en-US" sz="1900" dirty="0"/>
              <a:t> </a:t>
            </a:r>
            <a:endParaRPr lang="el-GR" sz="1900" dirty="0"/>
          </a:p>
          <a:p>
            <a:pPr lvl="2"/>
            <a:r>
              <a:rPr lang="el-GR" sz="1700" dirty="0"/>
              <a:t>185 ήρθαν για εξέταση</a:t>
            </a:r>
          </a:p>
          <a:p>
            <a:pPr lvl="1"/>
            <a:r>
              <a:rPr lang="el-GR" sz="1900" dirty="0"/>
              <a:t>32,4</a:t>
            </a:r>
            <a:r>
              <a:rPr lang="en-US" sz="1900" dirty="0"/>
              <a:t> </a:t>
            </a:r>
            <a:r>
              <a:rPr lang="el-GR" sz="1900" dirty="0"/>
              <a:t>% (ή </a:t>
            </a:r>
            <a:r>
              <a:rPr lang="el-GR" sz="1900" b="1" dirty="0">
                <a:solidFill>
                  <a:schemeClr val="tx1"/>
                </a:solidFill>
              </a:rPr>
              <a:t>72,9%</a:t>
            </a:r>
            <a:r>
              <a:rPr lang="el-GR" sz="1900" dirty="0"/>
              <a:t>)</a:t>
            </a:r>
          </a:p>
          <a:p>
            <a:pPr marL="274320" lvl="1" indent="0">
              <a:buNone/>
            </a:pPr>
            <a:endParaRPr lang="el-GR" sz="800" dirty="0"/>
          </a:p>
          <a:p>
            <a:r>
              <a:rPr lang="en-US" sz="2200" dirty="0"/>
              <a:t>2022-23:</a:t>
            </a:r>
          </a:p>
          <a:p>
            <a:pPr lvl="1"/>
            <a:r>
              <a:rPr lang="en-US" sz="1900" dirty="0"/>
              <a:t>43</a:t>
            </a:r>
            <a:r>
              <a:rPr lang="el-GR" sz="1900" dirty="0"/>
              <a:t>2</a:t>
            </a:r>
            <a:r>
              <a:rPr lang="en-US" sz="1900" dirty="0"/>
              <a:t>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n-US" sz="1900" dirty="0"/>
              <a:t>201</a:t>
            </a:r>
            <a:r>
              <a:rPr lang="el-GR" sz="1900" dirty="0"/>
              <a:t> επιτυχόντες</a:t>
            </a:r>
          </a:p>
          <a:p>
            <a:pPr lvl="2"/>
            <a:r>
              <a:rPr lang="el-GR" sz="1700" dirty="0"/>
              <a:t>256 ήρθαν για εξέταση</a:t>
            </a:r>
          </a:p>
          <a:p>
            <a:pPr lvl="1"/>
            <a:r>
              <a:rPr lang="en-US" sz="1900" dirty="0"/>
              <a:t>46,</a:t>
            </a:r>
            <a:r>
              <a:rPr lang="el-GR" sz="1900" dirty="0"/>
              <a:t>5 % (ή </a:t>
            </a:r>
            <a:r>
              <a:rPr lang="el-GR" sz="1900" b="1" dirty="0">
                <a:solidFill>
                  <a:schemeClr val="tx1"/>
                </a:solidFill>
              </a:rPr>
              <a:t>78,5%</a:t>
            </a:r>
            <a:r>
              <a:rPr lang="el-GR" sz="1900" dirty="0"/>
              <a:t>)</a:t>
            </a:r>
          </a:p>
          <a:p>
            <a:pPr lvl="1"/>
            <a:endParaRPr lang="el-GR" sz="2600" dirty="0"/>
          </a:p>
          <a:p>
            <a:r>
              <a:rPr lang="en-US" sz="2200" dirty="0"/>
              <a:t>202</a:t>
            </a:r>
            <a:r>
              <a:rPr lang="el-GR" sz="2200" dirty="0"/>
              <a:t>3</a:t>
            </a:r>
            <a:r>
              <a:rPr lang="en-US" sz="2200" dirty="0"/>
              <a:t>-2</a:t>
            </a:r>
            <a:r>
              <a:rPr lang="el-GR" sz="2200" dirty="0"/>
              <a:t>4</a:t>
            </a:r>
            <a:r>
              <a:rPr lang="en-US" sz="2200" dirty="0"/>
              <a:t>:</a:t>
            </a:r>
          </a:p>
          <a:p>
            <a:pPr lvl="1"/>
            <a:r>
              <a:rPr lang="en-US" sz="1900" dirty="0"/>
              <a:t>4</a:t>
            </a:r>
            <a:r>
              <a:rPr lang="el-GR" sz="1900" dirty="0"/>
              <a:t>1</a:t>
            </a:r>
            <a:r>
              <a:rPr lang="en-US" sz="1900" dirty="0"/>
              <a:t>0 </a:t>
            </a:r>
            <a:r>
              <a:rPr lang="el-GR" sz="1900" dirty="0"/>
              <a:t>εγγεγραμμένοι</a:t>
            </a:r>
          </a:p>
          <a:p>
            <a:pPr lvl="1"/>
            <a:r>
              <a:rPr lang="el-GR" sz="1900" dirty="0"/>
              <a:t>159 επιτυχόντες</a:t>
            </a:r>
          </a:p>
          <a:p>
            <a:pPr lvl="2"/>
            <a:r>
              <a:rPr lang="el-GR" sz="1700" dirty="0"/>
              <a:t>241 ήρθαν για εξέταση</a:t>
            </a:r>
          </a:p>
          <a:p>
            <a:pPr lvl="1"/>
            <a:r>
              <a:rPr lang="el-GR" sz="1900" dirty="0"/>
              <a:t>38,7 % (ή </a:t>
            </a:r>
            <a:r>
              <a:rPr lang="el-GR" sz="1900" b="1" dirty="0">
                <a:solidFill>
                  <a:schemeClr val="tx1"/>
                </a:solidFill>
              </a:rPr>
              <a:t>65,9%</a:t>
            </a:r>
            <a:r>
              <a:rPr lang="el-GR" sz="1900" dirty="0"/>
              <a:t>)</a:t>
            </a:r>
            <a:endParaRPr lang="en-US" sz="1900" dirty="0"/>
          </a:p>
          <a:p>
            <a:pPr lvl="1"/>
            <a:endParaRPr lang="en-US" sz="1900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98D8C3F-E8F9-B0D3-8F9E-89270F71317E}"/>
              </a:ext>
            </a:extLst>
          </p:cNvPr>
          <p:cNvSpPr txBox="1">
            <a:spLocks/>
          </p:cNvSpPr>
          <p:nvPr/>
        </p:nvSpPr>
        <p:spPr>
          <a:xfrm>
            <a:off x="8969346" y="2344234"/>
            <a:ext cx="3479518" cy="2734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/>
              <a:t>20</a:t>
            </a:r>
            <a:r>
              <a:rPr lang="en-US" sz="2200" dirty="0"/>
              <a:t>2</a:t>
            </a:r>
            <a:r>
              <a:rPr lang="el-GR" sz="2200" dirty="0"/>
              <a:t>4-</a:t>
            </a:r>
            <a:r>
              <a:rPr lang="en-US" sz="2200" dirty="0"/>
              <a:t>2</a:t>
            </a:r>
            <a:r>
              <a:rPr lang="el-GR" sz="2200" dirty="0"/>
              <a:t>5:</a:t>
            </a:r>
          </a:p>
          <a:p>
            <a:pPr lvl="1"/>
            <a:r>
              <a:rPr lang="el-GR" sz="1900" dirty="0"/>
              <a:t>399 εγγεγραμμένοι</a:t>
            </a:r>
          </a:p>
          <a:p>
            <a:pPr lvl="1"/>
            <a:r>
              <a:rPr lang="el-GR" sz="1900" dirty="0"/>
              <a:t>178 επιτυχόντες</a:t>
            </a:r>
            <a:r>
              <a:rPr lang="en-US" sz="1900" dirty="0"/>
              <a:t> </a:t>
            </a:r>
            <a:endParaRPr lang="el-GR" sz="1900" dirty="0"/>
          </a:p>
          <a:p>
            <a:pPr lvl="2"/>
            <a:r>
              <a:rPr lang="el-GR" sz="1700" dirty="0"/>
              <a:t>276 ήρθαν για εξέταση</a:t>
            </a:r>
          </a:p>
          <a:p>
            <a:pPr lvl="1"/>
            <a:r>
              <a:rPr lang="el-GR" sz="1900" dirty="0"/>
              <a:t>44,6</a:t>
            </a:r>
            <a:r>
              <a:rPr lang="en-US" sz="1900" dirty="0"/>
              <a:t> </a:t>
            </a:r>
            <a:r>
              <a:rPr lang="el-GR" sz="1900" dirty="0"/>
              <a:t>% (ή </a:t>
            </a:r>
            <a:r>
              <a:rPr lang="el-GR" sz="1900" b="1" dirty="0">
                <a:solidFill>
                  <a:schemeClr val="tx1"/>
                </a:solidFill>
              </a:rPr>
              <a:t>64,5%</a:t>
            </a:r>
            <a:r>
              <a:rPr lang="el-GR" sz="1900" dirty="0"/>
              <a:t>)</a:t>
            </a:r>
          </a:p>
          <a:p>
            <a:pPr marL="274320" lvl="1" indent="0">
              <a:buNone/>
            </a:pPr>
            <a:endParaRPr lang="el-GR" sz="800" dirty="0"/>
          </a:p>
          <a:p>
            <a:pPr lvl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99722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είμενο, στιγμιότυπο οθόνης, λογισμικό πολυμέσων, λογισμικό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89BACF20-1FA0-5078-E9D5-C60ADD0EE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740" y="1710895"/>
            <a:ext cx="7535018" cy="48724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Δείτε το </a:t>
            </a:r>
            <a:r>
              <a:rPr lang="en-US" dirty="0"/>
              <a:t>FAQ </a:t>
            </a:r>
            <a:r>
              <a:rPr lang="el-GR" dirty="0"/>
              <a:t>και το καλωσόρισμα</a:t>
            </a:r>
            <a:r>
              <a:rPr lang="en-US" dirty="0"/>
              <a:t>!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8686700" y="2413507"/>
            <a:ext cx="504056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Down Arrow 9"/>
          <p:cNvSpPr/>
          <p:nvPr/>
        </p:nvSpPr>
        <p:spPr>
          <a:xfrm rot="5400000">
            <a:off x="9775022" y="1946691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Down Arrow 11"/>
          <p:cNvSpPr/>
          <p:nvPr/>
        </p:nvSpPr>
        <p:spPr>
          <a:xfrm rot="16200000">
            <a:off x="1769007" y="5207739"/>
            <a:ext cx="360040" cy="1422739"/>
          </a:xfrm>
          <a:prstGeom prst="downArrow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Rounded Rectangle 12"/>
          <p:cNvSpPr/>
          <p:nvPr/>
        </p:nvSpPr>
        <p:spPr>
          <a:xfrm>
            <a:off x="2854052" y="5670798"/>
            <a:ext cx="6389620" cy="49662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16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1268760"/>
            <a:ext cx="8568952" cy="2348880"/>
          </a:xfrm>
        </p:spPr>
        <p:txBody>
          <a:bodyPr/>
          <a:lstStyle/>
          <a:p>
            <a:r>
              <a:rPr lang="el-GR" dirty="0"/>
              <a:t>Ερωτήσεις?</a:t>
            </a:r>
            <a:br>
              <a:rPr lang="en-US" dirty="0"/>
            </a:br>
            <a:br>
              <a:rPr lang="el-GR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97868" y="3284984"/>
            <a:ext cx="10103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chemeClr val="bg1"/>
                </a:solidFill>
              </a:rPr>
              <a:t>Ας κάνουμε τώρα μια πολύ σύντομη παρουσίαση του ποιοι είμαστε και τι κάνουμε…</a:t>
            </a:r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230316" y="1565507"/>
            <a:ext cx="4459124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sz="1600" dirty="0">
                <a:solidFill>
                  <a:prstClr val="white"/>
                </a:solidFill>
              </a:rPr>
              <a:t>Εξωτερικά μέλη</a:t>
            </a:r>
            <a:r>
              <a:rPr lang="en-US" sz="1600" dirty="0">
                <a:solidFill>
                  <a:prstClr val="white"/>
                </a:solidFill>
              </a:rPr>
              <a:t>:</a:t>
            </a:r>
            <a:br>
              <a:rPr lang="el-GR" sz="1600" dirty="0">
                <a:solidFill>
                  <a:prstClr val="white"/>
                </a:solidFill>
              </a:rPr>
            </a:br>
            <a:endParaRPr lang="en-US" sz="16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Βασίλης Τσιάρας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Μέλος ΕΔΙΠ 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@ </a:t>
            </a:r>
            <a:r>
              <a:rPr lang="en-US" sz="1400" dirty="0">
                <a:solidFill>
                  <a:prstClr val="white"/>
                </a:solidFill>
              </a:rPr>
              <a:t>EECS, TUC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Μηχανική Μάθηση,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Στατιστική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l-GR" sz="1400" dirty="0">
              <a:solidFill>
                <a:prstClr val="white"/>
              </a:solidFill>
            </a:endParaRPr>
          </a:p>
          <a:p>
            <a:pPr lvl="1"/>
            <a:endParaRPr lang="el-GR" sz="1400" dirty="0">
              <a:solidFill>
                <a:prstClr val="white"/>
              </a:solidFill>
            </a:endParaRPr>
          </a:p>
          <a:p>
            <a:pPr lvl="1"/>
            <a:endParaRPr lang="en-US" sz="700" dirty="0">
              <a:solidFill>
                <a:prstClr val="white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Δεβόρα </a:t>
            </a:r>
            <a:r>
              <a:rPr lang="el-GR" sz="1400" dirty="0" err="1">
                <a:solidFill>
                  <a:prstClr val="white"/>
                </a:solidFill>
              </a:rPr>
              <a:t>Κιαγιαδάκη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Ιατρός ΩΡΛ</a:t>
            </a:r>
            <a:r>
              <a:rPr lang="en-US" sz="1400" dirty="0">
                <a:solidFill>
                  <a:prstClr val="white"/>
                </a:solidFill>
              </a:rPr>
              <a:t>, PhD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Παθολογίες ομιλίας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>
              <a:solidFill>
                <a:prstClr val="white"/>
              </a:solidFill>
            </a:endParaRPr>
          </a:p>
          <a:p>
            <a:pPr lvl="1"/>
            <a:br>
              <a:rPr lang="en-US" sz="1400" dirty="0">
                <a:solidFill>
                  <a:prstClr val="white"/>
                </a:solidFill>
              </a:rPr>
            </a:br>
            <a:endParaRPr lang="en-US" sz="1400" dirty="0">
              <a:solidFill>
                <a:prstClr val="white"/>
              </a:solidFill>
            </a:endParaRPr>
          </a:p>
          <a:p>
            <a:pPr lvl="1"/>
            <a:endParaRPr lang="en-US" sz="1400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9103" y="338040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78134" y="841355"/>
            <a:ext cx="8732521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2181186"/>
            <a:ext cx="1092149" cy="13948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Αποτέλεσμα εικόνας για yannis pantaz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1" r="12341"/>
          <a:stretch/>
        </p:blipFill>
        <p:spPr bwMode="auto">
          <a:xfrm>
            <a:off x="10846940" y="2134856"/>
            <a:ext cx="1075133" cy="1441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may contain: 1 person, child, close-up and outdo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7019" r="54667" b="39102"/>
          <a:stretch/>
        </p:blipFill>
        <p:spPr bwMode="auto">
          <a:xfrm>
            <a:off x="7694094" y="3775077"/>
            <a:ext cx="1102750" cy="1324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40752" y="1548987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l-GR" dirty="0">
                <a:solidFill>
                  <a:prstClr val="white"/>
                </a:solidFill>
              </a:rPr>
              <a:t>Μέλη</a:t>
            </a:r>
            <a:r>
              <a:rPr lang="en-US" dirty="0">
                <a:solidFill>
                  <a:prstClr val="white"/>
                </a:solidFill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14577" y="1988840"/>
            <a:ext cx="1755224" cy="3133135"/>
            <a:chOff x="2528998" y="1364959"/>
            <a:chExt cx="2076467" cy="402100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453" y="1364959"/>
              <a:ext cx="1574737" cy="196322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2528998" y="3312243"/>
              <a:ext cx="2076467" cy="2073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1350" b="1" dirty="0">
                  <a:solidFill>
                    <a:prstClr val="white"/>
                  </a:solidFill>
                </a:rPr>
                <a:t> Γιάννης Στυλιανού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>
                  <a:solidFill>
                    <a:prstClr val="white"/>
                  </a:solidFill>
                </a:rPr>
                <a:t>Επικεφαλής του </a:t>
              </a:r>
              <a:r>
                <a:rPr lang="en-GB" sz="1200" dirty="0">
                  <a:solidFill>
                    <a:prstClr val="white"/>
                  </a:solidFill>
                </a:rPr>
                <a:t>SSPL</a:t>
              </a:r>
            </a:p>
            <a:p>
              <a:pPr algn="ctr"/>
              <a:r>
                <a:rPr lang="el-GR" sz="1200" dirty="0">
                  <a:solidFill>
                    <a:prstClr val="white"/>
                  </a:solidFill>
                </a:rPr>
                <a:t>Καθηγητής</a:t>
              </a:r>
              <a:r>
                <a:rPr lang="en-GB" sz="1200" dirty="0">
                  <a:solidFill>
                    <a:prstClr val="white"/>
                  </a:solidFill>
                </a:rPr>
                <a:t> </a:t>
              </a:r>
              <a:r>
                <a:rPr lang="el-GR" sz="1200" dirty="0">
                  <a:solidFill>
                    <a:prstClr val="white"/>
                  </a:solidFill>
                </a:rPr>
                <a:t>@ </a:t>
              </a:r>
              <a:r>
                <a:rPr lang="en-US" sz="1200" dirty="0">
                  <a:solidFill>
                    <a:prstClr val="white"/>
                  </a:solidFill>
                </a:rPr>
                <a:t>CSD </a:t>
              </a:r>
              <a:br>
                <a:rPr lang="en-US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&amp; 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Senior Research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US" sz="1200" dirty="0">
                  <a:solidFill>
                    <a:prstClr val="white"/>
                  </a:solidFill>
                </a:rPr>
                <a:t>Manager</a:t>
              </a:r>
              <a:r>
                <a:rPr lang="en-GB" sz="1200" dirty="0">
                  <a:solidFill>
                    <a:prstClr val="white"/>
                  </a:solidFill>
                </a:rPr>
                <a:t> @ Apple UK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n-GB" sz="1200" dirty="0">
                  <a:solidFill>
                    <a:prstClr val="white"/>
                  </a:solidFill>
                </a:rPr>
                <a:t>IEEE Fellow, ISCA Fellow</a:t>
              </a:r>
              <a:br>
                <a:rPr lang="en-GB" sz="1200" dirty="0">
                  <a:solidFill>
                    <a:prstClr val="white"/>
                  </a:solidFill>
                </a:rPr>
              </a:br>
              <a:r>
                <a:rPr lang="el-GR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Επεξεργασία Σήματος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80358" y="1988840"/>
            <a:ext cx="1793696" cy="2219743"/>
            <a:chOff x="4569448" y="1364959"/>
            <a:chExt cx="2121980" cy="28487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1" t="1907" r="7910" b="17930"/>
            <a:stretch/>
          </p:blipFill>
          <p:spPr>
            <a:xfrm>
              <a:off x="4834005" y="1364959"/>
              <a:ext cx="1663141" cy="19625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4569448" y="3324997"/>
              <a:ext cx="2121980" cy="888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1350" b="1" dirty="0">
                  <a:solidFill>
                    <a:prstClr val="white"/>
                  </a:solidFill>
                </a:rPr>
                <a:t>Γιώργος Καφεντζής</a:t>
              </a:r>
              <a:endParaRPr lang="en-GB" sz="1350" b="1" dirty="0">
                <a:solidFill>
                  <a:prstClr val="white"/>
                </a:solidFill>
              </a:endParaRPr>
            </a:p>
            <a:p>
              <a:pPr algn="ctr"/>
              <a:r>
                <a:rPr lang="el-GR" sz="1200" dirty="0">
                  <a:solidFill>
                    <a:prstClr val="white"/>
                  </a:solidFill>
                </a:rPr>
                <a:t>Μέλος ΕΔΙΠ</a:t>
              </a:r>
              <a:r>
                <a:rPr lang="en-GB" sz="1200" dirty="0">
                  <a:solidFill>
                    <a:prstClr val="white"/>
                  </a:solidFill>
                </a:rPr>
                <a:t> @ CSD</a:t>
              </a:r>
              <a:endParaRPr lang="en-GB" sz="10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l-GR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Επεξεργασία Σήματος</a:t>
              </a:r>
              <a:r>
                <a:rPr lang="en-US" sz="135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n-GB" sz="135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929053" y="3640100"/>
            <a:ext cx="17986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Άννα Σφακιανάκη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 err="1">
                <a:solidFill>
                  <a:prstClr val="white"/>
                </a:solidFill>
              </a:rPr>
              <a:t>Επίκ</a:t>
            </a:r>
            <a:r>
              <a:rPr lang="el-GR" sz="1400" dirty="0">
                <a:solidFill>
                  <a:prstClr val="white"/>
                </a:solidFill>
              </a:rPr>
              <a:t>. Καθηγήτρια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@ ΕΚΠΑ, Αθήνα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Φωνητική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Γλωσσολογία</a:t>
            </a:r>
            <a:endParaRPr lang="en-GB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media-exp1.licdn.com/dms/image/C4E03AQG0ZE6C6bQd6Q/profile-displayphoto-shrink_200_200/0/1516974424791?e=1616630400&amp;v=beta&amp;t=jypeTqUb2LrmReP20cOxwoAWrvtQUJXPZVk9_onSA8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940" y="3766568"/>
            <a:ext cx="1098054" cy="1324214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ded Corner 9"/>
          <p:cNvSpPr/>
          <p:nvPr/>
        </p:nvSpPr>
        <p:spPr>
          <a:xfrm>
            <a:off x="2643114" y="5331194"/>
            <a:ext cx="2448272" cy="1036656"/>
          </a:xfrm>
          <a:prstGeom prst="foldedCorner">
            <a:avLst>
              <a:gd name="adj" fmla="val 25114"/>
            </a:avLst>
          </a:prstGeom>
          <a:solidFill>
            <a:srgbClr val="4D728D"/>
          </a:solidFill>
          <a:ln w="28575">
            <a:solidFill>
              <a:srgbClr val="3E648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~</a:t>
            </a:r>
            <a:r>
              <a:rPr lang="en-US" sz="1400" dirty="0"/>
              <a:t>10</a:t>
            </a:r>
            <a:r>
              <a:rPr lang="el-GR" sz="1400" dirty="0"/>
              <a:t> προπτυχιακοί, μεταπτυχιακοί φοιτητές, και  υποψήφιοι διδάκτορες</a:t>
            </a:r>
          </a:p>
        </p:txBody>
      </p:sp>
      <p:sp>
        <p:nvSpPr>
          <p:cNvPr id="15" name="Plus 14"/>
          <p:cNvSpPr/>
          <p:nvPr/>
        </p:nvSpPr>
        <p:spPr>
          <a:xfrm>
            <a:off x="1989956" y="5589240"/>
            <a:ext cx="558418" cy="504056"/>
          </a:xfrm>
          <a:prstGeom prst="mathPlus">
            <a:avLst/>
          </a:prstGeom>
          <a:solidFill>
            <a:schemeClr val="bg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Rectangle 15"/>
          <p:cNvSpPr/>
          <p:nvPr/>
        </p:nvSpPr>
        <p:spPr>
          <a:xfrm>
            <a:off x="8470676" y="2039662"/>
            <a:ext cx="23762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l-GR" sz="1400" dirty="0">
                <a:solidFill>
                  <a:prstClr val="white"/>
                </a:solidFill>
              </a:rPr>
              <a:t>Γιάννης Πανταζής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Ερευνητής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n-US" sz="1400" dirty="0">
                <a:solidFill>
                  <a:prstClr val="white"/>
                </a:solidFill>
              </a:rPr>
              <a:t>@ IACM,</a:t>
            </a:r>
            <a:r>
              <a:rPr lang="el-GR" sz="1400" dirty="0">
                <a:solidFill>
                  <a:prstClr val="white"/>
                </a:solidFill>
              </a:rPr>
              <a:t> ΙΤΕ</a:t>
            </a:r>
            <a:br>
              <a:rPr lang="en-US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Μαθηματικά της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Επεξεργασίας Σήματος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Βαθιά Μάθηση</a:t>
            </a:r>
            <a:endParaRPr lang="en-US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Andre Holzapfel on LinkedIn: It was a great pleasure to be in Umeå and  teach our newly developed course…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/>
          <a:stretch/>
        </p:blipFill>
        <p:spPr bwMode="auto">
          <a:xfrm>
            <a:off x="7702759" y="5297877"/>
            <a:ext cx="1094085" cy="1266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761484" y="5179541"/>
            <a:ext cx="20111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aa-ET" sz="1400" dirty="0">
                <a:solidFill>
                  <a:prstClr val="white"/>
                </a:solidFill>
              </a:rPr>
              <a:t>Andre Holzapfel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Αναπ. Καθηγητής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dirty="0">
                <a:solidFill>
                  <a:prstClr val="white"/>
                </a:solidFill>
              </a:rPr>
              <a:t>@ </a:t>
            </a:r>
            <a:r>
              <a:rPr lang="aa-ET" sz="1400" dirty="0">
                <a:solidFill>
                  <a:prstClr val="white"/>
                </a:solidFill>
              </a:rPr>
              <a:t>KTH, Sweden</a:t>
            </a:r>
            <a:br>
              <a:rPr lang="el-GR" sz="1400" dirty="0">
                <a:solidFill>
                  <a:prstClr val="white"/>
                </a:solidFill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Μηχανική Μάθηση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 Ήχου</a:t>
            </a:r>
            <a:b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Μουσικής</a:t>
            </a:r>
            <a:endParaRPr lang="en-GB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9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10" grpId="0" animBg="1"/>
      <p:bldP spid="15" grpId="0" animBg="1"/>
      <p:bldP spid="1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 το ΗΥ215 στο </a:t>
            </a:r>
            <a:r>
              <a:rPr lang="en-US" dirty="0"/>
              <a:t>CSD</a:t>
            </a:r>
            <a:r>
              <a:rPr lang="el-GR" dirty="0"/>
              <a:t>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1522414" y="1700807"/>
            <a:ext cx="9972598" cy="4824537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100" b="1" dirty="0"/>
              <a:t>“</a:t>
            </a:r>
            <a:r>
              <a:rPr lang="el-GR" sz="2100" b="1" dirty="0"/>
              <a:t>Υπολογιστές</a:t>
            </a:r>
            <a:r>
              <a:rPr lang="en-US" sz="2100" b="1" dirty="0"/>
              <a:t>”</a:t>
            </a:r>
            <a:r>
              <a:rPr lang="el-GR" sz="2100" b="1" dirty="0"/>
              <a:t> δε σημαίνει μόνο </a:t>
            </a:r>
            <a:r>
              <a:rPr lang="en-US" sz="2100" b="1" dirty="0"/>
              <a:t>software &amp; hardware</a:t>
            </a:r>
            <a:r>
              <a:rPr lang="el-GR" sz="2100" b="1" dirty="0"/>
              <a:t>…</a:t>
            </a:r>
            <a:endParaRPr lang="en-US" sz="2000" b="1" dirty="0"/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/>
              <a:t>…αλλά και εφαρμογές που μπορούμε να υλοποιήσουμε </a:t>
            </a:r>
            <a:br>
              <a:rPr lang="en-US" sz="2000" b="0" dirty="0"/>
            </a:br>
            <a:r>
              <a:rPr lang="el-GR" sz="2000" b="0" dirty="0"/>
              <a:t>με αυτούς</a:t>
            </a:r>
            <a:endParaRPr lang="en-US" sz="2000" b="0" dirty="0"/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1700" b="0" dirty="0"/>
              <a:t>…πριν </a:t>
            </a:r>
            <a:r>
              <a:rPr lang="el-GR" sz="1700" dirty="0"/>
              <a:t>πραγματοποιηθούν</a:t>
            </a:r>
            <a:r>
              <a:rPr lang="el-GR" sz="1700" b="0" dirty="0"/>
              <a:t> σε κύκλωμα (</a:t>
            </a:r>
            <a:r>
              <a:rPr lang="en-US" sz="1700" b="0" dirty="0"/>
              <a:t>hardware) </a:t>
            </a:r>
            <a:r>
              <a:rPr lang="el-GR" sz="1700" b="0" dirty="0"/>
              <a:t>ή </a:t>
            </a:r>
            <a:br>
              <a:rPr lang="en-US" sz="1700" b="0" dirty="0"/>
            </a:br>
            <a:r>
              <a:rPr lang="el-GR" sz="1700" b="0" dirty="0"/>
              <a:t>προτυποποιηθούν σε κάποιο πρόγραμμα</a:t>
            </a:r>
            <a:r>
              <a:rPr lang="en-US" sz="1700" b="0" dirty="0"/>
              <a:t> (software)</a:t>
            </a:r>
            <a:endParaRPr lang="el-GR" sz="1700" b="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/>
              <a:t>Ανάλυση &amp; Επεξεργασία Ήχου/Φωνής (</a:t>
            </a:r>
            <a:r>
              <a:rPr lang="en-US" sz="2000" dirty="0"/>
              <a:t>Google Assistant, Siri, Alexa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  <a:endParaRPr lang="el-GR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/>
              <a:t>Ανάλυση &amp; Επεξεργασία Εικόνας</a:t>
            </a:r>
            <a:r>
              <a:rPr lang="en-US" sz="2000" b="0" dirty="0"/>
              <a:t> (Self driving cars, computer vision, </a:t>
            </a:r>
            <a:r>
              <a:rPr lang="en-US" sz="2000" b="0" dirty="0" err="1"/>
              <a:t>etc</a:t>
            </a:r>
            <a:r>
              <a:rPr lang="en-US" sz="2000" b="0" dirty="0"/>
              <a:t>)</a:t>
            </a:r>
            <a:endParaRPr lang="el-GR" sz="2000" b="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/>
              <a:t>Ανάλυση &amp; Επεξεργασία Βιοσημάτων</a:t>
            </a:r>
            <a:r>
              <a:rPr lang="en-US" sz="2000" dirty="0"/>
              <a:t> (EEG, ECG,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  <a:endParaRPr lang="el-GR" sz="2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dirty="0"/>
              <a:t>Εφαρμογές σε Μηχανική Μάθηση και Τεχνητή Νοημοσύνη</a:t>
            </a:r>
            <a:endParaRPr lang="el-GR" sz="2000" b="0" dirty="0"/>
          </a:p>
        </p:txBody>
      </p:sp>
      <p:pic>
        <p:nvPicPr>
          <p:cNvPr id="1030" name="Picture 6" descr="A programming language for hardware accelerators | MIT News | Massachusetts  Institute of Techn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724" y="273233"/>
            <a:ext cx="2914501" cy="1943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7118" y="2132856"/>
            <a:ext cx="2458587" cy="179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417" y="3930083"/>
            <a:ext cx="1700808" cy="170080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8889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3" y="1016232"/>
            <a:ext cx="873457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prstClr val="white"/>
                </a:solidFill>
              </a:rPr>
              <a:t>Ερευνητικά Ενδιαφέροντα</a:t>
            </a:r>
            <a:endParaRPr lang="en-US" sz="2400" b="1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prstClr val="white"/>
                </a:solidFill>
              </a:rPr>
              <a:t>Ανάλυση και Επεξεργασία Σήματος Φωνής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prstClr val="white"/>
                </a:solidFill>
              </a:rPr>
              <a:t>Ανάλυση και Επεξεργασία Ήχου και Βιοσημάτων</a:t>
            </a:r>
            <a:endParaRPr lang="en-US" sz="2000" dirty="0">
              <a:solidFill>
                <a:prstClr val="white"/>
              </a:solidFill>
            </a:endParaRPr>
          </a:p>
          <a:p>
            <a:pPr marL="2114550" lvl="4" indent="-285750">
              <a:buFont typeface="Wingdings" panose="05000000000000000000" pitchFamily="2" charset="2"/>
              <a:buChar char="q"/>
            </a:pPr>
            <a:r>
              <a:rPr lang="el-GR" sz="2000" dirty="0">
                <a:solidFill>
                  <a:prstClr val="white"/>
                </a:solidFill>
              </a:rPr>
              <a:t>Μηχανική/Βαθιά Μάθηση σε Τεχνολογίες Ομιλίας</a:t>
            </a:r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l-GR" sz="2000" dirty="0">
                <a:solidFill>
                  <a:prstClr val="white"/>
                </a:solidFill>
              </a:rPr>
              <a:t>Συγκεκριμένα</a:t>
            </a:r>
            <a:r>
              <a:rPr lang="en-US" sz="2000" dirty="0">
                <a:solidFill>
                  <a:prstClr val="white"/>
                </a:solidFill>
              </a:rPr>
              <a:t>:</a:t>
            </a:r>
            <a:endParaRPr lang="el-GR" sz="2000" dirty="0">
              <a:solidFill>
                <a:prstClr val="white"/>
              </a:solidFill>
            </a:endParaRPr>
          </a:p>
          <a:p>
            <a:endParaRPr lang="en-US" sz="1100" dirty="0">
              <a:solidFill>
                <a:prstClr val="white"/>
              </a:solidFill>
            </a:endParaRPr>
          </a:p>
          <a:p>
            <a:endParaRPr lang="el-GR" sz="1100" dirty="0">
              <a:solidFill>
                <a:prstClr val="white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Στατιστική Σύνθεση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Αύξηση Καταληπτότητας Ομιλίας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Ημιτονοειδής </a:t>
            </a:r>
            <a:r>
              <a:rPr lang="el-GR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Μοντελοποίηση</a:t>
            </a:r>
            <a:endParaRPr lang="el-GR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Ανίχνευση Παθολογιών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Μετασχηματισμοί Ομιλίας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Εξαγωγή Συναισθήματος από Ομιλία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l-GR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Εργαλεία και Βάσεις Δεδομένων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705293" y="33819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30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1326325"/>
            <a:ext cx="8915896" cy="280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3" y="4126442"/>
            <a:ext cx="8915897" cy="2622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00769" y="886927"/>
            <a:ext cx="90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( + 3 εξωτερικοί </a:t>
            </a:r>
            <a:r>
              <a:rPr lang="en-US" sz="2400" b="1" dirty="0">
                <a:solidFill>
                  <a:prstClr val="white"/>
                </a:solidFill>
              </a:rPr>
              <a:t>servers </a:t>
            </a:r>
            <a:r>
              <a:rPr lang="el-GR" sz="2400" b="1" dirty="0">
                <a:solidFill>
                  <a:prstClr val="white"/>
                </a:solidFill>
              </a:rPr>
              <a:t>με </a:t>
            </a:r>
            <a:r>
              <a:rPr lang="en-US" sz="2400" b="1" dirty="0">
                <a:solidFill>
                  <a:prstClr val="white"/>
                </a:solidFill>
              </a:rPr>
              <a:t>GPU </a:t>
            </a:r>
            <a:r>
              <a:rPr lang="el-GR" sz="2400" b="1" dirty="0">
                <a:solidFill>
                  <a:prstClr val="white"/>
                </a:solidFill>
              </a:rPr>
              <a:t>τελευταίας τεχνολογίας</a:t>
            </a:r>
            <a:r>
              <a:rPr lang="en-US" sz="2400" b="1" dirty="0">
                <a:solidFill>
                  <a:prstClr val="white"/>
                </a:solidFill>
              </a:rPr>
              <a:t>) </a:t>
            </a:r>
            <a:endParaRPr lang="el-GR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0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9283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Ηχομονωμένος Θάλαμος Ηχογραφήσεων</a:t>
            </a:r>
            <a:r>
              <a:rPr lang="en-US" sz="2400" b="1" dirty="0">
                <a:solidFill>
                  <a:prstClr val="white"/>
                </a:solidFill>
              </a:rPr>
              <a:t> (</a:t>
            </a:r>
            <a:r>
              <a:rPr lang="el-GR" sz="2400" b="1" dirty="0">
                <a:solidFill>
                  <a:prstClr val="white"/>
                </a:solidFill>
              </a:rPr>
              <a:t>αξίας</a:t>
            </a:r>
            <a:r>
              <a:rPr lang="en-US" sz="2400" b="1" dirty="0">
                <a:solidFill>
                  <a:prstClr val="white"/>
                </a:solidFill>
              </a:rPr>
              <a:t> ~20K €)</a:t>
            </a:r>
            <a:endParaRPr lang="el-GR" sz="2400" b="1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8" r="26682"/>
          <a:stretch/>
        </p:blipFill>
        <p:spPr>
          <a:xfrm>
            <a:off x="542280" y="1329721"/>
            <a:ext cx="5262819" cy="268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r="10834"/>
          <a:stretch/>
        </p:blipFill>
        <p:spPr>
          <a:xfrm>
            <a:off x="549796" y="4022689"/>
            <a:ext cx="5255303" cy="269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labr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861" y="4040171"/>
            <a:ext cx="4954095" cy="2661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836" y="1394165"/>
            <a:ext cx="4975120" cy="255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82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98613" y="357424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7555" y="886928"/>
            <a:ext cx="880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Ιατρικός Εξοπλισμός Ανίχνευσης Παθολογιών Ομιλίας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92" y="1337276"/>
            <a:ext cx="5945832" cy="334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ÎÏÎ¿ÏÎ­Î»ÎµÏÎ¼Î± ÎµÎ¹ÎºÏÎ½Î±Ï Î³Î¹Î± stroboscopy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877" y="2178058"/>
            <a:ext cx="2511425" cy="1674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9" r="10000"/>
          <a:stretch/>
        </p:blipFill>
        <p:spPr>
          <a:xfrm>
            <a:off x="1705292" y="4681806"/>
            <a:ext cx="3978708" cy="202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5" r="42708"/>
          <a:stretch/>
        </p:blipFill>
        <p:spPr>
          <a:xfrm>
            <a:off x="5684000" y="4662189"/>
            <a:ext cx="4810947" cy="2042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14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03232" y="1016233"/>
            <a:ext cx="873458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solidFill>
                  <a:prstClr val="white"/>
                </a:solidFill>
              </a:rPr>
              <a:t>Έργα </a:t>
            </a:r>
            <a:r>
              <a:rPr lang="en-US" sz="2400" b="1" dirty="0">
                <a:solidFill>
                  <a:prstClr val="white"/>
                </a:solidFill>
              </a:rPr>
              <a:t>&amp; </a:t>
            </a:r>
            <a:r>
              <a:rPr lang="el-GR" sz="2400" b="1" dirty="0">
                <a:solidFill>
                  <a:prstClr val="white"/>
                </a:solidFill>
              </a:rPr>
              <a:t>Συνεργασίες</a:t>
            </a:r>
            <a:r>
              <a:rPr lang="en-US" sz="2400" b="1" dirty="0">
                <a:solidFill>
                  <a:prstClr val="white"/>
                </a:solidFill>
              </a:rPr>
              <a:t> (20</a:t>
            </a:r>
            <a:r>
              <a:rPr lang="el-GR" sz="2400" b="1" dirty="0">
                <a:solidFill>
                  <a:prstClr val="white"/>
                </a:solidFill>
              </a:rPr>
              <a:t>09</a:t>
            </a:r>
            <a:r>
              <a:rPr lang="en-US" sz="2400" b="1" dirty="0">
                <a:solidFill>
                  <a:prstClr val="white"/>
                </a:solidFill>
              </a:rPr>
              <a:t>-…)</a:t>
            </a:r>
          </a:p>
          <a:p>
            <a:endParaRPr lang="en-US" sz="12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France Telecom (now Orange)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[</a:t>
            </a:r>
            <a:r>
              <a:rPr lang="en-US" b="1" dirty="0">
                <a:solidFill>
                  <a:prstClr val="white"/>
                </a:solidFill>
              </a:rPr>
              <a:t>2009-2013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Toshiba Research Europe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Limited [</a:t>
            </a:r>
            <a:r>
              <a:rPr lang="en-US" b="1" dirty="0">
                <a:solidFill>
                  <a:prstClr val="white"/>
                </a:solidFill>
              </a:rPr>
              <a:t>2012-2017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l-GR" dirty="0">
              <a:solidFill>
                <a:prstClr val="white"/>
              </a:solidFill>
            </a:endParaRPr>
          </a:p>
          <a:p>
            <a:endParaRPr lang="en-US" sz="160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ENRICH – EU Project 675324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Marie Curie European Training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Network [</a:t>
            </a:r>
            <a:r>
              <a:rPr lang="en-US" b="1" dirty="0">
                <a:solidFill>
                  <a:prstClr val="white"/>
                </a:solidFill>
              </a:rPr>
              <a:t>2016</a:t>
            </a:r>
            <a:r>
              <a:rPr lang="el-GR" b="1" dirty="0">
                <a:solidFill>
                  <a:prstClr val="white"/>
                </a:solidFill>
              </a:rPr>
              <a:t>-2020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l-GR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Collaboration Agreements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with Apple Inc.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00" dirty="0">
              <a:solidFill>
                <a:prstClr val="white"/>
              </a:solidFill>
            </a:endParaRPr>
          </a:p>
          <a:p>
            <a:endParaRPr lang="en-US" sz="1050" dirty="0">
              <a:solidFill>
                <a:prstClr val="whit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Strong collaborations with the Institute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of Computer Science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and Institute of Applied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and Computational Mathematics,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FO.R.T.H [</a:t>
            </a:r>
            <a:r>
              <a:rPr lang="en-US" b="1" dirty="0">
                <a:solidFill>
                  <a:prstClr val="white"/>
                </a:solidFill>
              </a:rPr>
              <a:t>2018-…</a:t>
            </a:r>
            <a:r>
              <a:rPr lang="en-US" dirty="0">
                <a:solidFill>
                  <a:prstClr val="white"/>
                </a:solidFill>
              </a:rPr>
              <a:t>]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705292" y="841355"/>
            <a:ext cx="8732520" cy="0"/>
          </a:xfrm>
          <a:prstGeom prst="line">
            <a:avLst/>
          </a:prstGeom>
          <a:ln w="762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29916" y="373542"/>
            <a:ext cx="649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prstClr val="white"/>
                </a:solidFill>
              </a:rPr>
              <a:t>Εργαστήριο Επεξεργασίας Σήματος Φωνής (</a:t>
            </a:r>
            <a:r>
              <a:rPr lang="en-US" sz="2400" b="1" dirty="0">
                <a:solidFill>
                  <a:prstClr val="white"/>
                </a:solidFill>
              </a:rPr>
              <a:t>SSPL)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r="4306"/>
          <a:stretch/>
        </p:blipFill>
        <p:spPr>
          <a:xfrm>
            <a:off x="5007300" y="3880287"/>
            <a:ext cx="2365636" cy="450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6000" r="5493" b="24000"/>
          <a:stretch/>
        </p:blipFill>
        <p:spPr>
          <a:xfrm>
            <a:off x="5108656" y="2826777"/>
            <a:ext cx="1529338" cy="440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52" y="5597243"/>
            <a:ext cx="1982869" cy="615508"/>
          </a:xfrm>
          <a:prstGeom prst="rect">
            <a:avLst/>
          </a:prstGeom>
        </p:spPr>
      </p:pic>
      <p:pic>
        <p:nvPicPr>
          <p:cNvPr id="13" name="Picture 15" descr="ap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00" y="4667709"/>
            <a:ext cx="755472" cy="7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Αποτέλεσμα εικόνας για forth iac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94" y="6212751"/>
            <a:ext cx="1966827" cy="613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1600200"/>
            <a:ext cx="743626" cy="743626"/>
          </a:xfrm>
          <a:prstGeom prst="rect">
            <a:avLst/>
          </a:prstGeom>
        </p:spPr>
      </p:pic>
      <p:pic>
        <p:nvPicPr>
          <p:cNvPr id="1026" name="Picture 2" descr="Αποτέλεσμα εικόνας για Greek Ministry of Educ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673" y="1995136"/>
            <a:ext cx="2857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4668" y="1569464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prstClr val="white"/>
                </a:solidFill>
              </a:rPr>
              <a:t>Several Projects from GME &amp; GSRT</a:t>
            </a:r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gsrt.gr/images/gsrt_2013/main/gsrt_logo_focu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132" y="2757137"/>
            <a:ext cx="2295525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Αποτέλεσμα εικόνας για Latsis Foundatio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6570" r="18614" b="19430"/>
          <a:stretch/>
        </p:blipFill>
        <p:spPr bwMode="auto">
          <a:xfrm>
            <a:off x="9632492" y="4542234"/>
            <a:ext cx="843669" cy="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31365" y="4754588"/>
            <a:ext cx="388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prstClr val="white"/>
                </a:solidFill>
              </a:rPr>
              <a:t>Latsis</a:t>
            </a:r>
            <a:r>
              <a:rPr lang="en-US" dirty="0">
                <a:solidFill>
                  <a:prstClr val="white"/>
                </a:solidFill>
              </a:rPr>
              <a:t> Foundation Projects</a:t>
            </a:r>
            <a:endParaRPr lang="el-GR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92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5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18C19-98BA-E62F-1ED4-3552B447D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349AC8-8ADD-EA1D-E453-045AE5504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50" y="1052736"/>
            <a:ext cx="10288924" cy="401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975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6650-C02A-58DD-F440-8069CAC7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E2E569-8D81-0C09-1D72-ED2E4A33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1412776"/>
            <a:ext cx="10322565" cy="3692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870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BBB7F-13AA-3FF7-D1CF-D4B677B43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C4A84A-E6A3-823C-8B57-FEB8E14F2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2" y="1196752"/>
            <a:ext cx="10523140" cy="4209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22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D8092-55E9-5E8A-C2D7-5F493C827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38A049-08BA-6203-C7E0-8549ED65B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1529730"/>
            <a:ext cx="10880317" cy="379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36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 το ΗΥ215 στο </a:t>
            </a:r>
            <a:r>
              <a:rPr lang="en-US" dirty="0"/>
              <a:t>CSD</a:t>
            </a:r>
            <a:r>
              <a:rPr lang="el-GR" dirty="0"/>
              <a:t>?</a:t>
            </a:r>
            <a:endParaRPr lang="en-US" dirty="0"/>
          </a:p>
        </p:txBody>
      </p:sp>
      <p:pic>
        <p:nvPicPr>
          <p:cNvPr id="1028" name="Picture 4" descr="Beginner's guide to Speech Analysis | by K V Vijay Girish | Towards Data  Scie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0500" r="9251" b="3402"/>
          <a:stretch/>
        </p:blipFill>
        <p:spPr bwMode="auto">
          <a:xfrm>
            <a:off x="261764" y="4366621"/>
            <a:ext cx="4570065" cy="1735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044193"/>
            <a:ext cx="3960440" cy="1960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Tesla stock up 4125% since IPO ten years a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2014996"/>
            <a:ext cx="3779928" cy="2019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906" y="4221088"/>
            <a:ext cx="3387278" cy="2442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6837" y="2014996"/>
            <a:ext cx="3431416" cy="2091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4942284" y="4355315"/>
            <a:ext cx="3387278" cy="1746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22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EC520-020D-59D8-0FB2-57B390F5A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5EFF3-2E4B-E587-C212-9CCB49A6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0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621804" y="1295400"/>
                <a:ext cx="11377264" cy="5445968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3200" dirty="0"/>
                  <a:t>Σήμα = πληροφορία</a:t>
                </a:r>
                <a:endParaRPr lang="en-US" sz="3200" dirty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endParaRPr lang="en-US" sz="3200" dirty="0"/>
              </a:p>
              <a:p>
                <a:pPr>
                  <a:buClr>
                    <a:schemeClr val="bg1"/>
                  </a:buClr>
                </a:pPr>
                <a:endParaRPr lang="el-GR" sz="3200" b="0" dirty="0"/>
              </a:p>
              <a:p>
                <a:pPr marL="342900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3200" dirty="0"/>
                  <a:t>Στο ΗΥ215 μαθαίνουμε να αναλύουμε και να επεξεργαζόμαστε σήματα μέσω συστημάτων στο </a:t>
                </a:r>
                <a:r>
                  <a:rPr lang="el-GR" sz="3200" u="sng" dirty="0"/>
                  <a:t>συνεχή χρόνο</a:t>
                </a:r>
                <a:br>
                  <a:rPr lang="en-US" sz="3200" u="sng" dirty="0"/>
                </a:br>
                <a:endParaRPr lang="el-GR" sz="3200" u="sng" dirty="0"/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800" b="0" dirty="0"/>
                  <a:t>Συνεχής μεταβλητή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b="0" dirty="0"/>
                  <a:t>: </a:t>
                </a:r>
                <a:r>
                  <a:rPr lang="el-GR" sz="2800" b="0" dirty="0"/>
                  <a:t>οικεία από τον Απειροστικό Λογισμό (και το Λύκειο)</a:t>
                </a:r>
                <a:endParaRPr lang="en-US" sz="2800" b="0" dirty="0"/>
              </a:p>
              <a:p>
                <a:pPr marL="800100" lvl="1" indent="-342900">
                  <a:buClr>
                    <a:schemeClr val="bg1"/>
                  </a:buClr>
                  <a:buFont typeface="Courier New" panose="02070309020205020404" pitchFamily="49" charset="0"/>
                  <a:buChar char="o"/>
                </a:pPr>
                <a:r>
                  <a:rPr lang="el-GR" sz="2800" b="0" dirty="0"/>
                  <a:t>Μπορούμε στην </a:t>
                </a:r>
                <a:r>
                  <a:rPr lang="en-US" sz="2800" b="0" dirty="0"/>
                  <a:t>Python </a:t>
                </a:r>
                <a:r>
                  <a:rPr lang="el-GR" sz="2800" b="0" dirty="0"/>
                  <a:t>να προσομοιώσουμε σήματα συνεχούς χρόνου</a:t>
                </a:r>
              </a:p>
            </p:txBody>
          </p:sp>
        </mc:Choice>
        <mc:Fallback xmlns="">
          <p:sp>
            <p:nvSpPr>
              <p:cNvPr id="6" name="Tex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21804" y="1295400"/>
                <a:ext cx="11377264" cy="5445968"/>
              </a:xfrm>
              <a:blipFill rotWithShape="0">
                <a:blip r:embed="rId2"/>
                <a:stretch>
                  <a:fillRect l="-804" r="-96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Γιατί το ΗΥ215 στο </a:t>
            </a:r>
            <a:r>
              <a:rPr lang="en-US" dirty="0"/>
              <a:t>CSD</a:t>
            </a:r>
            <a:r>
              <a:rPr lang="el-GR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2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3900" b="1" dirty="0"/>
              <a:t>Είναι ένα απαιτητικό μάθημα με αρκετό φόρτο εργασίας</a:t>
            </a:r>
            <a:br>
              <a:rPr lang="en-US" sz="3900" b="1" dirty="0"/>
            </a:br>
            <a:endParaRPr lang="el-GR" sz="3900" b="1" dirty="0"/>
          </a:p>
          <a:p>
            <a:pPr marL="571500" indent="-571500">
              <a:lnSpc>
                <a:spcPct val="12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3900" b="0" dirty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  <a:br>
              <a:rPr lang="en-US" sz="3900" b="0" dirty="0"/>
            </a:br>
            <a:endParaRPr lang="el-GR" sz="3900" b="0" dirty="0"/>
          </a:p>
          <a:p>
            <a:pPr marL="800100" lvl="1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200" b="0" dirty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800" b="0" dirty="0"/>
              <a:t>… «κυνηγώντας» δοσμένες απαντήσεις σε αυτές</a:t>
            </a:r>
            <a:br>
              <a:rPr lang="en-US" sz="2800" b="0" dirty="0"/>
            </a:br>
            <a:endParaRPr lang="el-GR" sz="2800" b="0" dirty="0"/>
          </a:p>
          <a:p>
            <a:pPr marL="800100" lvl="1" indent="-3429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3200" b="0" dirty="0"/>
              <a:t>Πραγματικές εφαρμογές στην </a:t>
            </a:r>
            <a:r>
              <a:rPr lang="en-US" sz="3200" b="0" dirty="0"/>
              <a:t>Python </a:t>
            </a:r>
            <a:r>
              <a:rPr lang="el-GR" sz="3200" b="0" dirty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  <a:p>
            <a:pPr marL="1257300" lvl="2" indent="-342900">
              <a:buClr>
                <a:schemeClr val="bg1"/>
              </a:buClr>
              <a:buFont typeface="Wingdings" panose="05000000000000000000" pitchFamily="2" charset="2"/>
              <a:buChar char="v"/>
            </a:pPr>
            <a:r>
              <a:rPr lang="el-GR" sz="2800" b="0" dirty="0"/>
              <a:t>… πλήρως καθοδηγούμενες και συνήθως με δοσμένο (αλλά </a:t>
            </a:r>
            <a:r>
              <a:rPr lang="en-US" sz="2800" b="0" dirty="0"/>
              <a:t>“</a:t>
            </a:r>
            <a:r>
              <a:rPr lang="el-GR" sz="2800" b="0" dirty="0"/>
              <a:t>ελλιπή</a:t>
            </a:r>
            <a:r>
              <a:rPr lang="en-US" sz="2800" b="0" dirty="0"/>
              <a:t>”</a:t>
            </a:r>
            <a:r>
              <a:rPr lang="el-GR" sz="2800" b="0" dirty="0"/>
              <a:t>) κώδικα</a:t>
            </a:r>
            <a:endParaRPr lang="el-GR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</a:pPr>
            <a:endParaRPr lang="el-GR" b="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/>
              <a:t>Απαιτεί</a:t>
            </a:r>
            <a:r>
              <a:rPr lang="en-US" sz="4000" dirty="0"/>
              <a:t> </a:t>
            </a:r>
            <a:r>
              <a:rPr lang="el-GR" sz="4000" dirty="0"/>
              <a:t>τακτική παρουσία</a:t>
            </a:r>
            <a:r>
              <a:rPr lang="el-GR" sz="4000" b="0" dirty="0"/>
              <a:t> (συνέπεια) στις διαλέξεις για την κατανόηση των εννοιών</a:t>
            </a:r>
            <a:endParaRPr lang="en-US" sz="4000" b="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4000" dirty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4000" b="0" dirty="0"/>
              <a:t>Οι σημειώσεις</a:t>
            </a:r>
            <a:r>
              <a:rPr lang="en-US" sz="4000" b="0" dirty="0"/>
              <a:t>/</a:t>
            </a:r>
            <a:r>
              <a:rPr lang="el-GR" sz="4000" b="0" dirty="0"/>
              <a:t>τα συγγράμματα επαρκούν για να καλύψετε απουσίες αλλά συνίσταται θερμά οι τελευταίες να μην είναι πολλές</a:t>
            </a:r>
            <a:br>
              <a:rPr lang="el-GR" sz="4000" b="0" dirty="0"/>
            </a:br>
            <a:endParaRPr lang="el-GR" sz="40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μορφής μάθημα είναι το ΗΥ215?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7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Πώς συνδέεται το ΗΥ215 με άλλα μαθήματα?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25192075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9190756" y="5877274"/>
            <a:ext cx="1778304" cy="806472"/>
            <a:chOff x="7675086" y="2901185"/>
            <a:chExt cx="2148497" cy="850090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901185"/>
              <a:ext cx="2148497" cy="8500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ounded Rectangle 4"/>
            <p:cNvSpPr/>
            <p:nvPr/>
          </p:nvSpPr>
          <p:spPr>
            <a:xfrm>
              <a:off x="7704034" y="2917777"/>
              <a:ext cx="2090697" cy="79128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/>
                <a:t>ΗΥ587 </a:t>
              </a:r>
              <a:br>
                <a:rPr lang="el-GR" sz="1200" dirty="0"/>
              </a:br>
              <a:r>
                <a:rPr lang="el-GR" sz="1200" dirty="0" err="1"/>
                <a:t>Νευρωνικά</a:t>
              </a:r>
              <a:r>
                <a:rPr lang="el-GR" sz="1200" dirty="0"/>
                <a:t> Δίκτυα και Μάθηση Ιεραρχικών Αναπαραστάσεων</a:t>
              </a:r>
              <a:endParaRPr lang="el-GR" sz="1200" kern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90756" y="741365"/>
            <a:ext cx="24482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1600" dirty="0">
                <a:solidFill>
                  <a:schemeClr val="bg1"/>
                </a:solidFill>
              </a:rPr>
              <a:t>(</a:t>
            </a:r>
            <a:r>
              <a:rPr lang="el-GR" sz="1600" b="1" dirty="0">
                <a:solidFill>
                  <a:schemeClr val="bg1"/>
                </a:solidFill>
              </a:rPr>
              <a:t>χωρίς </a:t>
            </a:r>
            <a:r>
              <a:rPr lang="el-GR" sz="1600" b="1" dirty="0" err="1">
                <a:solidFill>
                  <a:schemeClr val="bg1"/>
                </a:solidFill>
              </a:rPr>
              <a:t>κατ’ανάγκη</a:t>
            </a:r>
            <a:r>
              <a:rPr lang="el-GR" sz="1600" b="1" dirty="0">
                <a:solidFill>
                  <a:schemeClr val="bg1"/>
                </a:solidFill>
              </a:rPr>
              <a:t> με σχέση </a:t>
            </a:r>
            <a:r>
              <a:rPr lang="el-GR" sz="1600" b="1" dirty="0" err="1">
                <a:solidFill>
                  <a:schemeClr val="bg1"/>
                </a:solidFill>
              </a:rPr>
              <a:t>προαπαιτούμενου</a:t>
            </a:r>
            <a:r>
              <a:rPr lang="el-GR" sz="1600" dirty="0">
                <a:solidFill>
                  <a:schemeClr val="bg1"/>
                </a:solidFill>
              </a:rPr>
              <a:t>)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8686700" y="1657134"/>
            <a:ext cx="3183375" cy="1836204"/>
          </a:xfrm>
          <a:prstGeom prst="doubleWav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dirty="0"/>
              <a:t>Γενικό απαιτούμενο υπόβαθρο</a:t>
            </a:r>
            <a:r>
              <a:rPr lang="en-US" sz="1400" dirty="0"/>
              <a:t> </a:t>
            </a:r>
            <a:br>
              <a:rPr lang="el-GR" sz="1400" dirty="0"/>
            </a:br>
            <a:r>
              <a:rPr lang="en-US" sz="1400" dirty="0"/>
              <a:t>(</a:t>
            </a:r>
            <a:r>
              <a:rPr lang="el-GR" sz="1400" dirty="0"/>
              <a:t>όχι απαραίτητα ως </a:t>
            </a:r>
            <a:r>
              <a:rPr lang="el-GR" sz="1400" dirty="0" err="1"/>
              <a:t>προαπαιτούμενα</a:t>
            </a:r>
            <a:r>
              <a:rPr lang="el-GR" sz="1400" dirty="0"/>
              <a:t>):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/>
              <a:t>Απειροστικός Λογισμός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/>
              <a:t>Γραμμική Άλγεβρα</a:t>
            </a:r>
            <a:r>
              <a:rPr lang="en-US" sz="1400" b="1" dirty="0"/>
              <a:t> (min)</a:t>
            </a:r>
            <a:endParaRPr lang="el-GR" sz="1400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400" b="1" dirty="0"/>
              <a:t>Προγραμματισμός</a:t>
            </a:r>
            <a:r>
              <a:rPr lang="en-US" sz="1400" b="1" dirty="0"/>
              <a:t> (min)</a:t>
            </a:r>
            <a:endParaRPr lang="el-GR" sz="1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9354557" y="4798723"/>
            <a:ext cx="1440160" cy="778097"/>
            <a:chOff x="7675086" y="2825280"/>
            <a:chExt cx="2148497" cy="986733"/>
          </a:xfrm>
        </p:grpSpPr>
        <p:sp>
          <p:nvSpPr>
            <p:cNvPr id="16" name="Rounded Rectangle 15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200" kern="1200" dirty="0"/>
                <a:t>ΗΥ5</a:t>
              </a:r>
              <a:r>
                <a:rPr lang="en-US" sz="1200" kern="1200" dirty="0"/>
                <a:t>7</a:t>
              </a:r>
              <a:r>
                <a:rPr lang="el-GR" sz="1200" kern="1200" dirty="0"/>
                <a:t>7 </a:t>
              </a:r>
              <a:br>
                <a:rPr lang="el-GR" sz="1200" dirty="0"/>
              </a:br>
              <a:r>
                <a:rPr lang="el-GR" sz="1200" dirty="0"/>
                <a:t>Μηχανική Μάθηση</a:t>
              </a:r>
              <a:endParaRPr lang="el-GR" sz="1200" kern="1200" dirty="0"/>
            </a:p>
          </p:txBody>
        </p:sp>
      </p:grpSp>
      <p:cxnSp>
        <p:nvCxnSpPr>
          <p:cNvPr id="9" name="Straight Connector 8"/>
          <p:cNvCxnSpPr>
            <a:cxnSpLocks/>
            <a:stCxn id="24" idx="0"/>
            <a:endCxn id="16" idx="2"/>
          </p:cNvCxnSpPr>
          <p:nvPr/>
        </p:nvCxnSpPr>
        <p:spPr>
          <a:xfrm flipH="1" flipV="1">
            <a:off x="10074637" y="5576820"/>
            <a:ext cx="5271" cy="300453"/>
          </a:xfrm>
          <a:prstGeom prst="line">
            <a:avLst/>
          </a:prstGeom>
          <a:ln w="12700">
            <a:solidFill>
              <a:schemeClr val="tx1"/>
            </a:solidFill>
            <a:miter lim="800000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endCxn id="19" idx="1"/>
          </p:cNvCxnSpPr>
          <p:nvPr/>
        </p:nvCxnSpPr>
        <p:spPr>
          <a:xfrm>
            <a:off x="2205980" y="5555492"/>
            <a:ext cx="2121139" cy="713002"/>
          </a:xfrm>
          <a:prstGeom prst="bentConnector3">
            <a:avLst>
              <a:gd name="adj1" fmla="val 15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/>
          <p:nvPr/>
        </p:nvCxnSpPr>
        <p:spPr>
          <a:xfrm>
            <a:off x="5120208" y="4548725"/>
            <a:ext cx="2304256" cy="621116"/>
          </a:xfrm>
          <a:prstGeom prst="bentConnector3">
            <a:avLst>
              <a:gd name="adj1" fmla="val -17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cxnSpLocks/>
            <a:endCxn id="24" idx="3"/>
          </p:cNvCxnSpPr>
          <p:nvPr/>
        </p:nvCxnSpPr>
        <p:spPr>
          <a:xfrm rot="16200000" flipH="1">
            <a:off x="9698270" y="5009719"/>
            <a:ext cx="2131428" cy="410152"/>
          </a:xfrm>
          <a:prstGeom prst="bentConnector4">
            <a:avLst>
              <a:gd name="adj1" fmla="val -336"/>
              <a:gd name="adj2" fmla="val 15573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9046740" y="5202436"/>
            <a:ext cx="307817" cy="0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254652" y="5575249"/>
            <a:ext cx="0" cy="698067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327119" y="5896322"/>
            <a:ext cx="1586178" cy="744344"/>
            <a:chOff x="7204529" y="2066332"/>
            <a:chExt cx="1586178" cy="744344"/>
          </a:xfrm>
        </p:grpSpPr>
        <p:sp>
          <p:nvSpPr>
            <p:cNvPr id="19" name="Rounded Rectangle 18"/>
            <p:cNvSpPr/>
            <p:nvPr/>
          </p:nvSpPr>
          <p:spPr>
            <a:xfrm>
              <a:off x="7204529" y="2066332"/>
              <a:ext cx="1586178" cy="74434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en-US" sz="1200" dirty="0"/>
                <a:t>HY673</a:t>
              </a:r>
            </a:p>
            <a:p>
              <a:pPr algn="ctr"/>
              <a:r>
                <a:rPr lang="el-GR" sz="1200" dirty="0"/>
                <a:t>Γεννητική Μοντελοποίηση</a:t>
              </a:r>
              <a:endParaRPr lang="en-US" sz="1200" dirty="0"/>
            </a:p>
          </p:txBody>
        </p:sp>
        <p:sp>
          <p:nvSpPr>
            <p:cNvPr id="20" name="Rounded Rectangle 4"/>
            <p:cNvSpPr/>
            <p:nvPr/>
          </p:nvSpPr>
          <p:spPr>
            <a:xfrm>
              <a:off x="7226330" y="2107890"/>
              <a:ext cx="1542576" cy="700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1200" kern="1200" dirty="0"/>
            </a:p>
          </p:txBody>
        </p:sp>
      </p:grpSp>
      <p:cxnSp>
        <p:nvCxnSpPr>
          <p:cNvPr id="8" name="Straight Arrow Connector 7"/>
          <p:cNvCxnSpPr/>
          <p:nvPr/>
        </p:nvCxnSpPr>
        <p:spPr>
          <a:xfrm>
            <a:off x="5120208" y="5170837"/>
            <a:ext cx="0" cy="728308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  <a:stCxn id="19" idx="3"/>
            <a:endCxn id="24" idx="1"/>
          </p:cNvCxnSpPr>
          <p:nvPr/>
        </p:nvCxnSpPr>
        <p:spPr>
          <a:xfrm>
            <a:off x="5913297" y="6268494"/>
            <a:ext cx="3277459" cy="12015"/>
          </a:xfrm>
          <a:prstGeom prst="straightConnector1">
            <a:avLst/>
          </a:prstGeom>
          <a:ln w="12700">
            <a:solidFill>
              <a:schemeClr val="tx1"/>
            </a:solidFill>
            <a:miter lim="800000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entagon 20"/>
          <p:cNvSpPr/>
          <p:nvPr/>
        </p:nvSpPr>
        <p:spPr>
          <a:xfrm>
            <a:off x="3867717" y="1844824"/>
            <a:ext cx="918804" cy="563332"/>
          </a:xfrm>
          <a:prstGeom prst="homePlate">
            <a:avLst>
              <a:gd name="adj" fmla="val 20071"/>
            </a:avLst>
          </a:prstGeom>
          <a:solidFill>
            <a:schemeClr val="accent6">
              <a:lumMod val="60000"/>
              <a:lumOff val="40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You are here! </a:t>
            </a:r>
            <a:r>
              <a:rPr lang="en-US" sz="1400" b="1" dirty="0">
                <a:sym typeface="Wingdings" panose="05000000000000000000" pitchFamily="2" charset="2"/>
              </a:rPr>
              <a:t></a:t>
            </a:r>
            <a:endParaRPr lang="el-GR" sz="1400" b="1" dirty="0"/>
          </a:p>
        </p:txBody>
      </p:sp>
      <p:cxnSp>
        <p:nvCxnSpPr>
          <p:cNvPr id="5" name="Elbow Connector 29">
            <a:extLst>
              <a:ext uri="{FF2B5EF4-FFF2-40B4-BE49-F238E27FC236}">
                <a16:creationId xmlns:a16="http://schemas.microsoft.com/office/drawing/2014/main" id="{91F952F0-BB7F-DBF4-B846-978443477AF8}"/>
              </a:ext>
            </a:extLst>
          </p:cNvPr>
          <p:cNvCxnSpPr>
            <a:cxnSpLocks/>
          </p:cNvCxnSpPr>
          <p:nvPr/>
        </p:nvCxnSpPr>
        <p:spPr>
          <a:xfrm>
            <a:off x="2756989" y="5200866"/>
            <a:ext cx="7369871" cy="1482879"/>
          </a:xfrm>
          <a:prstGeom prst="bentConnector4">
            <a:avLst>
              <a:gd name="adj1" fmla="val 10375"/>
              <a:gd name="adj2" fmla="val 108435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Γραμμή σύνδεσης: Γωνιώδης 41">
            <a:extLst>
              <a:ext uri="{FF2B5EF4-FFF2-40B4-BE49-F238E27FC236}">
                <a16:creationId xmlns:a16="http://schemas.microsoft.com/office/drawing/2014/main" id="{58987E00-872E-FB8D-6302-9D9F773A2026}"/>
              </a:ext>
            </a:extLst>
          </p:cNvPr>
          <p:cNvCxnSpPr>
            <a:cxnSpLocks/>
            <a:endCxn id="16" idx="0"/>
          </p:cNvCxnSpPr>
          <p:nvPr/>
        </p:nvCxnSpPr>
        <p:spPr>
          <a:xfrm flipV="1">
            <a:off x="2205980" y="4798723"/>
            <a:ext cx="7868657" cy="1095555"/>
          </a:xfrm>
          <a:prstGeom prst="bentConnector4">
            <a:avLst>
              <a:gd name="adj1" fmla="val 21634"/>
              <a:gd name="adj2" fmla="val 112205"/>
            </a:avLst>
          </a:prstGeom>
          <a:ln w="3175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Γραμμή σύνδεσης: Γωνιώδης 51">
            <a:extLst>
              <a:ext uri="{FF2B5EF4-FFF2-40B4-BE49-F238E27FC236}">
                <a16:creationId xmlns:a16="http://schemas.microsoft.com/office/drawing/2014/main" id="{F0221882-07E9-C2B1-0E7F-65EA8353E403}"/>
              </a:ext>
            </a:extLst>
          </p:cNvPr>
          <p:cNvCxnSpPr>
            <a:endCxn id="16" idx="3"/>
          </p:cNvCxnSpPr>
          <p:nvPr/>
        </p:nvCxnSpPr>
        <p:spPr>
          <a:xfrm>
            <a:off x="5120208" y="4859283"/>
            <a:ext cx="5674509" cy="328489"/>
          </a:xfrm>
          <a:prstGeom prst="bentConnector5">
            <a:avLst>
              <a:gd name="adj1" fmla="val 19676"/>
              <a:gd name="adj2" fmla="val 256514"/>
              <a:gd name="adj3" fmla="val 104029"/>
            </a:avLst>
          </a:prstGeom>
          <a:ln w="63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741096" cy="3352801"/>
          </a:xfrm>
        </p:spPr>
        <p:txBody>
          <a:bodyPr/>
          <a:lstStyle/>
          <a:p>
            <a:r>
              <a:rPr lang="el-GR" dirty="0"/>
              <a:t>Μετασχηματισμός </a:t>
            </a:r>
            <a:r>
              <a:rPr lang="en-US" dirty="0"/>
              <a:t>Laplace</a:t>
            </a:r>
          </a:p>
          <a:p>
            <a:r>
              <a:rPr lang="el-GR" dirty="0"/>
              <a:t>Συστήματα στο χώρο του </a:t>
            </a:r>
            <a:r>
              <a:rPr lang="en-US" dirty="0"/>
              <a:t>Laplace</a:t>
            </a:r>
          </a:p>
          <a:p>
            <a:r>
              <a:rPr lang="el-GR" dirty="0"/>
              <a:t>Συσχετίσεις και Φασματικές Πυκνότητες</a:t>
            </a:r>
            <a:endParaRPr lang="en-US" dirty="0"/>
          </a:p>
          <a:p>
            <a:r>
              <a:rPr lang="el-GR" strike="sngStrike" dirty="0">
                <a:solidFill>
                  <a:srgbClr val="FFFF00"/>
                </a:solidFill>
              </a:rPr>
              <a:t>Τυχαία Σήματα</a:t>
            </a:r>
            <a:r>
              <a:rPr lang="en-US" strike="sngStrike" dirty="0">
                <a:solidFill>
                  <a:srgbClr val="FFFF00"/>
                </a:solidFill>
              </a:rPr>
              <a:t> </a:t>
            </a:r>
          </a:p>
          <a:p>
            <a:r>
              <a:rPr lang="el-GR" dirty="0"/>
              <a:t>Δειγματοληψία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l-GR" baseline="30000" dirty="0"/>
              <a:t>ο</a:t>
            </a:r>
            <a:r>
              <a:rPr lang="en-US" dirty="0"/>
              <a:t> </a:t>
            </a:r>
            <a:r>
              <a:rPr lang="el-GR" dirty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380455"/>
            <a:ext cx="4283967" cy="3352801"/>
          </a:xfrm>
        </p:spPr>
        <p:txBody>
          <a:bodyPr/>
          <a:lstStyle/>
          <a:p>
            <a:r>
              <a:rPr lang="el-GR" dirty="0"/>
              <a:t>Μιγαδικοί αριθμοί</a:t>
            </a:r>
          </a:p>
          <a:p>
            <a:r>
              <a:rPr lang="el-GR" dirty="0"/>
              <a:t>Σήματα - Συστήματα</a:t>
            </a:r>
          </a:p>
          <a:p>
            <a:r>
              <a:rPr lang="el-GR" dirty="0"/>
              <a:t>Διαφορικές Εξισώσεις ως Συστήματα</a:t>
            </a:r>
          </a:p>
          <a:p>
            <a:r>
              <a:rPr lang="el-GR" dirty="0"/>
              <a:t>Σειρές </a:t>
            </a:r>
            <a:r>
              <a:rPr lang="en-US" dirty="0"/>
              <a:t>Fourier</a:t>
            </a:r>
          </a:p>
          <a:p>
            <a:r>
              <a:rPr lang="el-GR" dirty="0"/>
              <a:t>Μετασχηματισμός </a:t>
            </a:r>
            <a:r>
              <a:rPr lang="en-US" dirty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</a:t>
            </a:r>
            <a:r>
              <a:rPr lang="el-GR" dirty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περιέχει το ΗΥ215?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4.4|23.9|1.9|4.1|1.3|0.5|3.3|0.6|2.8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2|1.7|8.6|0.9|3.2|17.1|6.2|6.2|3.6|11.4|12.8|21.1|7.6|21.9|2.5|17.4|4|17.2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27.1|6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2072</Words>
  <Application>Microsoft Office PowerPoint</Application>
  <PresentationFormat>Προσαρμογή</PresentationFormat>
  <Paragraphs>337</Paragraphs>
  <Slides>40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9" baseType="lpstr">
      <vt:lpstr>Arial</vt:lpstr>
      <vt:lpstr>Book Antiqua</vt:lpstr>
      <vt:lpstr>Calibri</vt:lpstr>
      <vt:lpstr>Cambria Math</vt:lpstr>
      <vt:lpstr>Century Gothic</vt:lpstr>
      <vt:lpstr>Courier New</vt:lpstr>
      <vt:lpstr>Wingdings</vt:lpstr>
      <vt:lpstr>Wingdings 3</vt:lpstr>
      <vt:lpstr>Student presentation</vt:lpstr>
      <vt:lpstr>ΗΥ215 - Εφαρμοσμένα Μαθηματικά για Μηχανικούς</vt:lpstr>
      <vt:lpstr>Τι είναι το ΗΥ215?</vt:lpstr>
      <vt:lpstr>Γιατί το ΗΥ215 στο CSD?</vt:lpstr>
      <vt:lpstr>Γιατί το ΗΥ215 στο CSD?</vt:lpstr>
      <vt:lpstr>Γιατί το ΗΥ215 στο CSD?</vt:lpstr>
      <vt:lpstr>Τι μορφής μάθημα είναι το ΗΥ215?</vt:lpstr>
      <vt:lpstr>Τι μορφής μάθημα είναι το ΗΥ215?</vt:lpstr>
      <vt:lpstr>Πώς συνδέεται το ΗΥ215 με άλλα μαθήματα?</vt:lpstr>
      <vt:lpstr>Τι περιέχει το ΗΥ215?</vt:lpstr>
      <vt:lpstr>Ποιοι διδάσκουν στο ΗΥ215?</vt:lpstr>
      <vt:lpstr>Πότε διδάσκεται το ΗΥ215?</vt:lpstr>
      <vt:lpstr>Αξιολόγηση</vt:lpstr>
      <vt:lpstr>Ασκήσεις</vt:lpstr>
      <vt:lpstr>Ασκήσεις – ηλεκτρονικό παραδοτέο</vt:lpstr>
      <vt:lpstr>Εργαστήρια</vt:lpstr>
      <vt:lpstr>Πρόοδος</vt:lpstr>
      <vt:lpstr>Τελική Εξέταση</vt:lpstr>
      <vt:lpstr>Ευκαιρίες Βαθμολόγησης (Ε. ΒΑ.)</vt:lpstr>
      <vt:lpstr>Επικοινωνία</vt:lpstr>
      <vt:lpstr>Επικοινωνία - Οδηγίες</vt:lpstr>
      <vt:lpstr>Επικοινωνία - Οδηγίες</vt:lpstr>
      <vt:lpstr>Βιβλιογραφία</vt:lpstr>
      <vt:lpstr>Βιβλιογραφία (Εύδοξος)</vt:lpstr>
      <vt:lpstr>Βιβλιογραφία για το μάθημα</vt:lpstr>
      <vt:lpstr>Ιστοσελίδα μαθήματος</vt:lpstr>
      <vt:lpstr>Στατιστικά</vt:lpstr>
      <vt:lpstr>Δείτε το FAQ και το καλωσόρισμα!</vt:lpstr>
      <vt:lpstr>Ερωτήσεις? 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Ερωτήσεις?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Ερωτήσεις?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2026-02-11T09:43:03Z</dcterms:modified>
  <cp:contentStatus/>
  <cp:version/>
</cp:coreProperties>
</file>