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83" r:id="rId21"/>
    <p:sldId id="275" r:id="rId22"/>
    <p:sldId id="276" r:id="rId23"/>
    <p:sldId id="277" r:id="rId24"/>
    <p:sldId id="273" r:id="rId25"/>
    <p:sldId id="284" r:id="rId26"/>
    <p:sldId id="278" r:id="rId27"/>
    <p:sldId id="279" r:id="rId28"/>
    <p:sldId id="282" r:id="rId29"/>
    <p:sldId id="28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7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3879-31E1-4F93-B008-7ABBB0FA6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915961"/>
            <a:ext cx="8825658" cy="861420"/>
          </a:xfrm>
        </p:spPr>
        <p:txBody>
          <a:bodyPr/>
          <a:lstStyle/>
          <a:p>
            <a:br>
              <a:rPr lang="el-GR" sz="4800" dirty="0"/>
            </a:br>
            <a:r>
              <a:rPr lang="en-US" sz="5400" dirty="0"/>
              <a:t>MATLAB: </a:t>
            </a:r>
            <a:r>
              <a:rPr lang="el-GR" sz="5400" dirty="0"/>
              <a:t>Μια Επισκόπηση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4AB43-6D0C-45EA-AA61-59E514E134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ΗΥ-215: </a:t>
            </a:r>
            <a:r>
              <a:rPr lang="el-GR" dirty="0" err="1"/>
              <a:t>ΕφαρμοσμΕνα</a:t>
            </a:r>
            <a:r>
              <a:rPr lang="el-GR" dirty="0"/>
              <a:t> </a:t>
            </a:r>
            <a:r>
              <a:rPr lang="el-GR" dirty="0" err="1"/>
              <a:t>ΜαθηματικΑ</a:t>
            </a:r>
            <a:r>
              <a:rPr lang="el-GR" dirty="0"/>
              <a:t> για </a:t>
            </a:r>
            <a:r>
              <a:rPr lang="el-GR" dirty="0" err="1"/>
              <a:t>ΜηχανικοΥς</a:t>
            </a:r>
            <a:br>
              <a:rPr lang="el-GR" dirty="0"/>
            </a:br>
            <a:r>
              <a:rPr lang="el-GR" dirty="0" err="1"/>
              <a:t>Εαρινο</a:t>
            </a:r>
            <a:r>
              <a:rPr lang="el-GR" dirty="0"/>
              <a:t> </a:t>
            </a:r>
            <a:r>
              <a:rPr lang="el-GR" dirty="0" err="1"/>
              <a:t>εξαμηνο</a:t>
            </a:r>
            <a:r>
              <a:rPr lang="el-GR" dirty="0"/>
              <a:t> </a:t>
            </a:r>
            <a:r>
              <a:rPr lang="en-US" dirty="0"/>
              <a:t>2020</a:t>
            </a:r>
            <a:r>
              <a:rPr lang="el-GR" dirty="0"/>
              <a:t>-202</a:t>
            </a:r>
            <a:r>
              <a:rPr lang="en-US" dirty="0"/>
              <a:t>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866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DFCE-3CB8-4C1B-AC01-F88AFC90C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448B7-EC26-4A23-A48D-FE0E0EC6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u="sng" dirty="0"/>
              <a:t>Βασικό Συντακτικό </a:t>
            </a:r>
            <a:r>
              <a:rPr lang="en-US" u="sng" dirty="0"/>
              <a:t>MATLAB:</a:t>
            </a:r>
          </a:p>
          <a:p>
            <a:r>
              <a:rPr lang="el-GR" dirty="0"/>
              <a:t>Δήλωση Σταθερών</a:t>
            </a:r>
          </a:p>
          <a:p>
            <a:r>
              <a:rPr lang="el-GR" dirty="0"/>
              <a:t>Γλώσσα </a:t>
            </a:r>
            <a:r>
              <a:rPr lang="en-US" dirty="0"/>
              <a:t>untyped </a:t>
            </a:r>
            <a:r>
              <a:rPr lang="el-GR" dirty="0"/>
              <a:t>επομένως δεν δηλώνω τύπο</a:t>
            </a:r>
          </a:p>
          <a:p>
            <a:r>
              <a:rPr lang="el-GR" dirty="0"/>
              <a:t>Όλες οι μεταβλητές = πίνακες</a:t>
            </a:r>
          </a:p>
          <a:p>
            <a:r>
              <a:rPr lang="en-US" dirty="0"/>
              <a:t>By default, </a:t>
            </a:r>
            <a:r>
              <a:rPr lang="el-GR" dirty="0"/>
              <a:t>η αριθμητική γίνεται με </a:t>
            </a:r>
            <a:r>
              <a:rPr lang="en-US" dirty="0"/>
              <a:t>double </a:t>
            </a:r>
            <a:r>
              <a:rPr lang="el-GR" dirty="0"/>
              <a:t>ακρίβεια</a:t>
            </a:r>
          </a:p>
          <a:p>
            <a:r>
              <a:rPr lang="el-GR" dirty="0"/>
              <a:t>Το </a:t>
            </a:r>
            <a:r>
              <a:rPr lang="en-US" dirty="0"/>
              <a:t>semi-colon </a:t>
            </a:r>
            <a:r>
              <a:rPr lang="el-GR" dirty="0"/>
              <a:t>στο τέλος κάθε εντολής δεν είναι υποχρεωτικό αλλά</a:t>
            </a:r>
            <a:br>
              <a:rPr lang="el-GR" dirty="0"/>
            </a:br>
            <a:r>
              <a:rPr lang="el-GR" dirty="0"/>
              <a:t>η μη ύπαρξή του προκαλεί </a:t>
            </a:r>
            <a:r>
              <a:rPr lang="en-US" dirty="0"/>
              <a:t>print </a:t>
            </a:r>
            <a:r>
              <a:rPr lang="el-GR" dirty="0"/>
              <a:t>στη κονσόλα του αποτελέσματος του </a:t>
            </a:r>
            <a:r>
              <a:rPr lang="en-US" dirty="0"/>
              <a:t>statement</a:t>
            </a:r>
          </a:p>
          <a:p>
            <a:r>
              <a:rPr lang="el-GR" dirty="0"/>
              <a:t>Το </a:t>
            </a:r>
            <a:r>
              <a:rPr lang="en-US" dirty="0"/>
              <a:t>semi-colon </a:t>
            </a:r>
            <a:r>
              <a:rPr lang="el-GR" dirty="0"/>
              <a:t>μέσα σε πίνακες υποδηλώνει αλλαγή γραμμής</a:t>
            </a:r>
            <a:br>
              <a:rPr lang="el-GR" dirty="0"/>
            </a:br>
            <a:r>
              <a:rPr lang="el-GR" dirty="0"/>
              <a:t>(αλλαγή στήλης με </a:t>
            </a:r>
            <a:r>
              <a:rPr lang="en-US" dirty="0"/>
              <a:t>whitespace)</a:t>
            </a:r>
          </a:p>
          <a:p>
            <a:r>
              <a:rPr lang="el-GR" dirty="0"/>
              <a:t>Πίνακας </a:t>
            </a:r>
            <a:r>
              <a:rPr lang="en-US" dirty="0"/>
              <a:t>1xN = </a:t>
            </a:r>
            <a:r>
              <a:rPr lang="el-GR" dirty="0"/>
              <a:t>Διάνυσμα</a:t>
            </a:r>
            <a:endParaRPr lang="en-US" dirty="0"/>
          </a:p>
          <a:p>
            <a:r>
              <a:rPr lang="el-GR" dirty="0"/>
              <a:t>Μεταβλητή </a:t>
            </a:r>
            <a:r>
              <a:rPr lang="en-US" dirty="0" err="1"/>
              <a:t>ans</a:t>
            </a:r>
            <a:r>
              <a:rPr lang="en-US" dirty="0"/>
              <a:t>: </a:t>
            </a:r>
            <a:r>
              <a:rPr lang="el-GR" dirty="0"/>
              <a:t>Περιέχει την απάντηση στην τελευταία εντολή που εκτελέστηκε χωρίς ανάθεση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BEDCE-3C37-4DF4-A9E7-B5E17F6EE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015" y="1868252"/>
            <a:ext cx="4276086" cy="14005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516729-9A87-400B-9972-FA1819252DC4}"/>
              </a:ext>
            </a:extLst>
          </p:cNvPr>
          <p:cNvSpPr txBox="1"/>
          <p:nvPr/>
        </p:nvSpPr>
        <p:spPr>
          <a:xfrm>
            <a:off x="6031441" y="1833977"/>
            <a:ext cx="150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Σχόλια με %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1AECB7-E041-4FB8-A098-86BE120999F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536775" y="2018643"/>
            <a:ext cx="734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0667DA1-5E0C-4278-915C-9DEC2C8421E5}"/>
              </a:ext>
            </a:extLst>
          </p:cNvPr>
          <p:cNvSpPr txBox="1"/>
          <p:nvPr/>
        </p:nvSpPr>
        <p:spPr>
          <a:xfrm>
            <a:off x="5646159" y="2203309"/>
            <a:ext cx="150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1x1 </a:t>
            </a:r>
            <a:r>
              <a:rPr lang="el-GR" dirty="0">
                <a:solidFill>
                  <a:schemeClr val="bg1"/>
                </a:solidFill>
              </a:rPr>
              <a:t>πίνακας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43346F-4A36-43FE-B3D2-349EE73814F6}"/>
              </a:ext>
            </a:extLst>
          </p:cNvPr>
          <p:cNvCxnSpPr>
            <a:stCxn id="9" idx="3"/>
          </p:cNvCxnSpPr>
          <p:nvPr/>
        </p:nvCxnSpPr>
        <p:spPr>
          <a:xfrm>
            <a:off x="7151493" y="2387975"/>
            <a:ext cx="1120052" cy="180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9A1B82-F0DF-407F-9980-6E09F23C448F}"/>
              </a:ext>
            </a:extLst>
          </p:cNvPr>
          <p:cNvCxnSpPr>
            <a:cxnSpLocks/>
          </p:cNvCxnSpPr>
          <p:nvPr/>
        </p:nvCxnSpPr>
        <p:spPr>
          <a:xfrm>
            <a:off x="7151493" y="2753183"/>
            <a:ext cx="1120052" cy="9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B5CFBBE-B5AB-4121-8248-6D3B45F239AE}"/>
              </a:ext>
            </a:extLst>
          </p:cNvPr>
          <p:cNvSpPr txBox="1"/>
          <p:nvPr/>
        </p:nvSpPr>
        <p:spPr>
          <a:xfrm>
            <a:off x="5646159" y="2520387"/>
            <a:ext cx="150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x3 </a:t>
            </a:r>
            <a:r>
              <a:rPr lang="el-GR" dirty="0">
                <a:solidFill>
                  <a:schemeClr val="bg1"/>
                </a:solidFill>
              </a:rPr>
              <a:t>πίνακας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E7A937-3A51-4757-AEF8-126B5E52EC85}"/>
              </a:ext>
            </a:extLst>
          </p:cNvPr>
          <p:cNvCxnSpPr>
            <a:cxnSpLocks/>
          </p:cNvCxnSpPr>
          <p:nvPr/>
        </p:nvCxnSpPr>
        <p:spPr>
          <a:xfrm flipH="1" flipV="1">
            <a:off x="8388992" y="3171039"/>
            <a:ext cx="67111" cy="327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3A0A8FD-CB5E-4A3D-AAFE-85A9E976E2D8}"/>
              </a:ext>
            </a:extLst>
          </p:cNvPr>
          <p:cNvSpPr txBox="1"/>
          <p:nvPr/>
        </p:nvSpPr>
        <p:spPr>
          <a:xfrm>
            <a:off x="7711519" y="3498209"/>
            <a:ext cx="150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3x3 </a:t>
            </a:r>
            <a:r>
              <a:rPr lang="el-GR" dirty="0">
                <a:solidFill>
                  <a:schemeClr val="bg1"/>
                </a:solidFill>
              </a:rPr>
              <a:t>πίνακας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6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65852-FF06-4B4F-807F-913D1468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A40B-3389-42EC-8147-8BCF63BE7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Πρόσβαση στοιχείων πίνακα:</a:t>
            </a:r>
            <a:endParaRPr lang="en-US" dirty="0"/>
          </a:p>
          <a:p>
            <a:r>
              <a:rPr lang="el-GR" dirty="0"/>
              <a:t>Μέγεθος πίνακα</a:t>
            </a:r>
            <a:r>
              <a:rPr lang="en-US" dirty="0"/>
              <a:t> </a:t>
            </a:r>
            <a:r>
              <a:rPr lang="el-GR" dirty="0"/>
              <a:t>Α: </a:t>
            </a:r>
          </a:p>
          <a:p>
            <a:pPr lvl="1"/>
            <a:r>
              <a:rPr lang="en-US" dirty="0"/>
              <a:t>size(A) </a:t>
            </a:r>
            <a:r>
              <a:rPr lang="el-GR" dirty="0"/>
              <a:t>(επιστρέφει διάνυσμα με το μέγεθος του πίνακα ανά διάσταση)</a:t>
            </a:r>
            <a:endParaRPr lang="en-US" dirty="0"/>
          </a:p>
          <a:p>
            <a:pPr lvl="1"/>
            <a:r>
              <a:rPr lang="en-US" dirty="0"/>
              <a:t>size(A, </a:t>
            </a:r>
            <a:r>
              <a:rPr lang="en-US" dirty="0" err="1"/>
              <a:t>i</a:t>
            </a:r>
            <a:r>
              <a:rPr lang="en-US" dirty="0"/>
              <a:t>) (</a:t>
            </a:r>
            <a:r>
              <a:rPr lang="el-GR" dirty="0"/>
              <a:t>επιστρέφει το μέγεθος του πίνακα στη διάσταση </a:t>
            </a:r>
            <a:r>
              <a:rPr lang="en-US" dirty="0" err="1"/>
              <a:t>i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/>
              <a:t>Αν πίνακας Α ένας </a:t>
            </a:r>
            <a:r>
              <a:rPr lang="en-US" dirty="0" err="1"/>
              <a:t>MxN</a:t>
            </a:r>
            <a:r>
              <a:rPr lang="en-US" dirty="0"/>
              <a:t> </a:t>
            </a:r>
            <a:r>
              <a:rPr lang="el-GR" dirty="0"/>
              <a:t>πίνακας, τότε η εντολή</a:t>
            </a:r>
            <a:br>
              <a:rPr lang="el-GR" dirty="0"/>
            </a:br>
            <a:r>
              <a:rPr lang="en-US" dirty="0"/>
              <a:t>A(</a:t>
            </a:r>
            <a:r>
              <a:rPr lang="en-US" dirty="0" err="1"/>
              <a:t>i</a:t>
            </a:r>
            <a:r>
              <a:rPr lang="en-US" dirty="0"/>
              <a:t>, j) </a:t>
            </a:r>
            <a:r>
              <a:rPr lang="el-GR" dirty="0"/>
              <a:t>μας δίνει πρόσβαση στο στοιχείο στη γραμμή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l-GR" dirty="0"/>
              <a:t>και στήλη </a:t>
            </a:r>
            <a:r>
              <a:rPr lang="en-US" dirty="0"/>
              <a:t>j</a:t>
            </a:r>
          </a:p>
          <a:p>
            <a:pPr lvl="1"/>
            <a:r>
              <a:rPr lang="el-GR" dirty="0"/>
              <a:t>!Προσοχή!: Αυτό σημαίνει ότι το </a:t>
            </a:r>
            <a:r>
              <a:rPr lang="en-US" dirty="0"/>
              <a:t>indexing </a:t>
            </a:r>
            <a:r>
              <a:rPr lang="el-GR" dirty="0"/>
              <a:t>ξεκινάει στο 1 όχι το 0</a:t>
            </a:r>
          </a:p>
          <a:p>
            <a:r>
              <a:rPr lang="el-GR" dirty="0"/>
              <a:t>Το </a:t>
            </a:r>
            <a:r>
              <a:rPr lang="en-US" dirty="0"/>
              <a:t>end keyword </a:t>
            </a:r>
            <a:r>
              <a:rPr lang="el-GR" dirty="0"/>
              <a:t>μας δίνει το τελευταίο στοιχείο της αντίστοιχης</a:t>
            </a:r>
            <a:br>
              <a:rPr lang="el-GR" dirty="0"/>
            </a:br>
            <a:r>
              <a:rPr lang="el-GR" dirty="0"/>
              <a:t>διάστασης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6365E-6C05-433C-9AD6-99FB1B9F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136" y="1771930"/>
            <a:ext cx="2374356" cy="753156"/>
          </a:xfrm>
          <a:prstGeom prst="rect">
            <a:avLst/>
          </a:prstGeom>
        </p:spPr>
      </p:pic>
      <p:pic>
        <p:nvPicPr>
          <p:cNvPr id="1026" name="Picture 2" descr="Αποτέλεσμα εικόνας για arrays start at 1 meme">
            <a:extLst>
              <a:ext uri="{FF2B5EF4-FFF2-40B4-BE49-F238E27FC236}">
                <a16:creationId xmlns:a16="http://schemas.microsoft.com/office/drawing/2014/main" id="{F0C832F7-A40A-4A44-801F-DBF47859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348" y="3429000"/>
            <a:ext cx="2274851" cy="22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AF1E-59BD-441B-9C25-336594F7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D78EB-4901-400E-AB66-FBFA52EDD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Τελεστής Εύρους (</a:t>
            </a:r>
            <a:r>
              <a:rPr lang="en-US" dirty="0"/>
              <a:t>Range operator) (:)</a:t>
            </a:r>
          </a:p>
          <a:p>
            <a:r>
              <a:rPr lang="el-GR" dirty="0"/>
              <a:t>Σύνταξη: </a:t>
            </a:r>
            <a:r>
              <a:rPr lang="en-US" dirty="0" err="1"/>
              <a:t>start:step:end</a:t>
            </a:r>
            <a:endParaRPr lang="en-US" dirty="0"/>
          </a:p>
          <a:p>
            <a:r>
              <a:rPr lang="el-GR" dirty="0"/>
              <a:t>Μας επιστρέφει μια ακολουθία αριθμών από το </a:t>
            </a:r>
            <a:r>
              <a:rPr lang="en-US" dirty="0"/>
              <a:t>start</a:t>
            </a:r>
            <a:br>
              <a:rPr lang="en-US" dirty="0"/>
            </a:br>
            <a:r>
              <a:rPr lang="el-GR" dirty="0"/>
              <a:t>ως το </a:t>
            </a:r>
            <a:r>
              <a:rPr lang="en-US" dirty="0"/>
              <a:t>end </a:t>
            </a:r>
            <a:r>
              <a:rPr lang="el-GR" dirty="0"/>
              <a:t>με βήμα </a:t>
            </a:r>
            <a:r>
              <a:rPr lang="en-US" dirty="0"/>
              <a:t>step (</a:t>
            </a:r>
            <a:r>
              <a:rPr lang="el-GR" dirty="0"/>
              <a:t>το </a:t>
            </a:r>
            <a:r>
              <a:rPr lang="en-US" dirty="0"/>
              <a:t>step </a:t>
            </a:r>
            <a:r>
              <a:rPr lang="el-GR" dirty="0"/>
              <a:t>μπορεί να είναι και &lt; 0)</a:t>
            </a:r>
            <a:endParaRPr lang="en-US" dirty="0"/>
          </a:p>
          <a:p>
            <a:r>
              <a:rPr lang="el-GR" dirty="0"/>
              <a:t>Χρησιμοποιείται κυρίως για επιλεκτικό </a:t>
            </a:r>
            <a:r>
              <a:rPr lang="en-US" dirty="0"/>
              <a:t>indexing (slicing) </a:t>
            </a:r>
            <a:r>
              <a:rPr lang="el-GR" dirty="0"/>
              <a:t>πινάκων</a:t>
            </a:r>
          </a:p>
          <a:p>
            <a:r>
              <a:rPr lang="el-GR" dirty="0"/>
              <a:t>Υπό συνθήκες τα </a:t>
            </a:r>
            <a:r>
              <a:rPr lang="en-US" dirty="0"/>
              <a:t>arguments </a:t>
            </a:r>
            <a:r>
              <a:rPr lang="el-GR" dirty="0"/>
              <a:t>είναι </a:t>
            </a:r>
            <a:r>
              <a:rPr lang="en-US" dirty="0"/>
              <a:t>optional (</a:t>
            </a:r>
            <a:r>
              <a:rPr lang="en-US" dirty="0" err="1"/>
              <a:t>start:end</a:t>
            </a:r>
            <a:r>
              <a:rPr lang="en-US" dirty="0"/>
              <a:t> = start:1:end </a:t>
            </a:r>
            <a:r>
              <a:rPr lang="el-GR" dirty="0"/>
              <a:t>ή</a:t>
            </a:r>
            <a:br>
              <a:rPr lang="el-GR" dirty="0"/>
            </a:br>
            <a:r>
              <a:rPr lang="el-GR" dirty="0"/>
              <a:t>Α(</a:t>
            </a:r>
            <a:r>
              <a:rPr lang="en-US" dirty="0"/>
              <a:t>:, j) </a:t>
            </a:r>
            <a:r>
              <a:rPr lang="el-GR" dirty="0"/>
              <a:t>= θέλω όλη τη </a:t>
            </a:r>
            <a:r>
              <a:rPr lang="en-US" dirty="0"/>
              <a:t>j-</a:t>
            </a:r>
            <a:r>
              <a:rPr lang="el-GR" dirty="0" err="1"/>
              <a:t>οστή</a:t>
            </a:r>
            <a:r>
              <a:rPr lang="el-GR" dirty="0"/>
              <a:t> στήλη = </a:t>
            </a:r>
            <a:r>
              <a:rPr lang="en-US" dirty="0"/>
              <a:t>1:1:size(A, 1)</a:t>
            </a:r>
            <a:r>
              <a:rPr lang="el-GR" dirty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7C360-CE97-4FE5-938F-542CD79C1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628" y="5024287"/>
            <a:ext cx="2731688" cy="113323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9F56B4-0859-439B-8D35-1103918E6559}"/>
              </a:ext>
            </a:extLst>
          </p:cNvPr>
          <p:cNvCxnSpPr/>
          <p:nvPr/>
        </p:nvCxnSpPr>
        <p:spPr>
          <a:xfrm>
            <a:off x="3246539" y="5024287"/>
            <a:ext cx="796955" cy="92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A43E3EA-6C01-4003-AE7A-961EEF2162EE}"/>
              </a:ext>
            </a:extLst>
          </p:cNvPr>
          <p:cNvSpPr txBox="1"/>
          <p:nvPr/>
        </p:nvSpPr>
        <p:spPr>
          <a:xfrm>
            <a:off x="2233979" y="4809066"/>
            <a:ext cx="114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[1 … 15]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6475D9-77FE-4ED3-A8F3-BFE5B743BAA1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363370" y="5377559"/>
            <a:ext cx="677982" cy="251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83D72A-999E-4D88-916F-E8E7080262DF}"/>
              </a:ext>
            </a:extLst>
          </p:cNvPr>
          <p:cNvSpPr txBox="1"/>
          <p:nvPr/>
        </p:nvSpPr>
        <p:spPr>
          <a:xfrm>
            <a:off x="1476461" y="5167176"/>
            <a:ext cx="1886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1,2,3 …   9,10</a:t>
            </a:r>
            <a:br>
              <a:rPr lang="el-GR" dirty="0"/>
            </a:br>
            <a:r>
              <a:rPr lang="el-GR" dirty="0"/>
              <a:t> 2,4,6 … 18,20</a:t>
            </a:r>
            <a:br>
              <a:rPr lang="el-GR" dirty="0"/>
            </a:br>
            <a:r>
              <a:rPr lang="el-GR" dirty="0"/>
              <a:t> 3,6,9 … 27,30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2B4650-98E9-4300-9F08-9D1561885937}"/>
              </a:ext>
            </a:extLst>
          </p:cNvPr>
          <p:cNvCxnSpPr/>
          <p:nvPr/>
        </p:nvCxnSpPr>
        <p:spPr>
          <a:xfrm flipH="1">
            <a:off x="5285064" y="5503200"/>
            <a:ext cx="1921079" cy="87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C7C7547-FB23-478B-9A04-66EEF87EF66E}"/>
              </a:ext>
            </a:extLst>
          </p:cNvPr>
          <p:cNvSpPr txBox="1"/>
          <p:nvPr/>
        </p:nvSpPr>
        <p:spPr>
          <a:xfrm>
            <a:off x="7124592" y="5043952"/>
            <a:ext cx="1140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4</a:t>
            </a:r>
          </a:p>
          <a:p>
            <a:r>
              <a:rPr lang="el-GR" dirty="0"/>
              <a:t> 8</a:t>
            </a:r>
          </a:p>
          <a:p>
            <a:r>
              <a:rPr lang="el-GR" dirty="0"/>
              <a:t> 12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7C8882-1188-4C86-B763-5ADCB9CBDEDB}"/>
              </a:ext>
            </a:extLst>
          </p:cNvPr>
          <p:cNvCxnSpPr/>
          <p:nvPr/>
        </p:nvCxnSpPr>
        <p:spPr>
          <a:xfrm flipH="1" flipV="1">
            <a:off x="5285064" y="5821960"/>
            <a:ext cx="3447875" cy="153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E8EF15A-B7B8-4632-9B04-853E36EC7717}"/>
              </a:ext>
            </a:extLst>
          </p:cNvPr>
          <p:cNvSpPr txBox="1"/>
          <p:nvPr/>
        </p:nvSpPr>
        <p:spPr>
          <a:xfrm>
            <a:off x="8749794" y="5763453"/>
            <a:ext cx="173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[2 4 6… 18 20]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C07622-DFE1-457E-AE69-B4C0240CCC67}"/>
              </a:ext>
            </a:extLst>
          </p:cNvPr>
          <p:cNvCxnSpPr/>
          <p:nvPr/>
        </p:nvCxnSpPr>
        <p:spPr>
          <a:xfrm flipV="1">
            <a:off x="5025006" y="6006999"/>
            <a:ext cx="0" cy="25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7377758-23CD-4434-BC05-92540584AD88}"/>
              </a:ext>
            </a:extLst>
          </p:cNvPr>
          <p:cNvSpPr txBox="1"/>
          <p:nvPr/>
        </p:nvSpPr>
        <p:spPr>
          <a:xfrm>
            <a:off x="4570377" y="6199750"/>
            <a:ext cx="133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n-US" dirty="0"/>
              <a:t>3  6   9</a:t>
            </a:r>
            <a:br>
              <a:rPr lang="en-US" dirty="0"/>
            </a:br>
            <a:r>
              <a:rPr lang="en-US" dirty="0"/>
              <a:t> 6  12 18</a:t>
            </a:r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60D8638C-96B9-448B-8E04-40374F662C1E}"/>
              </a:ext>
            </a:extLst>
          </p:cNvPr>
          <p:cNvSpPr/>
          <p:nvPr/>
        </p:nvSpPr>
        <p:spPr>
          <a:xfrm>
            <a:off x="1476462" y="5167176"/>
            <a:ext cx="173789" cy="92333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E914AF1B-0695-4649-9924-E32F5C751455}"/>
              </a:ext>
            </a:extLst>
          </p:cNvPr>
          <p:cNvSpPr/>
          <p:nvPr/>
        </p:nvSpPr>
        <p:spPr>
          <a:xfrm rot="10800000">
            <a:off x="2930138" y="5151625"/>
            <a:ext cx="173789" cy="92333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E6701742-75C9-4706-98A6-FF44680004B0}"/>
              </a:ext>
            </a:extLst>
          </p:cNvPr>
          <p:cNvSpPr/>
          <p:nvPr/>
        </p:nvSpPr>
        <p:spPr>
          <a:xfrm>
            <a:off x="4650111" y="6199750"/>
            <a:ext cx="148090" cy="65060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ED2912D2-942D-4333-81A5-45D23068ADD8}"/>
              </a:ext>
            </a:extLst>
          </p:cNvPr>
          <p:cNvSpPr/>
          <p:nvPr/>
        </p:nvSpPr>
        <p:spPr>
          <a:xfrm rot="10800000">
            <a:off x="5461593" y="6185695"/>
            <a:ext cx="181262" cy="66252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5EDF19CA-C62B-4172-8363-53BD24BA98ED}"/>
              </a:ext>
            </a:extLst>
          </p:cNvPr>
          <p:cNvSpPr/>
          <p:nvPr/>
        </p:nvSpPr>
        <p:spPr>
          <a:xfrm>
            <a:off x="7136104" y="5055350"/>
            <a:ext cx="173789" cy="92333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AF8CE9F3-DE18-48B4-9716-9F9C75FFC624}"/>
              </a:ext>
            </a:extLst>
          </p:cNvPr>
          <p:cNvSpPr/>
          <p:nvPr/>
        </p:nvSpPr>
        <p:spPr>
          <a:xfrm rot="10800000">
            <a:off x="7472449" y="5055350"/>
            <a:ext cx="173789" cy="92333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C984-CDB1-4EFF-9AC6-8358EBEB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</a:t>
            </a:r>
            <a:r>
              <a:rPr lang="el-GR" dirty="0"/>
              <a:t>5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75D5B-0778-40C4-9C33-250E2EEA5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Concatenation </a:t>
            </a:r>
            <a:r>
              <a:rPr lang="el-GR" dirty="0"/>
              <a:t>Πινάκων:</a:t>
            </a:r>
          </a:p>
          <a:p>
            <a:pPr lvl="1"/>
            <a:r>
              <a:rPr lang="el-GR" dirty="0"/>
              <a:t>Εύκολο, απλά τους βάζεις τον ένα δίπλα απ’ τον άλλο</a:t>
            </a:r>
            <a:endParaRPr lang="en-US" dirty="0"/>
          </a:p>
          <a:p>
            <a:pPr lvl="1"/>
            <a:r>
              <a:rPr lang="el-GR" dirty="0"/>
              <a:t>Προσοχή στο ταίριασμα των διαστάσεων</a:t>
            </a:r>
          </a:p>
          <a:p>
            <a:pPr lvl="1"/>
            <a:endParaRPr lang="el-GR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DAC1C-0279-47A2-84E8-479FC76D4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061" y="1427578"/>
            <a:ext cx="2333584" cy="12506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BF2DDA-5AB3-4B8D-9E03-E84900610CCD}"/>
              </a:ext>
            </a:extLst>
          </p:cNvPr>
          <p:cNvSpPr/>
          <p:nvPr/>
        </p:nvSpPr>
        <p:spPr>
          <a:xfrm>
            <a:off x="4135772" y="3531765"/>
            <a:ext cx="880845" cy="1266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A53358-5966-45AD-9C0C-34E4AE55B63E}"/>
              </a:ext>
            </a:extLst>
          </p:cNvPr>
          <p:cNvSpPr/>
          <p:nvPr/>
        </p:nvSpPr>
        <p:spPr>
          <a:xfrm>
            <a:off x="4135771" y="4890082"/>
            <a:ext cx="880845" cy="722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DCBCFE-E498-4E5F-B95B-D921888140FB}"/>
              </a:ext>
            </a:extLst>
          </p:cNvPr>
          <p:cNvSpPr/>
          <p:nvPr/>
        </p:nvSpPr>
        <p:spPr>
          <a:xfrm>
            <a:off x="5136159" y="3531765"/>
            <a:ext cx="551577" cy="1266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C5FCD6-EFE8-4181-BBD7-D74946A99D90}"/>
              </a:ext>
            </a:extLst>
          </p:cNvPr>
          <p:cNvSpPr/>
          <p:nvPr/>
        </p:nvSpPr>
        <p:spPr>
          <a:xfrm>
            <a:off x="3993160" y="4655890"/>
            <a:ext cx="1142999" cy="34228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7E01F4-0A2C-4656-ABED-29D0A3750DD5}"/>
              </a:ext>
            </a:extLst>
          </p:cNvPr>
          <p:cNvSpPr/>
          <p:nvPr/>
        </p:nvSpPr>
        <p:spPr>
          <a:xfrm rot="5400000">
            <a:off x="4513060" y="3993992"/>
            <a:ext cx="1142999" cy="34228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A3B6A4-667B-4E4D-AF73-74DA3E50574D}"/>
              </a:ext>
            </a:extLst>
          </p:cNvPr>
          <p:cNvSpPr txBox="1"/>
          <p:nvPr/>
        </p:nvSpPr>
        <p:spPr>
          <a:xfrm>
            <a:off x="4135771" y="3593634"/>
            <a:ext cx="88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1…10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7E6297-C02A-4094-8433-3EB91C8EC89A}"/>
              </a:ext>
            </a:extLst>
          </p:cNvPr>
          <p:cNvSpPr txBox="1"/>
          <p:nvPr/>
        </p:nvSpPr>
        <p:spPr>
          <a:xfrm>
            <a:off x="4135771" y="3869879"/>
            <a:ext cx="88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2…20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996804-6DA2-4E3D-BC41-FA20DE328C00}"/>
              </a:ext>
            </a:extLst>
          </p:cNvPr>
          <p:cNvSpPr txBox="1"/>
          <p:nvPr/>
        </p:nvSpPr>
        <p:spPr>
          <a:xfrm>
            <a:off x="4135771" y="4133701"/>
            <a:ext cx="88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3…30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D0F07-EC85-4851-8CD9-527BB8CF5A0E}"/>
              </a:ext>
            </a:extLst>
          </p:cNvPr>
          <p:cNvSpPr txBox="1"/>
          <p:nvPr/>
        </p:nvSpPr>
        <p:spPr>
          <a:xfrm>
            <a:off x="5183345" y="3593634"/>
            <a:ext cx="880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11</a:t>
            </a:r>
          </a:p>
          <a:p>
            <a:r>
              <a:rPr lang="el-GR" dirty="0"/>
              <a:t>22</a:t>
            </a:r>
          </a:p>
          <a:p>
            <a:r>
              <a:rPr lang="el-GR" dirty="0"/>
              <a:t>33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68F1D7-D249-4A87-A78C-CCE703D8AE4D}"/>
              </a:ext>
            </a:extLst>
          </p:cNvPr>
          <p:cNvSpPr txBox="1"/>
          <p:nvPr/>
        </p:nvSpPr>
        <p:spPr>
          <a:xfrm>
            <a:off x="4159238" y="4913418"/>
            <a:ext cx="88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4…40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9DC75F-F8EB-4942-8674-9265D06C379B}"/>
              </a:ext>
            </a:extLst>
          </p:cNvPr>
          <p:cNvSpPr/>
          <p:nvPr/>
        </p:nvSpPr>
        <p:spPr>
          <a:xfrm>
            <a:off x="3993160" y="3429000"/>
            <a:ext cx="1786855" cy="1400530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EC36BB-AC14-44EC-B4BD-5E67F62254A3}"/>
              </a:ext>
            </a:extLst>
          </p:cNvPr>
          <p:cNvSpPr/>
          <p:nvPr/>
        </p:nvSpPr>
        <p:spPr>
          <a:xfrm>
            <a:off x="3916609" y="3363985"/>
            <a:ext cx="1151388" cy="2331309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D6BB4E-9059-4861-B219-11763D2BE344}"/>
              </a:ext>
            </a:extLst>
          </p:cNvPr>
          <p:cNvSpPr txBox="1"/>
          <p:nvPr/>
        </p:nvSpPr>
        <p:spPr>
          <a:xfrm>
            <a:off x="4368015" y="5643428"/>
            <a:ext cx="2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4826F2-B3A6-46CE-A561-CAA6638981A3}"/>
              </a:ext>
            </a:extLst>
          </p:cNvPr>
          <p:cNvSpPr txBox="1"/>
          <p:nvPr/>
        </p:nvSpPr>
        <p:spPr>
          <a:xfrm>
            <a:off x="5808323" y="3497485"/>
            <a:ext cx="24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039213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F032-CD99-4630-A39B-372B203C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67B5D-C29E-4B50-A41A-098E9BF09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Μιγαδικοί Αριθμοί:</a:t>
            </a:r>
          </a:p>
          <a:p>
            <a:r>
              <a:rPr lang="el-GR" dirty="0"/>
              <a:t>Το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/>
              <a:t>j </a:t>
            </a:r>
            <a:r>
              <a:rPr lang="el-GR" dirty="0"/>
              <a:t>λειτουργούν ως φανταστικές μονάδες</a:t>
            </a:r>
          </a:p>
          <a:p>
            <a:r>
              <a:rPr lang="el-GR" dirty="0"/>
              <a:t>Ορίζονται με τον προφανή τρόπο: </a:t>
            </a:r>
            <a:r>
              <a:rPr lang="en-US" dirty="0"/>
              <a:t>z = a + b*j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EFF97-5DBE-44B3-B8C3-DE27871C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727" y="4017540"/>
            <a:ext cx="4874574" cy="77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8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A44A-2A95-4904-BEBC-40E0D87B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7A73E-F299-4F08-A427-D29B4BBB0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Πράξεις Πινάκων:</a:t>
            </a:r>
          </a:p>
          <a:p>
            <a:r>
              <a:rPr lang="el-GR" dirty="0"/>
              <a:t>Υποστηρίζονται με τελεστές όλες οι κοινές</a:t>
            </a:r>
            <a:br>
              <a:rPr lang="el-GR" dirty="0"/>
            </a:br>
            <a:r>
              <a:rPr lang="el-GR" dirty="0"/>
              <a:t>πράξεις πινάκων</a:t>
            </a:r>
          </a:p>
          <a:p>
            <a:r>
              <a:rPr lang="el-GR" dirty="0"/>
              <a:t>Πολλοί τελεστές έχουν 2 εκδόσεις, μια κανονική </a:t>
            </a:r>
            <a:br>
              <a:rPr lang="el-GR" dirty="0"/>
            </a:br>
            <a:r>
              <a:rPr lang="el-GR" dirty="0"/>
              <a:t>και μια με (.) μπροστά. Οι πρώτες εφαρμόζονται στον</a:t>
            </a:r>
            <a:br>
              <a:rPr lang="el-GR" dirty="0"/>
            </a:br>
            <a:r>
              <a:rPr lang="el-GR" dirty="0"/>
              <a:t>πίνακα ενώ οι δεύτερες στα στοιχεία του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4D280-5C87-40FB-AB13-813EEB4D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4300494"/>
            <a:ext cx="52863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0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2235-10B7-4753-BA59-233070DC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C8FED-E8C8-4A44-B64E-1141ED204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Ροή Ελέγχου:</a:t>
            </a:r>
          </a:p>
          <a:p>
            <a:r>
              <a:rPr lang="el-GR" dirty="0"/>
              <a:t>Το </a:t>
            </a:r>
            <a:r>
              <a:rPr lang="en-US" dirty="0"/>
              <a:t>MATLAB </a:t>
            </a:r>
            <a:r>
              <a:rPr lang="el-GR" dirty="0"/>
              <a:t>υποστηρίζει </a:t>
            </a:r>
            <a:r>
              <a:rPr lang="en-US" dirty="0"/>
              <a:t>if…else </a:t>
            </a:r>
            <a:r>
              <a:rPr lang="el-GR" dirty="0"/>
              <a:t>και </a:t>
            </a:r>
            <a:r>
              <a:rPr lang="en-US" dirty="0"/>
              <a:t>switch </a:t>
            </a:r>
            <a:r>
              <a:rPr lang="el-GR" dirty="0"/>
              <a:t>και η σύνταξή τους είναι ως εξής:</a:t>
            </a:r>
            <a:endParaRPr lang="en-US" dirty="0"/>
          </a:p>
          <a:p>
            <a:pPr lvl="1"/>
            <a:r>
              <a:rPr lang="el-GR" dirty="0"/>
              <a:t>Προσοχή στον ορισμό των </a:t>
            </a:r>
            <a:r>
              <a:rPr lang="en-US" dirty="0"/>
              <a:t>blocks </a:t>
            </a:r>
            <a:r>
              <a:rPr lang="el-GR" dirty="0"/>
              <a:t>κώδικα δεν χρησιμοποιείται </a:t>
            </a:r>
            <a:r>
              <a:rPr lang="en-US" dirty="0"/>
              <a:t>{} </a:t>
            </a:r>
            <a:r>
              <a:rPr lang="el-GR" dirty="0"/>
              <a:t>αλλά ανοίγουν εκεί που ξεκινάει η δομή ελέγχου και κλείνουν με </a:t>
            </a:r>
            <a:r>
              <a:rPr lang="en-US" dirty="0"/>
              <a:t>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87BC6-137A-4FCE-8939-B73EA7657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4150658"/>
            <a:ext cx="1958723" cy="1814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F0A0A8-041D-49C7-92E8-56DE830CB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057" y="4150658"/>
            <a:ext cx="2157330" cy="18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2627-D71D-4322-8FF7-EF3B444F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0BEE5-7D8E-4BF5-AD2D-BA3671118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Επαναληπτικές Δομές:</a:t>
            </a:r>
          </a:p>
          <a:p>
            <a:r>
              <a:rPr lang="el-GR" dirty="0"/>
              <a:t>Το </a:t>
            </a:r>
            <a:r>
              <a:rPr lang="en-US" dirty="0"/>
              <a:t>MATLAB </a:t>
            </a:r>
            <a:r>
              <a:rPr lang="el-GR" dirty="0"/>
              <a:t>υποστηρίζει </a:t>
            </a:r>
            <a:r>
              <a:rPr lang="en-US" dirty="0"/>
              <a:t>while </a:t>
            </a:r>
            <a:r>
              <a:rPr lang="el-GR" dirty="0"/>
              <a:t>και </a:t>
            </a:r>
            <a:r>
              <a:rPr lang="en-US" dirty="0"/>
              <a:t>for </a:t>
            </a:r>
            <a:r>
              <a:rPr lang="el-GR" dirty="0"/>
              <a:t>οι οποίες συντάσσονται ως εξής:</a:t>
            </a:r>
          </a:p>
          <a:p>
            <a:pPr lvl="1"/>
            <a:r>
              <a:rPr lang="el-GR" dirty="0"/>
              <a:t>Στη </a:t>
            </a:r>
            <a:r>
              <a:rPr lang="en-US" dirty="0"/>
              <a:t>for </a:t>
            </a:r>
            <a:r>
              <a:rPr lang="el-GR" dirty="0"/>
              <a:t>μπορώ να χρησιμοποιήσω τον τελεστή εύρους για να ορίσω πλήθος επαναλήψεων (πχ. </a:t>
            </a:r>
            <a:r>
              <a:rPr lang="en-US" dirty="0"/>
              <a:t>I = 1:N</a:t>
            </a:r>
            <a:r>
              <a:rPr lang="el-GR" dirty="0"/>
              <a:t> ή </a:t>
            </a:r>
            <a:r>
              <a:rPr lang="en-US" dirty="0"/>
              <a:t>I = 1:2:N)</a:t>
            </a:r>
          </a:p>
          <a:p>
            <a:pPr lvl="1"/>
            <a:r>
              <a:rPr lang="el-GR" dirty="0"/>
              <a:t>Προφανώς μπορώ να έχω εμφωλευμένες</a:t>
            </a:r>
            <a:br>
              <a:rPr lang="el-GR" dirty="0"/>
            </a:br>
            <a:r>
              <a:rPr lang="el-GR" dirty="0"/>
              <a:t>επαναλήψεις </a:t>
            </a:r>
          </a:p>
          <a:p>
            <a:pPr lvl="1"/>
            <a:r>
              <a:rPr lang="el-GR" dirty="0"/>
              <a:t>Μπορώ να βγω απ’ το </a:t>
            </a:r>
            <a:r>
              <a:rPr lang="en-US" dirty="0"/>
              <a:t>loop </a:t>
            </a:r>
            <a:r>
              <a:rPr lang="el-GR" dirty="0"/>
              <a:t>με χρήση</a:t>
            </a:r>
            <a:br>
              <a:rPr lang="el-GR" dirty="0"/>
            </a:br>
            <a:r>
              <a:rPr lang="el-GR" dirty="0"/>
              <a:t>του </a:t>
            </a:r>
            <a:r>
              <a:rPr lang="en-US" dirty="0"/>
              <a:t>keyword break </a:t>
            </a:r>
            <a:r>
              <a:rPr lang="el-GR" dirty="0"/>
              <a:t>όπως στις </a:t>
            </a:r>
            <a:br>
              <a:rPr lang="el-GR" dirty="0"/>
            </a:br>
            <a:r>
              <a:rPr lang="el-GR" dirty="0"/>
              <a:t>περισσότερες γλώσσες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8B852-0547-4F11-B4F4-D2C5D2560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043" y="3922058"/>
            <a:ext cx="4079334" cy="20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5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68BF-28B6-4745-9696-A675051F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</a:t>
            </a:r>
            <a:r>
              <a:rPr lang="el-GR" dirty="0"/>
              <a:t>10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8BB9D-79A3-43BB-BA94-FC077AC8E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Strings:</a:t>
            </a:r>
          </a:p>
          <a:p>
            <a:r>
              <a:rPr lang="el-GR" dirty="0"/>
              <a:t>Στο </a:t>
            </a:r>
            <a:r>
              <a:rPr lang="en-US" dirty="0"/>
              <a:t>MATLAB </a:t>
            </a:r>
            <a:r>
              <a:rPr lang="el-GR" dirty="0"/>
              <a:t>τα </a:t>
            </a:r>
            <a:r>
              <a:rPr lang="en-US" dirty="0"/>
              <a:t>strings </a:t>
            </a:r>
            <a:r>
              <a:rPr lang="el-GR" dirty="0"/>
              <a:t>ορίζονται από απλά εισαγωγικά</a:t>
            </a:r>
          </a:p>
          <a:p>
            <a:pPr lvl="1"/>
            <a:r>
              <a:rPr lang="el-GR" dirty="0"/>
              <a:t>‘</a:t>
            </a:r>
            <a:r>
              <a:rPr lang="en-US" dirty="0" err="1"/>
              <a:t>mystring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‘Hello World’</a:t>
            </a:r>
          </a:p>
          <a:p>
            <a:r>
              <a:rPr lang="el-GR" dirty="0"/>
              <a:t>Μπορούν να είναι στοιχεία πίνακα αλλά ο πίνακας πρέπει να έχει μόνο </a:t>
            </a:r>
            <a:r>
              <a:rPr lang="en-US" dirty="0"/>
              <a:t>strings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3A83E-478B-48B9-9CA6-F541E2745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052" y="1738593"/>
            <a:ext cx="2487521" cy="108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0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F998-A8EF-4B64-BEAD-CA1F0CA1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</a:t>
            </a:r>
            <a:r>
              <a:rPr lang="el-GR" dirty="0"/>
              <a:t>1</a:t>
            </a:r>
            <a:r>
              <a:rPr lang="en-US" dirty="0"/>
              <a:t>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AC6BE-EAE3-450A-B84D-2203ADBFF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Συναρτήσεις:</a:t>
            </a:r>
          </a:p>
          <a:p>
            <a:r>
              <a:rPr lang="el-GR" dirty="0"/>
              <a:t>Θα μιλήσουμε μόνο για </a:t>
            </a:r>
            <a:r>
              <a:rPr lang="en-US" dirty="0"/>
              <a:t>global </a:t>
            </a:r>
            <a:r>
              <a:rPr lang="el-GR" dirty="0"/>
              <a:t>συναρτήσεις </a:t>
            </a:r>
            <a:r>
              <a:rPr lang="en-US" dirty="0"/>
              <a:t>for now</a:t>
            </a:r>
          </a:p>
          <a:p>
            <a:r>
              <a:rPr lang="el-GR" dirty="0"/>
              <a:t>Ορισμός συνάρτησης: Νέο </a:t>
            </a:r>
            <a:r>
              <a:rPr lang="en-US" dirty="0"/>
              <a:t>.m file</a:t>
            </a:r>
          </a:p>
          <a:p>
            <a:r>
              <a:rPr lang="el-GR" dirty="0"/>
              <a:t>Τα </a:t>
            </a:r>
            <a:r>
              <a:rPr lang="en-US" dirty="0" err="1"/>
              <a:t>input_args</a:t>
            </a:r>
            <a:r>
              <a:rPr lang="en-US" dirty="0"/>
              <a:t> </a:t>
            </a:r>
            <a:r>
              <a:rPr lang="el-GR" dirty="0"/>
              <a:t>χωρίζονται με (,) όπως στις περισσότερες γλώσσες</a:t>
            </a:r>
          </a:p>
          <a:p>
            <a:r>
              <a:rPr lang="el-GR" dirty="0"/>
              <a:t>Τα </a:t>
            </a:r>
            <a:r>
              <a:rPr lang="en-US" dirty="0" err="1"/>
              <a:t>output_args</a:t>
            </a:r>
            <a:r>
              <a:rPr lang="en-US" dirty="0"/>
              <a:t> </a:t>
            </a:r>
            <a:r>
              <a:rPr lang="el-GR" dirty="0"/>
              <a:t>είναι ένας πίνακας με τις τιμές επιστροφής</a:t>
            </a:r>
          </a:p>
          <a:p>
            <a:pPr lvl="1"/>
            <a:r>
              <a:rPr lang="en-US" dirty="0"/>
              <a:t>Yes, there can be more than 1</a:t>
            </a:r>
          </a:p>
          <a:p>
            <a:pPr lvl="1"/>
            <a:r>
              <a:rPr lang="el-GR" dirty="0"/>
              <a:t>Δεν χρησιμοποιούμε </a:t>
            </a:r>
            <a:r>
              <a:rPr lang="en-US" dirty="0"/>
              <a:t>return, </a:t>
            </a:r>
            <a:r>
              <a:rPr lang="el-GR" dirty="0"/>
              <a:t>απλά βάζουμε στη θέση του </a:t>
            </a:r>
            <a:r>
              <a:rPr lang="en-US" dirty="0" err="1"/>
              <a:t>output_args</a:t>
            </a:r>
            <a:r>
              <a:rPr lang="en-US" dirty="0"/>
              <a:t> </a:t>
            </a:r>
            <a:r>
              <a:rPr lang="el-GR" dirty="0"/>
              <a:t>τον πίνακα που θέλουμε να επιστρέψουμε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7F5CA-2460-45DD-AC61-5BD2BD4C7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809" y="5316658"/>
            <a:ext cx="4439545" cy="122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2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6E26-0DF5-4149-B5B6-D8CE31007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6ED53-24FB-47D8-AC4E-A8D7DCD03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Εισαγωγή στο </a:t>
            </a:r>
            <a:r>
              <a:rPr lang="en-US" dirty="0"/>
              <a:t>MATLAB </a:t>
            </a:r>
          </a:p>
          <a:p>
            <a:r>
              <a:rPr lang="el-GR" dirty="0"/>
              <a:t>Το Περιβάλλον του </a:t>
            </a:r>
            <a:r>
              <a:rPr lang="en-US" dirty="0"/>
              <a:t>MATLAB</a:t>
            </a:r>
          </a:p>
          <a:p>
            <a:pPr lvl="1"/>
            <a:r>
              <a:rPr lang="en-US" dirty="0"/>
              <a:t>Command Window</a:t>
            </a:r>
          </a:p>
          <a:p>
            <a:pPr lvl="1"/>
            <a:r>
              <a:rPr lang="en-US" dirty="0"/>
              <a:t>Workspace</a:t>
            </a:r>
          </a:p>
          <a:p>
            <a:r>
              <a:rPr lang="el-GR" dirty="0"/>
              <a:t>Προγραμματισμός με το </a:t>
            </a:r>
            <a:r>
              <a:rPr lang="en-US" dirty="0"/>
              <a:t>MATLAB</a:t>
            </a:r>
            <a:endParaRPr lang="el-GR" dirty="0"/>
          </a:p>
          <a:p>
            <a:pPr lvl="1"/>
            <a:r>
              <a:rPr lang="en-US" dirty="0"/>
              <a:t>Scripts, Live Scripts </a:t>
            </a:r>
            <a:r>
              <a:rPr lang="el-GR" dirty="0"/>
              <a:t>και </a:t>
            </a:r>
            <a:r>
              <a:rPr lang="en-US" dirty="0"/>
              <a:t>Functions</a:t>
            </a:r>
            <a:endParaRPr lang="el-GR" dirty="0"/>
          </a:p>
          <a:p>
            <a:pPr lvl="1"/>
            <a:r>
              <a:rPr lang="el-GR" dirty="0"/>
              <a:t>Βασικό Συντακτικό </a:t>
            </a:r>
            <a:r>
              <a:rPr lang="en-US" dirty="0"/>
              <a:t>MATLAB</a:t>
            </a:r>
          </a:p>
          <a:p>
            <a:pPr lvl="1"/>
            <a:r>
              <a:rPr lang="el-GR" dirty="0"/>
              <a:t>Συναρτήσεις</a:t>
            </a:r>
            <a:endParaRPr lang="en-US" dirty="0"/>
          </a:p>
          <a:p>
            <a:pPr lvl="1"/>
            <a:r>
              <a:rPr lang="el-GR" dirty="0"/>
              <a:t>Βασικές Εντολές Επεξεργασίας Σημάτων</a:t>
            </a:r>
          </a:p>
          <a:p>
            <a:pPr lvl="1"/>
            <a:r>
              <a:rPr lang="en-US" dirty="0"/>
              <a:t>Plotting</a:t>
            </a:r>
          </a:p>
        </p:txBody>
      </p:sp>
    </p:spTree>
    <p:extLst>
      <p:ext uri="{BB962C8B-B14F-4D97-AF65-F5344CB8AC3E}">
        <p14:creationId xmlns:p14="http://schemas.microsoft.com/office/powerpoint/2010/main" val="719941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54A3-0444-4CF3-A013-D0E4521C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</a:t>
            </a:r>
            <a:r>
              <a:rPr lang="el-GR" dirty="0"/>
              <a:t>12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0E4A7A-EC31-4174-808B-8FC4D352A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00" y="2338169"/>
            <a:ext cx="10892599" cy="41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61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D28B-07F6-411E-AE43-963FD469F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</a:t>
            </a:r>
            <a:r>
              <a:rPr lang="el-GR" dirty="0"/>
              <a:t>13</a:t>
            </a:r>
            <a:r>
              <a:rPr lang="en-US" dirty="0"/>
              <a:t>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AE9DC0-8649-4584-A872-413C3606B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4806420" cy="472172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/>
              <a:t>Χρήσιμες Συναρτήσεις:</a:t>
            </a:r>
          </a:p>
          <a:p>
            <a:r>
              <a:rPr lang="en-US" dirty="0"/>
              <a:t>zeros(n) </a:t>
            </a:r>
            <a:r>
              <a:rPr lang="el-GR" dirty="0"/>
              <a:t>ή </a:t>
            </a:r>
            <a:r>
              <a:rPr lang="en-US" dirty="0"/>
              <a:t>zeros(n, dim)</a:t>
            </a:r>
          </a:p>
          <a:p>
            <a:pPr lvl="1"/>
            <a:r>
              <a:rPr lang="el-GR" dirty="0"/>
              <a:t>Παραγωγή πίνακα με </a:t>
            </a:r>
            <a:r>
              <a:rPr lang="en-US" dirty="0" err="1"/>
              <a:t>nxn</a:t>
            </a:r>
            <a:r>
              <a:rPr lang="en-US" dirty="0"/>
              <a:t> </a:t>
            </a:r>
            <a:r>
              <a:rPr lang="el-GR" dirty="0"/>
              <a:t>ή </a:t>
            </a:r>
            <a:r>
              <a:rPr lang="en-US" dirty="0" err="1"/>
              <a:t>nxdim</a:t>
            </a:r>
            <a:r>
              <a:rPr lang="en-US" dirty="0"/>
              <a:t> </a:t>
            </a:r>
            <a:r>
              <a:rPr lang="el-GR" dirty="0"/>
              <a:t>μηδενικά</a:t>
            </a:r>
          </a:p>
          <a:p>
            <a:r>
              <a:rPr lang="en-US" dirty="0"/>
              <a:t>ones(n) </a:t>
            </a:r>
            <a:r>
              <a:rPr lang="el-GR" dirty="0"/>
              <a:t>ή </a:t>
            </a:r>
            <a:r>
              <a:rPr lang="en-US" dirty="0"/>
              <a:t>ones(n, dim)</a:t>
            </a:r>
          </a:p>
          <a:p>
            <a:pPr lvl="1"/>
            <a:r>
              <a:rPr lang="el-GR" dirty="0"/>
              <a:t>Παραγωγή πίνακα με </a:t>
            </a:r>
            <a:r>
              <a:rPr lang="en-US" dirty="0" err="1"/>
              <a:t>nxn</a:t>
            </a:r>
            <a:r>
              <a:rPr lang="en-US" dirty="0"/>
              <a:t> </a:t>
            </a:r>
            <a:r>
              <a:rPr lang="el-GR" dirty="0"/>
              <a:t>ή </a:t>
            </a:r>
            <a:r>
              <a:rPr lang="en-US" dirty="0" err="1"/>
              <a:t>nxdim</a:t>
            </a:r>
            <a:r>
              <a:rPr lang="en-US" dirty="0"/>
              <a:t> </a:t>
            </a:r>
            <a:r>
              <a:rPr lang="el-GR" dirty="0"/>
              <a:t>άσους</a:t>
            </a:r>
          </a:p>
          <a:p>
            <a:r>
              <a:rPr lang="el-GR" dirty="0"/>
              <a:t>Τριγωνομετρικές Συναρτήσεις (</a:t>
            </a:r>
            <a:r>
              <a:rPr lang="en-US" dirty="0"/>
              <a:t>sin(x), cos(x), tan(x), </a:t>
            </a:r>
            <a:r>
              <a:rPr lang="en-US" dirty="0" err="1"/>
              <a:t>atan</a:t>
            </a:r>
            <a:r>
              <a:rPr lang="en-US" dirty="0"/>
              <a:t>(x), etc.)</a:t>
            </a:r>
          </a:p>
          <a:p>
            <a:pPr lvl="1"/>
            <a:r>
              <a:rPr lang="el-GR" dirty="0"/>
              <a:t>Το </a:t>
            </a:r>
            <a:r>
              <a:rPr lang="en-US" dirty="0"/>
              <a:t>x </a:t>
            </a:r>
            <a:r>
              <a:rPr lang="el-GR" dirty="0"/>
              <a:t>συνήθως είναι ένα </a:t>
            </a:r>
            <a:r>
              <a:rPr lang="en-US" dirty="0" err="1"/>
              <a:t>linespace</a:t>
            </a:r>
            <a:r>
              <a:rPr lang="el-GR" dirty="0"/>
              <a:t>, δηλαδή αριθμοί σε ένα εύρος και σε ίση απόσταση μεταξύ τους, πχ </a:t>
            </a:r>
            <a:r>
              <a:rPr lang="en-US" dirty="0"/>
              <a:t>x = 1:0.01:10</a:t>
            </a:r>
          </a:p>
          <a:p>
            <a:pPr lvl="1"/>
            <a:r>
              <a:rPr lang="el-GR" dirty="0"/>
              <a:t>Η συνάρτηση επιστρέφει τόσες τιμές όσο το μέγεθος του </a:t>
            </a:r>
            <a:r>
              <a:rPr lang="en-US" dirty="0" err="1"/>
              <a:t>linespace</a:t>
            </a:r>
            <a:r>
              <a:rPr lang="en-US" dirty="0"/>
              <a:t>, </a:t>
            </a:r>
            <a:r>
              <a:rPr lang="el-GR" dirty="0"/>
              <a:t>την τιμή της αντίστοιχης τριγωνομετρικής συνάρτησης σε κάθε τιμή του </a:t>
            </a:r>
            <a:r>
              <a:rPr lang="en-US" dirty="0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6DEFF5-4DE7-41AF-9CE0-EA73F2A7AD0B}"/>
              </a:ext>
            </a:extLst>
          </p:cNvPr>
          <p:cNvSpPr txBox="1">
            <a:spLocks/>
          </p:cNvSpPr>
          <p:nvPr/>
        </p:nvSpPr>
        <p:spPr>
          <a:xfrm>
            <a:off x="6030752" y="1779910"/>
            <a:ext cx="4910586" cy="4795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l-GR" b="1" dirty="0"/>
              <a:t>Χρήσιμες Συναρτήσεις:</a:t>
            </a:r>
          </a:p>
          <a:p>
            <a:r>
              <a:rPr lang="el-GR" dirty="0"/>
              <a:t>Εκθετική και λογαριθμική συνάρτηση (</a:t>
            </a:r>
            <a:r>
              <a:rPr lang="en-US" dirty="0" err="1"/>
              <a:t>exp</a:t>
            </a:r>
            <a:r>
              <a:rPr lang="en-US" dirty="0"/>
              <a:t>(x) </a:t>
            </a:r>
            <a:r>
              <a:rPr lang="el-GR" dirty="0"/>
              <a:t>και </a:t>
            </a:r>
            <a:r>
              <a:rPr lang="en-US" dirty="0"/>
              <a:t>log(x))</a:t>
            </a:r>
          </a:p>
          <a:p>
            <a:pPr lvl="1"/>
            <a:r>
              <a:rPr lang="el-GR" dirty="0"/>
              <a:t>Αντίστοιχα με τριγωνομετρικές, βάση στην </a:t>
            </a:r>
            <a:r>
              <a:rPr lang="en-US" dirty="0" err="1"/>
              <a:t>exp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/>
              <a:t>log </a:t>
            </a:r>
            <a:r>
              <a:rPr lang="el-GR" dirty="0"/>
              <a:t>είναι το </a:t>
            </a:r>
            <a:r>
              <a:rPr lang="en-US" dirty="0"/>
              <a:t>e</a:t>
            </a:r>
          </a:p>
          <a:p>
            <a:r>
              <a:rPr lang="el-GR" dirty="0"/>
              <a:t>Απόλυτη τιμή και γωνία (</a:t>
            </a:r>
            <a:r>
              <a:rPr lang="en-US" dirty="0"/>
              <a:t>abs(x), angle(x))</a:t>
            </a:r>
          </a:p>
          <a:p>
            <a:pPr lvl="1"/>
            <a:r>
              <a:rPr lang="el-GR" dirty="0"/>
              <a:t>Σε μιγαδικούς το </a:t>
            </a:r>
            <a:r>
              <a:rPr lang="en-US" dirty="0"/>
              <a:t>angle </a:t>
            </a:r>
            <a:r>
              <a:rPr lang="el-GR" dirty="0"/>
              <a:t>επιστρέφει τη φάση του μιγαδικού (τι επιστρέφει σε πραγματικούς;) </a:t>
            </a:r>
          </a:p>
          <a:p>
            <a:pPr lvl="1"/>
            <a:r>
              <a:rPr lang="el-GR" dirty="0"/>
              <a:t>Το </a:t>
            </a:r>
            <a:r>
              <a:rPr lang="en-US" dirty="0"/>
              <a:t>abs </a:t>
            </a:r>
            <a:r>
              <a:rPr lang="el-GR" dirty="0"/>
              <a:t>επιστρέφει απόλυτη τιμή αριθμού</a:t>
            </a:r>
            <a:endParaRPr lang="en-US" dirty="0"/>
          </a:p>
          <a:p>
            <a:r>
              <a:rPr lang="en-US" dirty="0"/>
              <a:t>load(</a:t>
            </a:r>
            <a:r>
              <a:rPr lang="en-US" dirty="0" err="1"/>
              <a:t>matlab_data.mat</a:t>
            </a:r>
            <a:r>
              <a:rPr lang="en-US" dirty="0"/>
              <a:t>)</a:t>
            </a:r>
          </a:p>
          <a:p>
            <a:pPr lvl="1"/>
            <a:r>
              <a:rPr lang="el-GR" dirty="0"/>
              <a:t>Χρησιμοποιείται για να φορτώσουμε ένα σύνολο μεταβλητών στο περιβάλλον (πχ δεδομένα)</a:t>
            </a:r>
            <a:endParaRPr lang="en-US" dirty="0"/>
          </a:p>
          <a:p>
            <a:r>
              <a:rPr lang="en-US" dirty="0"/>
              <a:t>real(x) </a:t>
            </a:r>
            <a:r>
              <a:rPr lang="el-GR" dirty="0"/>
              <a:t>και </a:t>
            </a:r>
            <a:r>
              <a:rPr lang="en-US" dirty="0" err="1"/>
              <a:t>imag</a:t>
            </a:r>
            <a:r>
              <a:rPr lang="en-US" dirty="0"/>
              <a:t>(x)</a:t>
            </a:r>
          </a:p>
          <a:p>
            <a:pPr lvl="1"/>
            <a:r>
              <a:rPr lang="el-GR" dirty="0"/>
              <a:t>Επιστρέφει πραγματικό ή φανταστικό μέρος του </a:t>
            </a:r>
            <a:r>
              <a:rPr lang="en-US" dirty="0"/>
              <a:t>x </a:t>
            </a:r>
            <a:r>
              <a:rPr lang="el-GR" dirty="0"/>
              <a:t>αντίστοιχα</a:t>
            </a:r>
          </a:p>
        </p:txBody>
      </p:sp>
    </p:spTree>
    <p:extLst>
      <p:ext uri="{BB962C8B-B14F-4D97-AF65-F5344CB8AC3E}">
        <p14:creationId xmlns:p14="http://schemas.microsoft.com/office/powerpoint/2010/main" val="6216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47C9-A25C-42C8-9E72-1970B049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</a:t>
            </a:r>
            <a:r>
              <a:rPr lang="el-GR" dirty="0"/>
              <a:t>14</a:t>
            </a:r>
            <a:r>
              <a:rPr lang="en-US" dirty="0"/>
              <a:t>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44EDE5-54D8-48D2-9886-4A3045043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209801"/>
            <a:ext cx="5263620" cy="4195481"/>
          </a:xfrm>
        </p:spPr>
        <p:txBody>
          <a:bodyPr>
            <a:normAutofit/>
          </a:bodyPr>
          <a:lstStyle/>
          <a:p>
            <a:r>
              <a:rPr lang="el-GR" b="1" dirty="0"/>
              <a:t>Κι άλλες χρήσιμες συναρτήσεις</a:t>
            </a:r>
            <a:r>
              <a:rPr lang="en-US" b="1" dirty="0"/>
              <a:t>:</a:t>
            </a:r>
            <a:endParaRPr lang="el-GR" b="1" dirty="0"/>
          </a:p>
          <a:p>
            <a:r>
              <a:rPr lang="el-GR" dirty="0"/>
              <a:t>Στατιστικές συναρτήσεις</a:t>
            </a:r>
          </a:p>
          <a:p>
            <a:pPr lvl="1"/>
            <a:r>
              <a:rPr lang="en-US" dirty="0"/>
              <a:t>mean(x) – </a:t>
            </a:r>
            <a:r>
              <a:rPr lang="el-GR" dirty="0"/>
              <a:t>Μέση τιμή</a:t>
            </a:r>
            <a:endParaRPr lang="en-US" dirty="0"/>
          </a:p>
          <a:p>
            <a:pPr lvl="1"/>
            <a:r>
              <a:rPr lang="en-US" dirty="0"/>
              <a:t>var(x)</a:t>
            </a:r>
            <a:r>
              <a:rPr lang="el-GR" dirty="0"/>
              <a:t> – Διασπορά </a:t>
            </a:r>
          </a:p>
          <a:p>
            <a:r>
              <a:rPr lang="el-GR" dirty="0"/>
              <a:t>Στρογγυλοποίηση αριθμών</a:t>
            </a:r>
          </a:p>
          <a:p>
            <a:pPr lvl="1"/>
            <a:r>
              <a:rPr lang="en-US" dirty="0"/>
              <a:t>floor(x), ceil(x) – </a:t>
            </a:r>
            <a:r>
              <a:rPr lang="el-GR" dirty="0"/>
              <a:t>στον μικρότερο ή μεγαλύτερο ακέραιο αντίστοιχα</a:t>
            </a:r>
          </a:p>
          <a:p>
            <a:pPr lvl="1"/>
            <a:r>
              <a:rPr lang="en-US" dirty="0"/>
              <a:t>round(x) – </a:t>
            </a:r>
            <a:r>
              <a:rPr lang="el-GR" dirty="0"/>
              <a:t>στον πλησιέστερο ακέραιο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E1EAA0-91B9-4F64-A065-CCFA12640318}"/>
              </a:ext>
            </a:extLst>
          </p:cNvPr>
          <p:cNvSpPr txBox="1">
            <a:spLocks/>
          </p:cNvSpPr>
          <p:nvPr/>
        </p:nvSpPr>
        <p:spPr>
          <a:xfrm>
            <a:off x="5909731" y="2209801"/>
            <a:ext cx="5458355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l-GR" b="1" dirty="0"/>
              <a:t>Κι άλλες χρήσιμες συναρτήσεις</a:t>
            </a:r>
            <a:r>
              <a:rPr lang="en-US" b="1" dirty="0"/>
              <a:t>:</a:t>
            </a:r>
            <a:endParaRPr lang="el-GR" b="1" dirty="0"/>
          </a:p>
          <a:p>
            <a:r>
              <a:rPr lang="el-GR" dirty="0"/>
              <a:t>Στοχαστικές Συναρτήσεις</a:t>
            </a:r>
            <a:endParaRPr lang="en-US" dirty="0"/>
          </a:p>
          <a:p>
            <a:pPr lvl="1"/>
            <a:r>
              <a:rPr lang="en-US" dirty="0" err="1"/>
              <a:t>rng</a:t>
            </a:r>
            <a:r>
              <a:rPr lang="en-US" dirty="0"/>
              <a:t>(seed) – </a:t>
            </a:r>
            <a:r>
              <a:rPr lang="el-GR" dirty="0"/>
              <a:t>ορίζει το </a:t>
            </a:r>
            <a:r>
              <a:rPr lang="en-US" dirty="0"/>
              <a:t>seed </a:t>
            </a:r>
            <a:r>
              <a:rPr lang="el-GR" dirty="0"/>
              <a:t>για τυχαίους αριθμούς</a:t>
            </a:r>
          </a:p>
          <a:p>
            <a:pPr lvl="2"/>
            <a:r>
              <a:rPr lang="en-US" dirty="0" err="1"/>
              <a:t>rng</a:t>
            </a:r>
            <a:r>
              <a:rPr lang="en-US" dirty="0"/>
              <a:t>(‘default’) </a:t>
            </a:r>
            <a:r>
              <a:rPr lang="el-GR" dirty="0"/>
              <a:t>για </a:t>
            </a:r>
            <a:r>
              <a:rPr lang="en-US" dirty="0"/>
              <a:t>reproduction </a:t>
            </a:r>
            <a:r>
              <a:rPr lang="el-GR" dirty="0"/>
              <a:t>αποτελεσμάτων</a:t>
            </a:r>
          </a:p>
          <a:p>
            <a:pPr lvl="1"/>
            <a:r>
              <a:rPr lang="en-US" dirty="0"/>
              <a:t>rand() </a:t>
            </a:r>
            <a:r>
              <a:rPr lang="el-GR" dirty="0"/>
              <a:t>ή </a:t>
            </a:r>
            <a:r>
              <a:rPr lang="en-US" dirty="0"/>
              <a:t>rand(n) </a:t>
            </a:r>
            <a:r>
              <a:rPr lang="el-GR" dirty="0"/>
              <a:t>ή </a:t>
            </a:r>
            <a:r>
              <a:rPr lang="en-US" dirty="0"/>
              <a:t>rand(n1, n2, …, </a:t>
            </a:r>
            <a:r>
              <a:rPr lang="en-US" dirty="0" err="1"/>
              <a:t>nN</a:t>
            </a:r>
            <a:r>
              <a:rPr lang="en-US" dirty="0"/>
              <a:t>) </a:t>
            </a:r>
          </a:p>
          <a:p>
            <a:pPr lvl="2"/>
            <a:r>
              <a:rPr lang="el-GR" dirty="0"/>
              <a:t>Ομοιόμορφα κατανεμημένοι τυχαίοι αριθμοί</a:t>
            </a:r>
          </a:p>
          <a:p>
            <a:pPr lvl="2"/>
            <a:r>
              <a:rPr lang="en-US" dirty="0"/>
              <a:t>No </a:t>
            </a:r>
            <a:r>
              <a:rPr lang="en-US" dirty="0" err="1"/>
              <a:t>args</a:t>
            </a:r>
            <a:r>
              <a:rPr lang="en-US" dirty="0"/>
              <a:t> -&gt; 1 number, 1 </a:t>
            </a:r>
            <a:r>
              <a:rPr lang="en-US" dirty="0" err="1"/>
              <a:t>arg</a:t>
            </a:r>
            <a:r>
              <a:rPr lang="en-US" dirty="0"/>
              <a:t> -&gt; </a:t>
            </a:r>
            <a:r>
              <a:rPr lang="en-US" dirty="0" err="1"/>
              <a:t>nxn</a:t>
            </a:r>
            <a:r>
              <a:rPr lang="en-US" dirty="0"/>
              <a:t> numbers, N </a:t>
            </a:r>
            <a:r>
              <a:rPr lang="en-US" dirty="0" err="1"/>
              <a:t>args</a:t>
            </a:r>
            <a:r>
              <a:rPr lang="en-US" dirty="0"/>
              <a:t> -&gt;n1xn2x…</a:t>
            </a:r>
            <a:r>
              <a:rPr lang="en-US" dirty="0" err="1"/>
              <a:t>xnN</a:t>
            </a:r>
            <a:r>
              <a:rPr lang="en-US" dirty="0"/>
              <a:t> numbers</a:t>
            </a:r>
          </a:p>
          <a:p>
            <a:pPr lvl="1"/>
            <a:r>
              <a:rPr lang="en-US" dirty="0" err="1"/>
              <a:t>normrnd</a:t>
            </a:r>
            <a:r>
              <a:rPr lang="en-US" dirty="0"/>
              <a:t>(mu, sigma) </a:t>
            </a:r>
            <a:r>
              <a:rPr lang="el-GR" dirty="0"/>
              <a:t>ή </a:t>
            </a:r>
            <a:r>
              <a:rPr lang="en-US" dirty="0" err="1"/>
              <a:t>normrnd</a:t>
            </a:r>
            <a:r>
              <a:rPr lang="en-US" dirty="0"/>
              <a:t>(mu, sigma, sz1, sz2, …, </a:t>
            </a:r>
            <a:r>
              <a:rPr lang="en-US" dirty="0" err="1"/>
              <a:t>szN</a:t>
            </a:r>
            <a:r>
              <a:rPr lang="en-US" dirty="0"/>
              <a:t>)</a:t>
            </a:r>
            <a:endParaRPr lang="el-GR" dirty="0"/>
          </a:p>
          <a:p>
            <a:pPr lvl="2"/>
            <a:r>
              <a:rPr lang="el-GR" dirty="0"/>
              <a:t>Κανονικά κατανεμημένοι τυχαίοι αριθμοί</a:t>
            </a:r>
            <a:r>
              <a:rPr lang="en-US" dirty="0"/>
              <a:t> </a:t>
            </a:r>
            <a:r>
              <a:rPr lang="el-GR" dirty="0"/>
              <a:t>με μέση τιμή </a:t>
            </a:r>
            <a:r>
              <a:rPr lang="en-US" dirty="0"/>
              <a:t>mu </a:t>
            </a:r>
            <a:r>
              <a:rPr lang="el-GR" dirty="0"/>
              <a:t>και διασπορά </a:t>
            </a:r>
            <a:r>
              <a:rPr lang="en-US" dirty="0"/>
              <a:t>sigma</a:t>
            </a:r>
          </a:p>
          <a:p>
            <a:pPr lvl="2"/>
            <a:r>
              <a:rPr lang="en-US" dirty="0"/>
              <a:t>No </a:t>
            </a:r>
            <a:r>
              <a:rPr lang="en-US" dirty="0" err="1"/>
              <a:t>args</a:t>
            </a:r>
            <a:r>
              <a:rPr lang="en-US" dirty="0"/>
              <a:t> -&gt; 1 number, N </a:t>
            </a:r>
            <a:r>
              <a:rPr lang="en-US" dirty="0" err="1"/>
              <a:t>args</a:t>
            </a:r>
            <a:r>
              <a:rPr lang="en-US" dirty="0"/>
              <a:t> -&gt; sz1xsz2x…</a:t>
            </a:r>
            <a:r>
              <a:rPr lang="en-US" dirty="0" err="1"/>
              <a:t>szN</a:t>
            </a:r>
            <a:r>
              <a:rPr lang="en-US" dirty="0"/>
              <a:t> numbers</a:t>
            </a:r>
            <a:endParaRPr lang="el-GR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8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D364A-886D-4C87-9128-BAAA0DD8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</a:t>
            </a:r>
            <a:r>
              <a:rPr lang="el-GR" dirty="0"/>
              <a:t>15</a:t>
            </a:r>
            <a:r>
              <a:rPr lang="en-US" dirty="0"/>
              <a:t>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514A67-A06C-44C1-AF5D-56A717255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209801"/>
            <a:ext cx="4797955" cy="4195481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Κι άλλες χρήσιμες συναρτήσεις:</a:t>
            </a:r>
          </a:p>
          <a:p>
            <a:r>
              <a:rPr lang="el-GR" dirty="0"/>
              <a:t>Ανασχηματισμός Πινάκων</a:t>
            </a:r>
          </a:p>
          <a:p>
            <a:pPr lvl="1"/>
            <a:r>
              <a:rPr lang="en-US" dirty="0"/>
              <a:t>B = reshape(A, </a:t>
            </a:r>
            <a:r>
              <a:rPr lang="en-US" dirty="0" err="1"/>
              <a:t>sz</a:t>
            </a:r>
            <a:r>
              <a:rPr lang="en-US" dirty="0"/>
              <a:t>)</a:t>
            </a:r>
          </a:p>
          <a:p>
            <a:pPr lvl="1"/>
            <a:r>
              <a:rPr lang="el-GR" dirty="0"/>
              <a:t>Αλλάζει τον πίνακα στις νέες διαστάσεις που ορίζει το διάνυσμα </a:t>
            </a:r>
            <a:r>
              <a:rPr lang="en-US" dirty="0" err="1"/>
              <a:t>sz</a:t>
            </a:r>
            <a:endParaRPr lang="en-US" dirty="0"/>
          </a:p>
          <a:p>
            <a:pPr lvl="2"/>
            <a:r>
              <a:rPr lang="el-GR" dirty="0"/>
              <a:t>Πχ. </a:t>
            </a:r>
            <a:r>
              <a:rPr lang="en-US" dirty="0"/>
              <a:t>B = reshape(A, [5, 2]) </a:t>
            </a:r>
            <a:r>
              <a:rPr lang="el-GR" dirty="0"/>
              <a:t>αλλάζει τον Α σε 5</a:t>
            </a:r>
            <a:r>
              <a:rPr lang="en-US" dirty="0"/>
              <a:t>x2 </a:t>
            </a:r>
            <a:r>
              <a:rPr lang="el-GR" dirty="0"/>
              <a:t>πίνακα</a:t>
            </a:r>
          </a:p>
          <a:p>
            <a:pPr lvl="1"/>
            <a:r>
              <a:rPr lang="en-US" dirty="0"/>
              <a:t>B = </a:t>
            </a:r>
            <a:r>
              <a:rPr lang="en-US" dirty="0" err="1"/>
              <a:t>fliplr</a:t>
            </a:r>
            <a:r>
              <a:rPr lang="en-US" dirty="0"/>
              <a:t>(A) </a:t>
            </a:r>
          </a:p>
          <a:p>
            <a:pPr lvl="2"/>
            <a:r>
              <a:rPr lang="el-GR" dirty="0"/>
              <a:t>Επιστρέφει τον </a:t>
            </a:r>
            <a:r>
              <a:rPr lang="en-US" dirty="0"/>
              <a:t>A </a:t>
            </a:r>
            <a:r>
              <a:rPr lang="el-GR" dirty="0"/>
              <a:t>αλλά με τις στήλες του σε ανάποδη σειρά</a:t>
            </a:r>
          </a:p>
          <a:p>
            <a:pPr lvl="1"/>
            <a:r>
              <a:rPr lang="en-US" dirty="0"/>
              <a:t>B = </a:t>
            </a:r>
            <a:r>
              <a:rPr lang="en-US" dirty="0" err="1"/>
              <a:t>flipud</a:t>
            </a:r>
            <a:r>
              <a:rPr lang="en-US" dirty="0"/>
              <a:t>(A)</a:t>
            </a:r>
          </a:p>
          <a:p>
            <a:pPr lvl="2"/>
            <a:r>
              <a:rPr lang="el-GR" dirty="0"/>
              <a:t>Επιστρέφει τον Α αλλά με τις γραμμές του σε ανάποδη σειρά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CFCA2B-396D-401A-A928-6B5CE5DC1796}"/>
              </a:ext>
            </a:extLst>
          </p:cNvPr>
          <p:cNvSpPr txBox="1">
            <a:spLocks/>
          </p:cNvSpPr>
          <p:nvPr/>
        </p:nvSpPr>
        <p:spPr>
          <a:xfrm>
            <a:off x="5875868" y="2209800"/>
            <a:ext cx="5670021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l-GR" b="1" dirty="0"/>
              <a:t>Κι άλλες χρήσιμες συναρτήσεις:</a:t>
            </a:r>
          </a:p>
          <a:p>
            <a:r>
              <a:rPr lang="el-GR" dirty="0"/>
              <a:t>Άθροισμα στοιχείων Πίνακα – Διανύσματος</a:t>
            </a:r>
          </a:p>
          <a:p>
            <a:pPr lvl="1"/>
            <a:r>
              <a:rPr lang="en-US" dirty="0"/>
              <a:t>sum(x) </a:t>
            </a:r>
            <a:r>
              <a:rPr lang="el-GR" dirty="0"/>
              <a:t>ή </a:t>
            </a:r>
            <a:r>
              <a:rPr lang="en-US" dirty="0"/>
              <a:t>sum(x, dim)</a:t>
            </a:r>
          </a:p>
          <a:p>
            <a:pPr lvl="1"/>
            <a:r>
              <a:rPr lang="el-GR" dirty="0"/>
              <a:t>Το πρώτο επιστρέφει ένα </a:t>
            </a:r>
            <a:r>
              <a:rPr lang="en-US" dirty="0"/>
              <a:t>row </a:t>
            </a:r>
            <a:r>
              <a:rPr lang="el-GR" dirty="0"/>
              <a:t>με τα αθροίσματα των στηλών του </a:t>
            </a:r>
            <a:r>
              <a:rPr lang="en-US" dirty="0"/>
              <a:t>x</a:t>
            </a:r>
          </a:p>
          <a:p>
            <a:pPr lvl="1"/>
            <a:r>
              <a:rPr lang="el-GR" dirty="0"/>
              <a:t>Το δεύτερο επιστρέφει το άθροισμα των στοιχείων στη διάσταση </a:t>
            </a:r>
            <a:r>
              <a:rPr lang="en-US" dirty="0"/>
              <a:t>dim</a:t>
            </a:r>
          </a:p>
          <a:p>
            <a:r>
              <a:rPr lang="el-GR" dirty="0"/>
              <a:t>Μήκος Διανύσματος</a:t>
            </a:r>
          </a:p>
          <a:p>
            <a:pPr lvl="1"/>
            <a:r>
              <a:rPr lang="en-US" dirty="0"/>
              <a:t>length(x)</a:t>
            </a:r>
          </a:p>
          <a:p>
            <a:pPr lvl="1"/>
            <a:r>
              <a:rPr lang="el-GR" dirty="0"/>
              <a:t>Επιστρέφει το μήκος του </a:t>
            </a:r>
            <a:r>
              <a:rPr lang="en-US" dirty="0"/>
              <a:t>x </a:t>
            </a:r>
            <a:r>
              <a:rPr lang="el-GR" dirty="0"/>
              <a:t>αν είναι διάνυσμα ή αλλιώς το μήκος της μεγαλύτερης διάστασης του </a:t>
            </a:r>
            <a:r>
              <a:rPr lang="en-US" dirty="0"/>
              <a:t>x </a:t>
            </a:r>
            <a:r>
              <a:rPr lang="el-GR" dirty="0"/>
              <a:t>αν είναι πίνακας</a:t>
            </a:r>
          </a:p>
        </p:txBody>
      </p:sp>
    </p:spTree>
    <p:extLst>
      <p:ext uri="{BB962C8B-B14F-4D97-AF65-F5344CB8AC3E}">
        <p14:creationId xmlns:p14="http://schemas.microsoft.com/office/powerpoint/2010/main" val="5494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9AEE-383C-4479-B0A3-585F2C05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</a:t>
            </a:r>
            <a:r>
              <a:rPr lang="el-GR" dirty="0"/>
              <a:t>16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E0619-7522-40CC-8D9B-78E8C8CA7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u="sng" dirty="0"/>
              <a:t>Βασικές Συναρτήσεις Επεξεργασίας Σημάτων:</a:t>
            </a:r>
          </a:p>
          <a:p>
            <a:r>
              <a:rPr lang="el-GR" dirty="0"/>
              <a:t>Φόρτωμα αρχείου ήχου:</a:t>
            </a:r>
          </a:p>
          <a:p>
            <a:pPr lvl="1"/>
            <a:r>
              <a:rPr lang="en-US" dirty="0"/>
              <a:t>[s, fs] = </a:t>
            </a:r>
            <a:r>
              <a:rPr lang="en-US" dirty="0" err="1"/>
              <a:t>audioread</a:t>
            </a:r>
            <a:r>
              <a:rPr lang="en-US" dirty="0"/>
              <a:t>(‘file.wav’);</a:t>
            </a:r>
          </a:p>
          <a:p>
            <a:pPr lvl="1"/>
            <a:r>
              <a:rPr lang="el-GR" dirty="0"/>
              <a:t>Στο </a:t>
            </a:r>
            <a:r>
              <a:rPr lang="en-US" dirty="0"/>
              <a:t>s </a:t>
            </a:r>
            <a:r>
              <a:rPr lang="el-GR" dirty="0"/>
              <a:t>η συνάρτηση γράφει τα δείγματα του σήματος </a:t>
            </a:r>
            <a:r>
              <a:rPr lang="en-US" dirty="0"/>
              <a:t>file.wav </a:t>
            </a:r>
            <a:r>
              <a:rPr lang="el-GR" dirty="0"/>
              <a:t>ενώ στο </a:t>
            </a:r>
            <a:r>
              <a:rPr lang="en-US" dirty="0"/>
              <a:t>fs </a:t>
            </a:r>
            <a:r>
              <a:rPr lang="el-GR" dirty="0"/>
              <a:t>γράφει τη συχνότητα δειγματοληψίας</a:t>
            </a:r>
            <a:endParaRPr lang="en-US" dirty="0"/>
          </a:p>
          <a:p>
            <a:r>
              <a:rPr lang="el-GR" dirty="0"/>
              <a:t>Αναπαραγωγή αρχείου ήχου:</a:t>
            </a:r>
          </a:p>
          <a:p>
            <a:pPr lvl="1"/>
            <a:r>
              <a:rPr lang="en-US" dirty="0" err="1"/>
              <a:t>soundsc</a:t>
            </a:r>
            <a:r>
              <a:rPr lang="en-US" dirty="0"/>
              <a:t>(s, fs);</a:t>
            </a:r>
          </a:p>
          <a:p>
            <a:pPr lvl="1"/>
            <a:r>
              <a:rPr lang="el-GR" dirty="0"/>
              <a:t>Στο </a:t>
            </a:r>
            <a:r>
              <a:rPr lang="en-US" dirty="0"/>
              <a:t>s </a:t>
            </a:r>
            <a:r>
              <a:rPr lang="el-GR" dirty="0"/>
              <a:t>το σήμα, στο </a:t>
            </a:r>
            <a:r>
              <a:rPr lang="en-US" dirty="0"/>
              <a:t>fs </a:t>
            </a:r>
            <a:r>
              <a:rPr lang="el-GR" dirty="0"/>
              <a:t>η συχνότητα δειγματοληψίας</a:t>
            </a:r>
          </a:p>
          <a:p>
            <a:r>
              <a:rPr lang="el-GR" dirty="0"/>
              <a:t>Φόρτωμα αρχείου εικόνας</a:t>
            </a:r>
          </a:p>
          <a:p>
            <a:pPr lvl="1"/>
            <a:r>
              <a:rPr lang="en-US" dirty="0"/>
              <a:t>[Image, Colormap] = </a:t>
            </a:r>
            <a:r>
              <a:rPr lang="en-US" dirty="0" err="1"/>
              <a:t>imread</a:t>
            </a:r>
            <a:r>
              <a:rPr lang="en-US" dirty="0"/>
              <a:t>(‘image.jpg’);</a:t>
            </a:r>
          </a:p>
          <a:p>
            <a:pPr lvl="2"/>
            <a:r>
              <a:rPr lang="el-GR" dirty="0"/>
              <a:t>Στο </a:t>
            </a:r>
            <a:r>
              <a:rPr lang="en-US" dirty="0"/>
              <a:t>Image </a:t>
            </a:r>
            <a:r>
              <a:rPr lang="el-GR" dirty="0"/>
              <a:t>γράφονται οι τιμές κάθε </a:t>
            </a:r>
            <a:r>
              <a:rPr lang="en-US" dirty="0"/>
              <a:t>pixel </a:t>
            </a:r>
            <a:r>
              <a:rPr lang="el-GR" dirty="0"/>
              <a:t>της εικόνας, για κάθε χρώμα, είναι δηλαδή ένα </a:t>
            </a:r>
            <a:r>
              <a:rPr lang="en-US" dirty="0"/>
              <a:t>MxNx3 matrix</a:t>
            </a:r>
          </a:p>
          <a:p>
            <a:pPr lvl="2"/>
            <a:r>
              <a:rPr lang="el-GR" dirty="0"/>
              <a:t>Στο </a:t>
            </a:r>
            <a:r>
              <a:rPr lang="en-US" dirty="0"/>
              <a:t>colormap </a:t>
            </a:r>
            <a:r>
              <a:rPr lang="el-GR" dirty="0"/>
              <a:t>γράφεται η χρωματική αντιστοίχιση (χρησιμοποιείται για φιλτράρισμα χρωμάτων</a:t>
            </a:r>
            <a:endParaRPr lang="en-US" dirty="0"/>
          </a:p>
          <a:p>
            <a:r>
              <a:rPr lang="el-GR" dirty="0"/>
              <a:t>Απεικόνιση αρχείου εικόνας</a:t>
            </a:r>
          </a:p>
          <a:p>
            <a:pPr lvl="1"/>
            <a:r>
              <a:rPr lang="en-US" dirty="0" err="1"/>
              <a:t>imshow</a:t>
            </a:r>
            <a:r>
              <a:rPr lang="en-US" dirty="0"/>
              <a:t>(Image) </a:t>
            </a:r>
            <a:r>
              <a:rPr lang="el-GR" dirty="0"/>
              <a:t>ή </a:t>
            </a:r>
            <a:r>
              <a:rPr lang="en-US" dirty="0" err="1"/>
              <a:t>imshow</a:t>
            </a:r>
            <a:r>
              <a:rPr lang="en-US" dirty="0"/>
              <a:t>(Image, colormap)</a:t>
            </a:r>
            <a:r>
              <a:rPr lang="el-GR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6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04DE8-3165-4AF1-B737-8B8F1ABE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</a:t>
            </a:r>
            <a:r>
              <a:rPr lang="el-GR" dirty="0"/>
              <a:t>1</a:t>
            </a:r>
            <a:r>
              <a:rPr lang="en-US" dirty="0"/>
              <a:t>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A6D9E-2591-4854-9D94-8318C2F7E2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l-GR" dirty="0"/>
                  <a:t>Λίγα λόγια για τη συχνότητα δειγματοληψίας…</a:t>
                </a:r>
              </a:p>
              <a:p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ένα αναλογικό σήμα, τότε μπορώ να κάνω </a:t>
                </a:r>
                <a:r>
                  <a:rPr lang="en-US" dirty="0"/>
                  <a:t>“cherry-pick” </a:t>
                </a:r>
                <a:r>
                  <a:rPr lang="el-GR" dirty="0"/>
                  <a:t>τον άξονα του χρόνου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dirty="0"/>
                  <a:t> ανά ένα σταθερό χρονικό διάστημα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Αν αρχικά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 ∈</m:t>
                    </m:r>
                  </m:oMath>
                </a14:m>
                <a:r>
                  <a:rPr lang="en-US" dirty="0"/>
                  <a:t> ℝ, </a:t>
                </a:r>
                <a:r>
                  <a:rPr lang="el-GR" dirty="0"/>
                  <a:t>παίρνοντας δείγματα τότε μετατρέπεται σε διακριτή μεταβλητή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∈ ℕ</a:t>
                </a:r>
              </a:p>
              <a:p>
                <a:pPr lvl="2"/>
                <a:r>
                  <a:rPr lang="el-GR" dirty="0"/>
                  <a:t>Πχ. </a:t>
                </a:r>
                <a:r>
                  <a:rPr lang="en-US" dirty="0"/>
                  <a:t>[0, 1] -&gt; {0, 0.1, 0.2, …, 1} </a:t>
                </a:r>
                <a:r>
                  <a:rPr lang="el-GR" dirty="0"/>
                  <a:t>εδώ έχω 11 δείγματα άρα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= {0, 1, 2, …, 10</a:t>
                </a:r>
                <a:r>
                  <a:rPr lang="el-GR" dirty="0"/>
                  <a:t>}</a:t>
                </a:r>
              </a:p>
              <a:p>
                <a:r>
                  <a:rPr lang="el-GR" dirty="0"/>
                  <a:t>Πόσα δείγματα παίρνω;</a:t>
                </a:r>
              </a:p>
              <a:p>
                <a:pPr lvl="1"/>
                <a:r>
                  <a:rPr lang="el-GR" dirty="0"/>
                  <a:t>1 δείγμα ανά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όπου στο παραπάνω παράδειγμα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= 0.1sec</a:t>
                </a:r>
              </a:p>
              <a:p>
                <a:pPr lvl="1"/>
                <a:r>
                  <a:rPr lang="el-GR" b="1" dirty="0"/>
                  <a:t>Συχνότητα Δειγματοληψίας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1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= 1/</m:t>
                    </m:r>
                    <m:sSub>
                      <m:sSubPr>
                        <m:ctrlPr>
                          <a:rPr lang="en-US" sz="21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1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(= 10Hz </a:t>
                </a:r>
                <a:r>
                  <a:rPr lang="el-GR" dirty="0"/>
                  <a:t>στο παράδειγμα)</a:t>
                </a:r>
                <a:endParaRPr lang="en-US" dirty="0"/>
              </a:p>
              <a:p>
                <a:pPr lvl="2"/>
                <a:r>
                  <a:rPr lang="el-GR" dirty="0"/>
                  <a:t>Πόσο μεγάλη πρέπει να είναι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ώστε να μην χάσω σημαντική πληροφορία; (</a:t>
                </a:r>
                <a:r>
                  <a:rPr lang="en-US" dirty="0"/>
                  <a:t>Good things come to those who wait…)</a:t>
                </a:r>
                <a:endParaRPr lang="el-GR" dirty="0"/>
              </a:p>
              <a:p>
                <a:r>
                  <a:rPr lang="el-GR" dirty="0"/>
                  <a:t>Σε πια τιμή συνεχούς χρόνου αντιστοιχεί το κάθε δείγμα;</a:t>
                </a:r>
              </a:p>
              <a:p>
                <a:pPr lvl="1"/>
                <a:r>
                  <a:rPr lang="el-GR" dirty="0"/>
                  <a:t>Προφανώς το κάθε δείγμα είναι ακέραιο πολλαπλάσιο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l-GR" dirty="0"/>
                  <a:t>άρα το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l-GR" dirty="0"/>
                  <a:t>οστό δείγμα αντιστοιχεί στα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sec</a:t>
                </a:r>
              </a:p>
              <a:p>
                <a:pPr lvl="1"/>
                <a:r>
                  <a:rPr lang="el-GR" dirty="0"/>
                  <a:t>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(=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l-GR" dirty="0"/>
                  <a:t>πολύ συνηθισμένο </a:t>
                </a:r>
                <a:r>
                  <a:rPr lang="en-US" dirty="0"/>
                  <a:t>step </a:t>
                </a:r>
                <a:r>
                  <a:rPr lang="el-GR" dirty="0"/>
                  <a:t>σε </a:t>
                </a:r>
                <a:r>
                  <a:rPr lang="en-US" dirty="0"/>
                  <a:t>traversal</a:t>
                </a:r>
                <a:r>
                  <a:rPr lang="el-GR" dirty="0"/>
                  <a:t> σημάτων σε κώδικα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A6D9E-2591-4854-9D94-8318C2F7E2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" t="-1744" b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81F2-A3A4-4909-8712-DC521BD1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</a:t>
            </a:r>
            <a:r>
              <a:rPr lang="el-GR" dirty="0"/>
              <a:t>1</a:t>
            </a:r>
            <a:r>
              <a:rPr lang="en-US" dirty="0"/>
              <a:t>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8316F-DC85-48E2-868B-9A719A2E6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Plotting:</a:t>
            </a:r>
          </a:p>
          <a:p>
            <a:r>
              <a:rPr lang="el-GR" dirty="0"/>
              <a:t>Το </a:t>
            </a:r>
            <a:r>
              <a:rPr lang="en-US" dirty="0"/>
              <a:t>plotting </a:t>
            </a:r>
            <a:r>
              <a:rPr lang="el-GR" dirty="0"/>
              <a:t>στο</a:t>
            </a:r>
            <a:r>
              <a:rPr lang="en-US" dirty="0"/>
              <a:t> MATLAB </a:t>
            </a:r>
            <a:r>
              <a:rPr lang="el-GR" dirty="0"/>
              <a:t>γίνεται σε πολλαπλά στάδια</a:t>
            </a:r>
          </a:p>
          <a:p>
            <a:r>
              <a:rPr lang="el-GR" dirty="0"/>
              <a:t>Αρχικά, πρέπει να δημιουργήσουμε ένα </a:t>
            </a:r>
            <a:r>
              <a:rPr lang="en-US" dirty="0"/>
              <a:t>figure</a:t>
            </a:r>
          </a:p>
          <a:p>
            <a:pPr lvl="1"/>
            <a:r>
              <a:rPr lang="el-GR" dirty="0"/>
              <a:t>Με τη συνάρτηση </a:t>
            </a:r>
            <a:r>
              <a:rPr lang="en-US" dirty="0"/>
              <a:t>figure(n) </a:t>
            </a:r>
            <a:r>
              <a:rPr lang="el-GR" dirty="0"/>
              <a:t>όπου </a:t>
            </a:r>
            <a:r>
              <a:rPr lang="en-US" dirty="0"/>
              <a:t>n </a:t>
            </a:r>
            <a:r>
              <a:rPr lang="el-GR" dirty="0"/>
              <a:t>ο αριθμός του γραφήματος (</a:t>
            </a:r>
            <a:r>
              <a:rPr lang="en-US" dirty="0"/>
              <a:t>id)</a:t>
            </a:r>
          </a:p>
          <a:p>
            <a:pPr lvl="1"/>
            <a:r>
              <a:rPr lang="el-GR" dirty="0"/>
              <a:t>Ουσιαστικά το παράθυρο που θα μπει το γράφημα</a:t>
            </a:r>
          </a:p>
          <a:p>
            <a:r>
              <a:rPr lang="el-GR" dirty="0"/>
              <a:t>Μετά, πρέπει να ορίσω πόσα γραφήματα θέλω στο </a:t>
            </a:r>
            <a:r>
              <a:rPr lang="en-US" dirty="0"/>
              <a:t>figure</a:t>
            </a:r>
          </a:p>
          <a:p>
            <a:pPr lvl="1"/>
            <a:r>
              <a:rPr lang="el-GR" dirty="0"/>
              <a:t>Αυτό το βήμα το προσπερνάμε αν θέλουμε μόνο 1 γράφημα</a:t>
            </a:r>
          </a:p>
          <a:p>
            <a:pPr lvl="1"/>
            <a:r>
              <a:rPr lang="el-GR" dirty="0"/>
              <a:t>Με τη συνάρτηση </a:t>
            </a:r>
            <a:r>
              <a:rPr lang="en-US" dirty="0"/>
              <a:t>subplot(</a:t>
            </a:r>
            <a:r>
              <a:rPr lang="en-US" dirty="0" err="1"/>
              <a:t>x,y,n</a:t>
            </a:r>
            <a:r>
              <a:rPr lang="en-US" dirty="0"/>
              <a:t>) </a:t>
            </a:r>
            <a:r>
              <a:rPr lang="el-GR" dirty="0"/>
              <a:t>υποδηλώνω πως θέλω </a:t>
            </a:r>
            <a:r>
              <a:rPr lang="en-US" dirty="0"/>
              <a:t>x </a:t>
            </a:r>
            <a:r>
              <a:rPr lang="el-GR" dirty="0"/>
              <a:t>γραμμές και </a:t>
            </a:r>
            <a:r>
              <a:rPr lang="en-US" dirty="0"/>
              <a:t>y </a:t>
            </a:r>
            <a:r>
              <a:rPr lang="el-GR" dirty="0"/>
              <a:t>στήλες από γραφήματα, και με το </a:t>
            </a:r>
            <a:r>
              <a:rPr lang="en-US" dirty="0"/>
              <a:t>n </a:t>
            </a:r>
            <a:r>
              <a:rPr lang="el-GR" dirty="0"/>
              <a:t>υποδηλώνω πως το γράφημα που ακολουθεί θα μπει στην </a:t>
            </a:r>
            <a:r>
              <a:rPr lang="en-US" dirty="0"/>
              <a:t>n-</a:t>
            </a:r>
            <a:r>
              <a:rPr lang="el-GR" dirty="0" err="1"/>
              <a:t>οστή</a:t>
            </a:r>
            <a:r>
              <a:rPr lang="el-GR" dirty="0"/>
              <a:t> θέση ξεκινώντας από πάνω αριστερά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B4B4B-D112-4A96-95BC-46E3B9F4F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561" y="3026984"/>
            <a:ext cx="857250" cy="200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53F90-9D46-4400-907E-4FFAC680F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928" y="4242753"/>
            <a:ext cx="13049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2088-D99F-42FC-B290-19CCFAB6A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</a:t>
            </a:r>
            <a:r>
              <a:rPr lang="el-GR" dirty="0"/>
              <a:t>1</a:t>
            </a:r>
            <a:r>
              <a:rPr lang="en-US" dirty="0"/>
              <a:t>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E8DA0-BE7E-4D3A-93DF-ADF6889A5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Μετά κάνω </a:t>
            </a:r>
            <a:r>
              <a:rPr lang="en-US" dirty="0"/>
              <a:t>plot </a:t>
            </a:r>
            <a:r>
              <a:rPr lang="el-GR" dirty="0"/>
              <a:t>το γράφημα που θέλω</a:t>
            </a:r>
          </a:p>
          <a:p>
            <a:pPr lvl="1"/>
            <a:r>
              <a:rPr lang="el-GR" dirty="0"/>
              <a:t>Με τη συνάρτηση </a:t>
            </a:r>
            <a:r>
              <a:rPr lang="en-US" dirty="0"/>
              <a:t>plot(x, y) </a:t>
            </a:r>
            <a:r>
              <a:rPr lang="el-GR" dirty="0"/>
              <a:t>όπου </a:t>
            </a:r>
            <a:r>
              <a:rPr lang="en-US" dirty="0"/>
              <a:t>x </a:t>
            </a:r>
            <a:r>
              <a:rPr lang="el-GR" dirty="0"/>
              <a:t>ο οριζόντιος άξονας και </a:t>
            </a:r>
            <a:r>
              <a:rPr lang="en-US" dirty="0"/>
              <a:t>y </a:t>
            </a:r>
            <a:r>
              <a:rPr lang="el-GR" dirty="0"/>
              <a:t>ο κατακόρυφος (πχ. Χρόνος και τιμές σήματος αντίστοιχα)</a:t>
            </a:r>
          </a:p>
          <a:p>
            <a:pPr lvl="2"/>
            <a:r>
              <a:rPr lang="el-GR" dirty="0"/>
              <a:t>Συνήθως το </a:t>
            </a:r>
            <a:r>
              <a:rPr lang="en-US" dirty="0"/>
              <a:t>x </a:t>
            </a:r>
            <a:r>
              <a:rPr lang="el-GR" dirty="0"/>
              <a:t>είναι ένα </a:t>
            </a:r>
            <a:r>
              <a:rPr lang="en-US" dirty="0" err="1"/>
              <a:t>linespace</a:t>
            </a:r>
            <a:r>
              <a:rPr lang="en-US" dirty="0"/>
              <a:t> </a:t>
            </a:r>
            <a:r>
              <a:rPr lang="el-GR" dirty="0"/>
              <a:t>(«ο άξονας του χρόνου») της μορφής </a:t>
            </a:r>
            <a:r>
              <a:rPr lang="en-US" dirty="0"/>
              <a:t>0:0.001:length </a:t>
            </a:r>
            <a:r>
              <a:rPr lang="el-GR" dirty="0"/>
              <a:t>ενώ το </a:t>
            </a:r>
            <a:r>
              <a:rPr lang="en-US" dirty="0"/>
              <a:t>y </a:t>
            </a:r>
            <a:r>
              <a:rPr lang="el-GR" dirty="0"/>
              <a:t>μια συνάρτηση (σήμα)</a:t>
            </a:r>
          </a:p>
          <a:p>
            <a:pPr lvl="1"/>
            <a:r>
              <a:rPr lang="el-GR" dirty="0"/>
              <a:t>Η </a:t>
            </a:r>
            <a:r>
              <a:rPr lang="en-US" dirty="0"/>
              <a:t>plot() </a:t>
            </a:r>
            <a:r>
              <a:rPr lang="el-GR" dirty="0"/>
              <a:t>έχει μεγάλη δυνατότητα παραμετροποίησης, γράψτε </a:t>
            </a:r>
            <a:r>
              <a:rPr lang="en-US" dirty="0"/>
              <a:t>doc plot </a:t>
            </a:r>
            <a:r>
              <a:rPr lang="el-GR" dirty="0"/>
              <a:t>στη κονσόλα για να δείτε περισσότερες λεπτομέρειες</a:t>
            </a:r>
            <a:endParaRPr lang="en-US" dirty="0"/>
          </a:p>
          <a:p>
            <a:pPr lvl="1"/>
            <a:r>
              <a:rPr lang="el-GR" dirty="0"/>
              <a:t>Μπορώ μετά την εντολή </a:t>
            </a:r>
            <a:r>
              <a:rPr lang="en-US" dirty="0"/>
              <a:t>plot </a:t>
            </a:r>
            <a:r>
              <a:rPr lang="el-GR" dirty="0"/>
              <a:t>να κάνω </a:t>
            </a:r>
            <a:r>
              <a:rPr lang="en-US" dirty="0"/>
              <a:t>hold on </a:t>
            </a:r>
            <a:r>
              <a:rPr lang="el-GR" dirty="0"/>
              <a:t>ώστε οι επόμενες </a:t>
            </a:r>
            <a:r>
              <a:rPr lang="en-US" dirty="0"/>
              <a:t>plot </a:t>
            </a:r>
            <a:r>
              <a:rPr lang="el-GR" dirty="0"/>
              <a:t>να γίνουν στο ίδιο γράφημα (προσοχή να θυμηθώ να κάνω </a:t>
            </a:r>
            <a:r>
              <a:rPr lang="en-US" dirty="0"/>
              <a:t>hold off </a:t>
            </a:r>
            <a:r>
              <a:rPr lang="el-GR" dirty="0"/>
              <a:t>όταν τελειώσω)</a:t>
            </a:r>
          </a:p>
          <a:p>
            <a:r>
              <a:rPr lang="el-GR" dirty="0"/>
              <a:t>Μετά βάζω </a:t>
            </a:r>
            <a:r>
              <a:rPr lang="en-US" dirty="0"/>
              <a:t>legend </a:t>
            </a:r>
            <a:r>
              <a:rPr lang="el-GR" dirty="0"/>
              <a:t>και τίτλο στο γράφημα/άξονες (αν θέλω)</a:t>
            </a:r>
          </a:p>
          <a:p>
            <a:pPr lvl="1"/>
            <a:r>
              <a:rPr lang="el-GR" dirty="0"/>
              <a:t>Με τις συναρτήσεις </a:t>
            </a:r>
            <a:r>
              <a:rPr lang="en-US" dirty="0"/>
              <a:t>legend(labels); title(‘</a:t>
            </a:r>
            <a:r>
              <a:rPr lang="en-US" dirty="0" err="1"/>
              <a:t>mytitle</a:t>
            </a:r>
            <a:r>
              <a:rPr lang="en-US" dirty="0"/>
              <a:t>’); </a:t>
            </a:r>
            <a:r>
              <a:rPr lang="en-US" dirty="0" err="1"/>
              <a:t>xlabel</a:t>
            </a:r>
            <a:r>
              <a:rPr lang="en-US" dirty="0"/>
              <a:t>(‘</a:t>
            </a:r>
            <a:r>
              <a:rPr lang="en-US" dirty="0" err="1"/>
              <a:t>myxlabel</a:t>
            </a:r>
            <a:r>
              <a:rPr lang="en-US" dirty="0"/>
              <a:t>’); </a:t>
            </a:r>
            <a:r>
              <a:rPr lang="en-US" dirty="0" err="1"/>
              <a:t>ylabel</a:t>
            </a:r>
            <a:r>
              <a:rPr lang="en-US" dirty="0"/>
              <a:t>(‘</a:t>
            </a:r>
            <a:r>
              <a:rPr lang="en-US" dirty="0" err="1"/>
              <a:t>myylabel</a:t>
            </a:r>
            <a:r>
              <a:rPr lang="en-US" dirty="0"/>
              <a:t>’)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536877-A5CE-4B19-864F-6FE5005D4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408" y="2176070"/>
            <a:ext cx="1009650" cy="19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ED7DEC-480C-4346-8389-2A0C0D05C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062" y="3243262"/>
            <a:ext cx="1323975" cy="371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2B095A-8C5B-4241-BF80-A1F543359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299" y="4550568"/>
            <a:ext cx="1895475" cy="38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C9D19F-9079-4E50-A243-624549A83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827" y="5990551"/>
            <a:ext cx="43243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E65C-E924-464F-836C-FB9C50E8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(20)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525D53-3931-410D-955F-1DB4A01A7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2" y="1853248"/>
            <a:ext cx="3703974" cy="4935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B79216-430E-41AC-B925-707C6428E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566" y="1853248"/>
            <a:ext cx="8299614" cy="41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78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B0CE3-259D-4ECC-8C7F-598E3E42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8AEFDE-E841-4C79-93B5-02460D5F5303}"/>
              </a:ext>
            </a:extLst>
          </p:cNvPr>
          <p:cNvSpPr txBox="1">
            <a:spLocks/>
          </p:cNvSpPr>
          <p:nvPr/>
        </p:nvSpPr>
        <p:spPr>
          <a:xfrm>
            <a:off x="1037180" y="1354665"/>
            <a:ext cx="9394374" cy="5242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l-GR" dirty="0"/>
              <a:t>Αυτή είναι μόνο η κορυφή του παγόβουνου</a:t>
            </a:r>
            <a:br>
              <a:rPr lang="en-US" dirty="0"/>
            </a:br>
            <a:endParaRPr lang="el-GR" dirty="0"/>
          </a:p>
          <a:p>
            <a:r>
              <a:rPr lang="el-GR" dirty="0"/>
              <a:t>Το </a:t>
            </a:r>
            <a:r>
              <a:rPr lang="en-US" dirty="0"/>
              <a:t>MATLAB </a:t>
            </a:r>
            <a:r>
              <a:rPr lang="el-GR" dirty="0"/>
              <a:t>έχει περισσότερες δυνατότητες απ’ ότι νομίζετε, αν θέλετε να κάνετε κάτι, τότε </a:t>
            </a:r>
            <a:r>
              <a:rPr lang="en-US" dirty="0"/>
              <a:t>google it </a:t>
            </a:r>
            <a:r>
              <a:rPr lang="el-GR" dirty="0"/>
              <a:t>και μάλλον θα υπάρχει κάποια συνάρτηση που θα σας βοηθήσει</a:t>
            </a:r>
            <a:br>
              <a:rPr lang="en-US" dirty="0"/>
            </a:br>
            <a:endParaRPr lang="el-GR" dirty="0"/>
          </a:p>
          <a:p>
            <a:r>
              <a:rPr lang="el-GR" dirty="0"/>
              <a:t>Αν θέλετε να δείτε πως δουλεύει μια συνάρτηση με παραδείγματα, η ίδια η </a:t>
            </a:r>
            <a:r>
              <a:rPr lang="en-US" dirty="0"/>
              <a:t>MathWorks </a:t>
            </a:r>
            <a:r>
              <a:rPr lang="el-GR" dirty="0"/>
              <a:t>έχει </a:t>
            </a:r>
            <a:r>
              <a:rPr lang="el-GR" dirty="0" err="1"/>
              <a:t>υπερ</a:t>
            </a:r>
            <a:r>
              <a:rPr lang="el-GR" dirty="0"/>
              <a:t>-αναλυτικό </a:t>
            </a:r>
            <a:r>
              <a:rPr lang="en-US" dirty="0"/>
              <a:t>documentation </a:t>
            </a:r>
            <a:r>
              <a:rPr lang="el-GR" dirty="0"/>
              <a:t>στη σελίδα της. Γράφοντας </a:t>
            </a:r>
            <a:r>
              <a:rPr lang="en-US" dirty="0"/>
              <a:t>doc </a:t>
            </a:r>
            <a:r>
              <a:rPr lang="en-US" dirty="0" err="1"/>
              <a:t>function_name</a:t>
            </a:r>
            <a:r>
              <a:rPr lang="en-US" dirty="0"/>
              <a:t> </a:t>
            </a:r>
            <a:r>
              <a:rPr lang="el-GR" dirty="0"/>
              <a:t>στη κονσόλα ανοίγει ένας </a:t>
            </a:r>
            <a:r>
              <a:rPr lang="en-US" dirty="0"/>
              <a:t>browser </a:t>
            </a:r>
            <a:r>
              <a:rPr lang="el-GR" dirty="0"/>
              <a:t>που οδηγεί στο </a:t>
            </a:r>
            <a:r>
              <a:rPr lang="en-US" dirty="0"/>
              <a:t>documentation </a:t>
            </a:r>
            <a:r>
              <a:rPr lang="el-GR" dirty="0"/>
              <a:t>της συνάρτησης στη σελίδα της </a:t>
            </a:r>
            <a:r>
              <a:rPr lang="en-US" dirty="0"/>
              <a:t>MathWorks</a:t>
            </a:r>
            <a:r>
              <a:rPr lang="el-GR" dirty="0"/>
              <a:t> με όλα τα </a:t>
            </a:r>
            <a:r>
              <a:rPr lang="en-US" dirty="0"/>
              <a:t>overloading</a:t>
            </a:r>
            <a:r>
              <a:rPr lang="el-GR" dirty="0"/>
              <a:t> της συνάρτησης και παραδείγματα για το καθένα</a:t>
            </a:r>
            <a:endParaRPr lang="en-US" dirty="0"/>
          </a:p>
          <a:p>
            <a:pPr lvl="1"/>
            <a:r>
              <a:rPr lang="el-GR" dirty="0"/>
              <a:t>Γράφοντας </a:t>
            </a:r>
            <a:r>
              <a:rPr lang="en-US" dirty="0" err="1"/>
              <a:t>matlab</a:t>
            </a:r>
            <a:r>
              <a:rPr lang="en-US" dirty="0"/>
              <a:t> &lt;</a:t>
            </a:r>
            <a:r>
              <a:rPr lang="en-US" dirty="0" err="1"/>
              <a:t>function_name</a:t>
            </a:r>
            <a:r>
              <a:rPr lang="en-US" dirty="0"/>
              <a:t>&gt; </a:t>
            </a:r>
            <a:r>
              <a:rPr lang="el-GR" dirty="0"/>
              <a:t>στο </a:t>
            </a:r>
            <a:r>
              <a:rPr lang="en-US" dirty="0"/>
              <a:t>google </a:t>
            </a:r>
            <a:r>
              <a:rPr lang="el-GR" dirty="0"/>
              <a:t>επίσης δουλεύει</a:t>
            </a:r>
            <a:br>
              <a:rPr lang="el-GR" dirty="0"/>
            </a:br>
            <a:endParaRPr lang="el-GR" dirty="0"/>
          </a:p>
          <a:p>
            <a:r>
              <a:rPr lang="en-US" dirty="0"/>
              <a:t>Don’t Reinvent the Wheel! </a:t>
            </a:r>
            <a:r>
              <a:rPr lang="el-GR" dirty="0"/>
              <a:t>Προτού γράψω πολύ κώδικα για κάτι ψάχνω να βρω αν υπάρχει έτοιμο (εκτός αν είναι ζητούμενο άσκησης…)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0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DC54-3773-4ED1-A9B0-841ABFEC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 </a:t>
            </a:r>
            <a:r>
              <a:rPr lang="en-US" dirty="0"/>
              <a:t>MATLAB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A39AC-39B6-4EE5-A5E4-800587C1A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MATLAB = </a:t>
            </a:r>
            <a:r>
              <a:rPr lang="en-US" dirty="0" err="1"/>
              <a:t>MATrix</a:t>
            </a:r>
            <a:r>
              <a:rPr lang="en-US" dirty="0"/>
              <a:t> </a:t>
            </a:r>
            <a:r>
              <a:rPr lang="en-US" dirty="0" err="1"/>
              <a:t>LABoratory</a:t>
            </a:r>
            <a:endParaRPr lang="en-US" dirty="0"/>
          </a:p>
          <a:p>
            <a:r>
              <a:rPr lang="en-US" dirty="0"/>
              <a:t>Developed by MathWorks </a:t>
            </a:r>
          </a:p>
          <a:p>
            <a:r>
              <a:rPr lang="el-GR" dirty="0"/>
              <a:t>Ταυτόχρονα </a:t>
            </a:r>
            <a:r>
              <a:rPr lang="el-GR" u="sng" dirty="0"/>
              <a:t>γραφικό περιβάλλον</a:t>
            </a:r>
            <a:r>
              <a:rPr lang="el-GR" dirty="0"/>
              <a:t> και </a:t>
            </a:r>
            <a:r>
              <a:rPr lang="el-GR" u="sng" dirty="0"/>
              <a:t>γλώσσα προγραμματισμού</a:t>
            </a:r>
            <a:r>
              <a:rPr lang="el-GR" dirty="0"/>
              <a:t> επιστημονικών υπολογισμών</a:t>
            </a:r>
          </a:p>
          <a:p>
            <a:r>
              <a:rPr lang="en-US" b="1" dirty="0"/>
              <a:t>Interpreted</a:t>
            </a:r>
            <a:r>
              <a:rPr lang="en-US" dirty="0"/>
              <a:t>, </a:t>
            </a:r>
            <a:r>
              <a:rPr lang="el-GR" dirty="0"/>
              <a:t>κονσόλα βασικό στοιχείο του περιβάλλοντος</a:t>
            </a:r>
            <a:endParaRPr lang="en-US" dirty="0"/>
          </a:p>
          <a:p>
            <a:r>
              <a:rPr lang="el-GR" dirty="0"/>
              <a:t>Βασικό συστατικό: οι (</a:t>
            </a:r>
            <a:r>
              <a:rPr lang="el-GR" dirty="0" err="1"/>
              <a:t>γραμμικοαλγεβρικοί</a:t>
            </a:r>
            <a:r>
              <a:rPr lang="el-GR" dirty="0"/>
              <a:t>) πίνακες (</a:t>
            </a:r>
            <a:r>
              <a:rPr lang="en-US" dirty="0"/>
              <a:t>Matrices)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28FF-7E5E-4BC5-B23E-43CC18B8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Ευχαριστώ για την Προσοχή σας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AB61B-0413-485A-8443-E34353486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Acknowledgements:</a:t>
            </a:r>
          </a:p>
          <a:p>
            <a:r>
              <a:rPr lang="en-US" dirty="0"/>
              <a:t>MathWorks webpage</a:t>
            </a:r>
          </a:p>
          <a:p>
            <a:r>
              <a:rPr lang="el-GR" dirty="0"/>
              <a:t>«Μικρή Εισαγωγή Στο </a:t>
            </a:r>
            <a:r>
              <a:rPr lang="en-US" dirty="0"/>
              <a:t>MATLAB</a:t>
            </a:r>
            <a:r>
              <a:rPr lang="el-GR" dirty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1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812A-9279-4590-8825-EA1340E4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 </a:t>
            </a:r>
            <a:r>
              <a:rPr lang="en-US" dirty="0"/>
              <a:t>MATLAB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79225-5B16-43CF-AEAE-C884A642D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MATLAB vs Octave</a:t>
            </a:r>
          </a:p>
          <a:p>
            <a:r>
              <a:rPr lang="en-US" dirty="0"/>
              <a:t>Octave: Developed by GNU (free) vs MathWorks (not free)</a:t>
            </a:r>
          </a:p>
          <a:p>
            <a:r>
              <a:rPr lang="el-GR" dirty="0"/>
              <a:t>Περιβάλλον </a:t>
            </a:r>
            <a:r>
              <a:rPr lang="en-US" dirty="0"/>
              <a:t>Octave </a:t>
            </a:r>
            <a:r>
              <a:rPr lang="el-GR" dirty="0"/>
              <a:t>όχι όσο πλήρες/καλό όσο του </a:t>
            </a:r>
            <a:r>
              <a:rPr lang="en-US" dirty="0"/>
              <a:t>MATLAB</a:t>
            </a:r>
          </a:p>
          <a:p>
            <a:pPr lvl="1"/>
            <a:r>
              <a:rPr lang="el-GR" dirty="0"/>
              <a:t>Η προγραμματιστική δύναμη είναι εκεί όμως</a:t>
            </a:r>
          </a:p>
          <a:p>
            <a:r>
              <a:rPr lang="el-GR" dirty="0"/>
              <a:t>Το </a:t>
            </a:r>
            <a:r>
              <a:rPr lang="en-US" dirty="0"/>
              <a:t>Octave </a:t>
            </a:r>
            <a:r>
              <a:rPr lang="el-GR" dirty="0"/>
              <a:t>είναι λιγότερο </a:t>
            </a:r>
            <a:r>
              <a:rPr lang="en-US" dirty="0"/>
              <a:t>RAM-hungry </a:t>
            </a:r>
            <a:r>
              <a:rPr lang="el-GR" dirty="0"/>
              <a:t>απ’ το </a:t>
            </a:r>
            <a:r>
              <a:rPr lang="en-US" dirty="0"/>
              <a:t>MATLAB </a:t>
            </a:r>
            <a:endParaRPr lang="el-GR" dirty="0"/>
          </a:p>
          <a:p>
            <a:pPr lvl="1"/>
            <a:r>
              <a:rPr lang="el-GR" dirty="0"/>
              <a:t>Λόγω του </a:t>
            </a:r>
            <a:r>
              <a:rPr lang="en-US" dirty="0"/>
              <a:t>lightweight </a:t>
            </a:r>
            <a:r>
              <a:rPr lang="el-GR" dirty="0"/>
              <a:t>περιβάλλοντος</a:t>
            </a:r>
          </a:p>
          <a:p>
            <a:r>
              <a:rPr lang="el-GR" dirty="0"/>
              <a:t>Το </a:t>
            </a:r>
            <a:r>
              <a:rPr lang="en-US" dirty="0"/>
              <a:t>Octave </a:t>
            </a:r>
            <a:r>
              <a:rPr lang="el-GR" dirty="0"/>
              <a:t>υποστηρίζει </a:t>
            </a:r>
            <a:r>
              <a:rPr lang="en-US" dirty="0"/>
              <a:t>C-style </a:t>
            </a:r>
            <a:r>
              <a:rPr lang="el-GR" dirty="0"/>
              <a:t>σύνταξη (περισσότερο απ’ το </a:t>
            </a:r>
            <a:r>
              <a:rPr lang="en-US" dirty="0"/>
              <a:t>MATLAB)</a:t>
            </a:r>
          </a:p>
          <a:p>
            <a:pPr lvl="1"/>
            <a:r>
              <a:rPr lang="el-GR" dirty="0"/>
              <a:t>Πχ. </a:t>
            </a:r>
            <a:r>
              <a:rPr lang="en-US" dirty="0" err="1"/>
              <a:t>i</a:t>
            </a:r>
            <a:r>
              <a:rPr lang="en-US" dirty="0"/>
              <a:t>++, ++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printf</a:t>
            </a:r>
            <a:r>
              <a:rPr lang="en-US" dirty="0"/>
              <a:t>, c = a = b + 1, </a:t>
            </a:r>
            <a:r>
              <a:rPr lang="el-GR" dirty="0"/>
              <a:t>&lt;</a:t>
            </a:r>
            <a:r>
              <a:rPr lang="en-US" dirty="0"/>
              <a:t>not operator</a:t>
            </a:r>
            <a:r>
              <a:rPr lang="el-GR" dirty="0"/>
              <a:t>&gt;</a:t>
            </a:r>
            <a:r>
              <a:rPr lang="en-US" dirty="0"/>
              <a:t> </a:t>
            </a:r>
            <a:r>
              <a:rPr lang="el-GR" dirty="0"/>
              <a:t>και το ! Εκτός από το ~</a:t>
            </a:r>
            <a:endParaRPr lang="en-US" dirty="0"/>
          </a:p>
          <a:p>
            <a:r>
              <a:rPr lang="el-GR" b="1" dirty="0"/>
              <a:t>Το μεγαλύτερο μειονέκτημα απέναντι στο </a:t>
            </a:r>
            <a:r>
              <a:rPr lang="en-US" b="1" dirty="0"/>
              <a:t>MATLAB</a:t>
            </a:r>
            <a:r>
              <a:rPr lang="en-US" dirty="0"/>
              <a:t>: </a:t>
            </a:r>
            <a:r>
              <a:rPr lang="el-GR" dirty="0"/>
              <a:t>Έλλειψη έτοιμων εργαλείων που το </a:t>
            </a:r>
            <a:r>
              <a:rPr lang="en-US" dirty="0"/>
              <a:t>MATLAB </a:t>
            </a:r>
            <a:r>
              <a:rPr lang="el-GR" dirty="0"/>
              <a:t>ενσωματώνει και προσφέρει σαν συναρτήσεις</a:t>
            </a:r>
          </a:p>
          <a:p>
            <a:pPr lvl="1"/>
            <a:r>
              <a:rPr lang="el-GR" dirty="0"/>
              <a:t>Υπάρχουν </a:t>
            </a:r>
            <a:r>
              <a:rPr lang="en-US" dirty="0"/>
              <a:t>home-brew alternatives </a:t>
            </a:r>
            <a:r>
              <a:rPr lang="el-GR" dirty="0"/>
              <a:t>φυσικά αν θέλετε να ψάξετε</a:t>
            </a:r>
          </a:p>
          <a:p>
            <a:r>
              <a:rPr lang="el-GR" sz="2400" b="1" dirty="0"/>
              <a:t>Όσον αφορά το ΗΥ-215 δεν υπάρχει διαφορά 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58685" y="5720442"/>
            <a:ext cx="6389915" cy="3850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7FAF-10B7-455C-A3A7-056D2660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 </a:t>
            </a:r>
            <a:r>
              <a:rPr lang="en-US" dirty="0"/>
              <a:t>MATLAB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B21D3-2B52-4543-9701-5D2D00449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b="1" dirty="0"/>
              <a:t>Γιατί χρησιμοποιούμε </a:t>
            </a:r>
            <a:r>
              <a:rPr lang="en-US" b="1" dirty="0"/>
              <a:t>MATLAB</a:t>
            </a:r>
            <a:r>
              <a:rPr lang="el-GR" b="1" dirty="0"/>
              <a:t> (ως </a:t>
            </a:r>
            <a:r>
              <a:rPr lang="en-US" b="1" dirty="0"/>
              <a:t>DSP engineers)</a:t>
            </a:r>
          </a:p>
          <a:p>
            <a:r>
              <a:rPr lang="el-GR" dirty="0"/>
              <a:t>Γλώσσα υψηλού επιπέδου (Αυτοματοποιημένο </a:t>
            </a:r>
            <a:r>
              <a:rPr lang="en-US" dirty="0"/>
              <a:t>memory management, untyped, </a:t>
            </a:r>
            <a:r>
              <a:rPr lang="el-GR" dirty="0"/>
              <a:t>εύκολο </a:t>
            </a:r>
            <a:r>
              <a:rPr lang="en-US" dirty="0"/>
              <a:t>debugging, </a:t>
            </a:r>
            <a:r>
              <a:rPr lang="el-GR" dirty="0"/>
              <a:t>ευέλικτο συντακτικό)</a:t>
            </a:r>
          </a:p>
          <a:p>
            <a:r>
              <a:rPr lang="el-GR" dirty="0"/>
              <a:t>Πράξεις μεταξύ πινάκων ενσωματωμένες στους τελεστές της γλώσσας</a:t>
            </a:r>
          </a:p>
          <a:p>
            <a:r>
              <a:rPr lang="en-US" dirty="0"/>
              <a:t>(!) </a:t>
            </a:r>
            <a:r>
              <a:rPr lang="el-GR" dirty="0"/>
              <a:t>Βιβλιοθήκες ενσωματωμένες μέσα στην γλώσσα</a:t>
            </a:r>
            <a:r>
              <a:rPr lang="en-US" dirty="0"/>
              <a:t> (“the kitchen sink”)</a:t>
            </a:r>
          </a:p>
          <a:p>
            <a:pPr lvl="2"/>
            <a:r>
              <a:rPr lang="el-GR" dirty="0"/>
              <a:t>Συναρτήσεις </a:t>
            </a:r>
            <a:r>
              <a:rPr lang="en-US" dirty="0"/>
              <a:t>plotting </a:t>
            </a:r>
            <a:r>
              <a:rPr lang="el-GR" dirty="0"/>
              <a:t>για παραγωγή γραφημάτων</a:t>
            </a:r>
          </a:p>
          <a:p>
            <a:pPr lvl="2"/>
            <a:r>
              <a:rPr lang="el-GR" dirty="0"/>
              <a:t>Στατιστικές συναρτήσεις</a:t>
            </a:r>
            <a:endParaRPr lang="en-US" dirty="0"/>
          </a:p>
          <a:p>
            <a:pPr lvl="2"/>
            <a:r>
              <a:rPr lang="el-GR" dirty="0"/>
              <a:t>Συναρτήσεις επεξεργασίας σημάτων</a:t>
            </a:r>
          </a:p>
          <a:p>
            <a:pPr lvl="2"/>
            <a:r>
              <a:rPr lang="el-GR" dirty="0"/>
              <a:t>Συναρτήσεις υπολογιστικής όρασης</a:t>
            </a:r>
          </a:p>
          <a:p>
            <a:pPr lvl="2"/>
            <a:r>
              <a:rPr lang="el-GR" dirty="0"/>
              <a:t>Συναρτήσεις </a:t>
            </a:r>
            <a:r>
              <a:rPr lang="en-US" dirty="0"/>
              <a:t>Deep Learning</a:t>
            </a:r>
          </a:p>
          <a:p>
            <a:pPr lvl="2"/>
            <a:r>
              <a:rPr lang="en-US" dirty="0"/>
              <a:t>Etc.</a:t>
            </a:r>
            <a:endParaRPr lang="el-GR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0B42C-C38C-4BE2-8245-A1F7B426F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Περιβάλλον του </a:t>
            </a:r>
            <a:r>
              <a:rPr lang="en-US" dirty="0"/>
              <a:t>MATLAB (1)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587749-0F66-4FA9-96D0-03CE5427F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177" y="2052638"/>
            <a:ext cx="7913421" cy="4195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0CE39-4B27-4AC1-9CDE-734683C56DB7}"/>
              </a:ext>
            </a:extLst>
          </p:cNvPr>
          <p:cNvSpPr txBox="1"/>
          <p:nvPr/>
        </p:nvSpPr>
        <p:spPr>
          <a:xfrm>
            <a:off x="3649211" y="3506598"/>
            <a:ext cx="2446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Command Window</a:t>
            </a:r>
          </a:p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>
                <a:solidFill>
                  <a:schemeClr val="bg1"/>
                </a:solidFill>
              </a:rPr>
              <a:t>κονσόλα, άμεση εκτέλεση εντολών)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80489-DFDF-4A4F-81AB-FF704FFDB7C8}"/>
              </a:ext>
            </a:extLst>
          </p:cNvPr>
          <p:cNvSpPr txBox="1"/>
          <p:nvPr/>
        </p:nvSpPr>
        <p:spPr>
          <a:xfrm>
            <a:off x="7803161" y="3506598"/>
            <a:ext cx="1550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Workspace</a:t>
            </a:r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(πίνακες – μεταβλητές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919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A140-79A2-47CC-B9BD-358F8AFC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Περιβάλλον του </a:t>
            </a:r>
            <a:r>
              <a:rPr lang="en-US" dirty="0"/>
              <a:t>MATLAB (</a:t>
            </a:r>
            <a:r>
              <a:rPr lang="el-GR" dirty="0"/>
              <a:t>2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8A932-33BE-48CA-A533-B93DD0A0D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 Window:</a:t>
            </a:r>
          </a:p>
          <a:p>
            <a:r>
              <a:rPr lang="el-GR" dirty="0"/>
              <a:t>Το κεντρικό τμήμα του περιβάλλοντος</a:t>
            </a:r>
          </a:p>
          <a:p>
            <a:r>
              <a:rPr lang="el-GR" dirty="0"/>
              <a:t>Χρησιμοποιείται συνήθως για μικροδουλειές</a:t>
            </a:r>
            <a:br>
              <a:rPr lang="el-GR" dirty="0"/>
            </a:br>
            <a:r>
              <a:rPr lang="el-GR" dirty="0"/>
              <a:t>για τις οποίες δεν χρειαζόμαστε ολόκληρο</a:t>
            </a:r>
            <a:br>
              <a:rPr lang="el-GR" dirty="0"/>
            </a:br>
            <a:r>
              <a:rPr lang="en-US" dirty="0"/>
              <a:t>script</a:t>
            </a:r>
          </a:p>
          <a:p>
            <a:pPr lvl="1"/>
            <a:r>
              <a:rPr lang="el-GR" dirty="0"/>
              <a:t>Πχ. Εκτύπωση μιας μεταβλητής, </a:t>
            </a:r>
            <a:r>
              <a:rPr lang="en-US" dirty="0"/>
              <a:t>plot </a:t>
            </a:r>
            <a:r>
              <a:rPr lang="el-GR" dirty="0"/>
              <a:t>ενός σήματος</a:t>
            </a:r>
            <a:br>
              <a:rPr lang="el-GR" dirty="0"/>
            </a:br>
            <a:r>
              <a:rPr lang="el-GR" dirty="0"/>
              <a:t>κλήση μιας συνάρτησης</a:t>
            </a:r>
            <a:endParaRPr lang="en-US" dirty="0"/>
          </a:p>
          <a:p>
            <a:pPr lvl="1"/>
            <a:r>
              <a:rPr lang="el-GR" dirty="0"/>
              <a:t>Καθαρισμός κονσόλας: Εντολή </a:t>
            </a:r>
            <a:r>
              <a:rPr lang="en-US" dirty="0" err="1"/>
              <a:t>clc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E9D3B-7041-4EC2-83A4-833B127F0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750" y="1419225"/>
            <a:ext cx="34194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151B-8EED-4D11-972E-4C3A7679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Περιβάλλον του </a:t>
            </a:r>
            <a:r>
              <a:rPr lang="en-US" dirty="0"/>
              <a:t>MATLAB (</a:t>
            </a:r>
            <a:r>
              <a:rPr lang="el-GR" dirty="0"/>
              <a:t>3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4B91D-BFD3-4092-BB83-179A1C2BE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Workspace:</a:t>
            </a:r>
          </a:p>
          <a:p>
            <a:r>
              <a:rPr lang="el-GR" dirty="0"/>
              <a:t>Η «μνήμη» όπου αποθηκεύονται όλες οι</a:t>
            </a:r>
            <a:br>
              <a:rPr lang="el-GR" dirty="0"/>
            </a:br>
            <a:r>
              <a:rPr lang="el-GR" dirty="0"/>
              <a:t>μεταβλητές που δημιουργήθηκαν απ’ όταν</a:t>
            </a:r>
            <a:br>
              <a:rPr lang="el-GR" dirty="0"/>
            </a:br>
            <a:r>
              <a:rPr lang="el-GR" dirty="0"/>
              <a:t>ανοίξαμε το </a:t>
            </a:r>
            <a:r>
              <a:rPr lang="en-US" dirty="0"/>
              <a:t>MATLAB</a:t>
            </a:r>
          </a:p>
          <a:p>
            <a:r>
              <a:rPr lang="el-GR" dirty="0"/>
              <a:t>Δηλαδή: Μεταβλητές που δηλώσαμε στη </a:t>
            </a:r>
            <a:br>
              <a:rPr lang="el-GR" dirty="0"/>
            </a:br>
            <a:r>
              <a:rPr lang="el-GR" dirty="0"/>
              <a:t>κονσόλα, μεταβλητές που δηλώθηκαν σε </a:t>
            </a:r>
            <a:br>
              <a:rPr lang="el-GR" dirty="0"/>
            </a:br>
            <a:r>
              <a:rPr lang="en-US" dirty="0"/>
              <a:t>scripts </a:t>
            </a:r>
            <a:r>
              <a:rPr lang="el-GR" dirty="0"/>
              <a:t>και </a:t>
            </a:r>
            <a:r>
              <a:rPr lang="en-US" dirty="0"/>
              <a:t>functions </a:t>
            </a:r>
            <a:r>
              <a:rPr lang="el-GR" dirty="0"/>
              <a:t>που καλέσαμε, </a:t>
            </a:r>
            <a:br>
              <a:rPr lang="el-GR" dirty="0"/>
            </a:br>
            <a:r>
              <a:rPr lang="el-GR" dirty="0"/>
              <a:t>η μεταβλητές που κάναμε </a:t>
            </a:r>
            <a:r>
              <a:rPr lang="en-US" dirty="0"/>
              <a:t>import </a:t>
            </a:r>
            <a:r>
              <a:rPr lang="el-GR" dirty="0"/>
              <a:t>από εξωτερικό</a:t>
            </a:r>
            <a:br>
              <a:rPr lang="el-GR" dirty="0"/>
            </a:br>
            <a:r>
              <a:rPr lang="el-GR" dirty="0"/>
              <a:t>αρχείο</a:t>
            </a:r>
          </a:p>
          <a:p>
            <a:r>
              <a:rPr lang="el-GR" dirty="0"/>
              <a:t>Καθαρισμός </a:t>
            </a:r>
            <a:r>
              <a:rPr lang="en-US" dirty="0"/>
              <a:t>Workspace: </a:t>
            </a:r>
            <a:r>
              <a:rPr lang="el-GR" dirty="0"/>
              <a:t>Εντολή </a:t>
            </a:r>
            <a:r>
              <a:rPr lang="en-US" dirty="0"/>
              <a:t>clear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28611-83B2-457C-95EB-79712E312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861" y="1943493"/>
            <a:ext cx="3305817" cy="21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8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C8894-EF13-4C41-B192-82D85E7BA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το </a:t>
            </a:r>
            <a:r>
              <a:rPr lang="en-US" dirty="0"/>
              <a:t>MATLAB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4A12C-D0BA-4042-BCA9-D71C91056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Scripts, Live Scripts </a:t>
            </a:r>
            <a:r>
              <a:rPr lang="el-GR" dirty="0"/>
              <a:t>και </a:t>
            </a:r>
            <a:r>
              <a:rPr lang="en-US" dirty="0"/>
              <a:t>Functions:</a:t>
            </a:r>
          </a:p>
          <a:p>
            <a:r>
              <a:rPr lang="el-GR" dirty="0"/>
              <a:t>Τα αρχεία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l-GR" dirty="0"/>
              <a:t>τα αναγνωρίζουμε απ’ την κατάληξη </a:t>
            </a:r>
            <a:r>
              <a:rPr lang="en-US" dirty="0"/>
              <a:t>.m </a:t>
            </a:r>
            <a:r>
              <a:rPr lang="el-GR" dirty="0"/>
              <a:t>και μπορούν να είναι</a:t>
            </a:r>
            <a:r>
              <a:rPr lang="en-US" dirty="0"/>
              <a:t>:</a:t>
            </a:r>
          </a:p>
          <a:p>
            <a:r>
              <a:rPr lang="en-US" u="sng" dirty="0"/>
              <a:t>Scripts</a:t>
            </a:r>
            <a:r>
              <a:rPr lang="en-US" dirty="0"/>
              <a:t> – </a:t>
            </a:r>
            <a:r>
              <a:rPr lang="el-GR" dirty="0"/>
              <a:t>Ουσιαστικά η </a:t>
            </a:r>
            <a:r>
              <a:rPr lang="en-US" dirty="0"/>
              <a:t>“main” </a:t>
            </a:r>
            <a:r>
              <a:rPr lang="el-GR" dirty="0"/>
              <a:t>για άλλες γλώσσες</a:t>
            </a:r>
          </a:p>
          <a:p>
            <a:r>
              <a:rPr lang="el-GR" u="sng" dirty="0"/>
              <a:t>(</a:t>
            </a:r>
            <a:r>
              <a:rPr lang="en-US" u="sng" dirty="0"/>
              <a:t>Global) Functions </a:t>
            </a:r>
            <a:r>
              <a:rPr lang="en-US" dirty="0"/>
              <a:t>– </a:t>
            </a:r>
            <a:r>
              <a:rPr lang="el-GR" dirty="0"/>
              <a:t>Ξεχωριστό αρχείο που περιέχει τον ορισμό μίας συνάρτησης</a:t>
            </a:r>
            <a:r>
              <a:rPr lang="en-US" dirty="0"/>
              <a:t>. </a:t>
            </a:r>
            <a:r>
              <a:rPr lang="el-GR" dirty="0"/>
              <a:t>Η συνάρτηση είναι ορατή από κάθε </a:t>
            </a:r>
            <a:r>
              <a:rPr lang="en-US" dirty="0"/>
              <a:t>script </a:t>
            </a:r>
            <a:r>
              <a:rPr lang="el-GR" dirty="0"/>
              <a:t>ή συνάρτηση στο ίδιο </a:t>
            </a:r>
            <a:r>
              <a:rPr lang="en-US" dirty="0"/>
              <a:t>directory</a:t>
            </a:r>
          </a:p>
          <a:p>
            <a:pPr lvl="1"/>
            <a:r>
              <a:rPr lang="en-US" u="sng" dirty="0"/>
              <a:t>(Local) Functions </a:t>
            </a:r>
            <a:r>
              <a:rPr lang="en-US" dirty="0"/>
              <a:t>– </a:t>
            </a:r>
            <a:r>
              <a:rPr lang="el-GR" dirty="0"/>
              <a:t>Από </a:t>
            </a:r>
            <a:r>
              <a:rPr lang="en-US" dirty="0"/>
              <a:t>R2016b </a:t>
            </a:r>
            <a:r>
              <a:rPr lang="el-GR" dirty="0"/>
              <a:t>και μετά, μπορούμε να ορίσουμε συναρτήσεις μέσα σε άλλα αρχεία. Αυτές οι συναρτήσεις είναι ορατές μόνο στο </a:t>
            </a:r>
            <a:r>
              <a:rPr lang="en-US" dirty="0"/>
              <a:t>.m </a:t>
            </a:r>
            <a:r>
              <a:rPr lang="el-GR" dirty="0"/>
              <a:t>αρχείο στο οποίο ορίζονται</a:t>
            </a:r>
          </a:p>
          <a:p>
            <a:r>
              <a:rPr lang="en-US" u="sng" dirty="0"/>
              <a:t>Live Scripts</a:t>
            </a:r>
            <a:r>
              <a:rPr lang="en-US" dirty="0"/>
              <a:t>: </a:t>
            </a:r>
            <a:r>
              <a:rPr lang="el-GR" dirty="0"/>
              <a:t>Διαφορετικός τύπος αρχείου (</a:t>
            </a:r>
            <a:r>
              <a:rPr lang="en-US" dirty="0"/>
              <a:t>.mlx) </a:t>
            </a:r>
            <a:r>
              <a:rPr lang="el-GR" dirty="0"/>
              <a:t>που επιτρέπει τον διαχωρισμό ενός </a:t>
            </a:r>
            <a:r>
              <a:rPr lang="en-US" dirty="0"/>
              <a:t>script </a:t>
            </a:r>
            <a:r>
              <a:rPr lang="el-GR" dirty="0"/>
              <a:t>σε </a:t>
            </a:r>
            <a:r>
              <a:rPr lang="en-US" dirty="0"/>
              <a:t>blocks </a:t>
            </a:r>
            <a:r>
              <a:rPr lang="el-GR" dirty="0"/>
              <a:t>που εκτελούνται χωριστά (όπως στο </a:t>
            </a:r>
            <a:r>
              <a:rPr lang="en-US" dirty="0" err="1"/>
              <a:t>jupyter</a:t>
            </a:r>
            <a:r>
              <a:rPr lang="en-US" dirty="0"/>
              <a:t> notebook </a:t>
            </a:r>
            <a:r>
              <a:rPr lang="el-GR" dirty="0"/>
              <a:t>για την </a:t>
            </a:r>
            <a:r>
              <a:rPr lang="en-US" dirty="0"/>
              <a:t>python)</a:t>
            </a:r>
            <a:endParaRPr lang="el-GR" dirty="0"/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E57B8-1DB7-4E45-80F8-EC40DE077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1" t="4046" r="94701" b="47493"/>
          <a:stretch/>
        </p:blipFill>
        <p:spPr>
          <a:xfrm>
            <a:off x="10435588" y="1563264"/>
            <a:ext cx="1443223" cy="46851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CF51EC-F602-49C1-B85C-01500C58D886}"/>
              </a:ext>
            </a:extLst>
          </p:cNvPr>
          <p:cNvSpPr/>
          <p:nvPr/>
        </p:nvSpPr>
        <p:spPr>
          <a:xfrm>
            <a:off x="10322495" y="2231472"/>
            <a:ext cx="1669408" cy="1124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506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484</TotalTime>
  <Words>2476</Words>
  <Application>Microsoft Office PowerPoint</Application>
  <PresentationFormat>Widescreen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Cambria Math</vt:lpstr>
      <vt:lpstr>Century Gothic</vt:lpstr>
      <vt:lpstr>Wingdings 3</vt:lpstr>
      <vt:lpstr>Ion</vt:lpstr>
      <vt:lpstr> MATLAB: Μια Επισκόπηση</vt:lpstr>
      <vt:lpstr>Περιεχόμενα</vt:lpstr>
      <vt:lpstr>Εισαγωγή στο MATLAB (1)</vt:lpstr>
      <vt:lpstr>Εισαγωγή στο MATLAB (2)</vt:lpstr>
      <vt:lpstr>Εισαγωγή στο MATLAB (3)</vt:lpstr>
      <vt:lpstr>Το Περιβάλλον του MATLAB (1)</vt:lpstr>
      <vt:lpstr>Το Περιβάλλον του MATLAB (2)</vt:lpstr>
      <vt:lpstr>Το Περιβάλλον του MATLAB (3)</vt:lpstr>
      <vt:lpstr>Προγραμματισμός με το MATLAB (1)</vt:lpstr>
      <vt:lpstr>Προγραμματισμός με το MATLAB (2)</vt:lpstr>
      <vt:lpstr>Προγραμματισμός με το MATLAB (3)</vt:lpstr>
      <vt:lpstr>Προγραμματισμός με το MATLAB (4)</vt:lpstr>
      <vt:lpstr>Προγραμματισμός με το MATLAB (5)</vt:lpstr>
      <vt:lpstr>Προγραμματισμός με το MATLAB (6)</vt:lpstr>
      <vt:lpstr>Προγραμματισμός με το MATLAB (7)</vt:lpstr>
      <vt:lpstr>Προγραμματισμός με το MATLAB (8)</vt:lpstr>
      <vt:lpstr>Προγραμματισμός με το MATLAB (9)</vt:lpstr>
      <vt:lpstr>Προγραμματισμός με το MATLAB (10)</vt:lpstr>
      <vt:lpstr>Προγραμματισμός με το MATLAB (11)</vt:lpstr>
      <vt:lpstr>Προγραμματισμός με το MATLAB (12)</vt:lpstr>
      <vt:lpstr>Προγραμματισμός με το MATLAB (13)</vt:lpstr>
      <vt:lpstr>Προγραμματισμός με το MATLAB (14)</vt:lpstr>
      <vt:lpstr>Προγραμματισμός με το MATLAB (15)</vt:lpstr>
      <vt:lpstr>Προγραμματισμός με το MATLAB (16)</vt:lpstr>
      <vt:lpstr>Προγραμματισμός με το MATLAB (17)</vt:lpstr>
      <vt:lpstr>Προγραμματισμός με το MATLAB (18)</vt:lpstr>
      <vt:lpstr>Προγραμματισμός με το MATLAB (19)</vt:lpstr>
      <vt:lpstr>Προγραμματισμός με το MATLAB (20)</vt:lpstr>
      <vt:lpstr>Conclusion</vt:lpstr>
      <vt:lpstr>Ευχαριστώ για την Προσοχή σας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MATLAB: Μια Εισαγωγή</dc:title>
  <dc:creator>Anastasis Livanidis</dc:creator>
  <cp:lastModifiedBy>Anastasis Livanidis</cp:lastModifiedBy>
  <cp:revision>53</cp:revision>
  <dcterms:created xsi:type="dcterms:W3CDTF">2020-02-20T11:41:29Z</dcterms:created>
  <dcterms:modified xsi:type="dcterms:W3CDTF">2021-02-19T08:26:25Z</dcterms:modified>
</cp:coreProperties>
</file>