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2"/>
  </p:notesMasterIdLst>
  <p:sldIdLst>
    <p:sldId id="257" r:id="rId2"/>
    <p:sldId id="306" r:id="rId3"/>
    <p:sldId id="307" r:id="rId4"/>
    <p:sldId id="334" r:id="rId5"/>
    <p:sldId id="273" r:id="rId6"/>
    <p:sldId id="283" r:id="rId7"/>
    <p:sldId id="331" r:id="rId8"/>
    <p:sldId id="332" r:id="rId9"/>
    <p:sldId id="333" r:id="rId10"/>
    <p:sldId id="344" r:id="rId11"/>
    <p:sldId id="345" r:id="rId12"/>
    <p:sldId id="347" r:id="rId13"/>
    <p:sldId id="335" r:id="rId14"/>
    <p:sldId id="319" r:id="rId15"/>
    <p:sldId id="262" r:id="rId16"/>
    <p:sldId id="287" r:id="rId17"/>
    <p:sldId id="272" r:id="rId18"/>
    <p:sldId id="336" r:id="rId19"/>
    <p:sldId id="279" r:id="rId20"/>
    <p:sldId id="346" r:id="rId21"/>
    <p:sldId id="337" r:id="rId22"/>
    <p:sldId id="264" r:id="rId23"/>
    <p:sldId id="324" r:id="rId24"/>
    <p:sldId id="338" r:id="rId25"/>
    <p:sldId id="330" r:id="rId26"/>
    <p:sldId id="312" r:id="rId27"/>
    <p:sldId id="317" r:id="rId28"/>
    <p:sldId id="318" r:id="rId29"/>
    <p:sldId id="313" r:id="rId30"/>
    <p:sldId id="339" r:id="rId31"/>
    <p:sldId id="292" r:id="rId32"/>
    <p:sldId id="340" r:id="rId33"/>
    <p:sldId id="280" r:id="rId34"/>
    <p:sldId id="289" r:id="rId35"/>
    <p:sldId id="304" r:id="rId36"/>
    <p:sldId id="326" r:id="rId37"/>
    <p:sldId id="341" r:id="rId38"/>
    <p:sldId id="268" r:id="rId39"/>
    <p:sldId id="310" r:id="rId40"/>
    <p:sldId id="271" r:id="rId41"/>
    <p:sldId id="321" r:id="rId42"/>
    <p:sldId id="323" r:id="rId43"/>
    <p:sldId id="308" r:id="rId44"/>
    <p:sldId id="315" r:id="rId45"/>
    <p:sldId id="320" r:id="rId46"/>
    <p:sldId id="295" r:id="rId47"/>
    <p:sldId id="297" r:id="rId48"/>
    <p:sldId id="327" r:id="rId49"/>
    <p:sldId id="322" r:id="rId50"/>
    <p:sldId id="288" r:id="rId51"/>
    <p:sldId id="342" r:id="rId52"/>
    <p:sldId id="282" r:id="rId53"/>
    <p:sldId id="285" r:id="rId54"/>
    <p:sldId id="343" r:id="rId55"/>
    <p:sldId id="298" r:id="rId56"/>
    <p:sldId id="329" r:id="rId57"/>
    <p:sldId id="328" r:id="rId58"/>
    <p:sldId id="316" r:id="rId59"/>
    <p:sldId id="305" r:id="rId60"/>
    <p:sldId id="276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EEC43F-A449-441B-8D3A-642ADA61EFEB}" v="302" dt="2025-09-12T21:01:47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56" autoAdjust="0"/>
  </p:normalViewPr>
  <p:slideViewPr>
    <p:cSldViewPr>
      <p:cViewPr>
        <p:scale>
          <a:sx n="100" d="100"/>
          <a:sy n="100" d="100"/>
        </p:scale>
        <p:origin x="1836" y="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fentzis Georgios" userId="0fad1e94-8729-4dd9-a94a-3efaf92f008a" providerId="ADAL" clId="{C285ED3E-04DC-4412-89F6-A717B54EC8CD}"/>
    <pc:docChg chg="modSld">
      <pc:chgData name="Kafentzis Georgios" userId="0fad1e94-8729-4dd9-a94a-3efaf92f008a" providerId="ADAL" clId="{C285ED3E-04DC-4412-89F6-A717B54EC8CD}" dt="2025-08-03T13:51:57.238" v="23" actId="20577"/>
      <pc:docMkLst>
        <pc:docMk/>
      </pc:docMkLst>
      <pc:sldChg chg="modSp">
        <pc:chgData name="Kafentzis Georgios" userId="0fad1e94-8729-4dd9-a94a-3efaf92f008a" providerId="ADAL" clId="{C285ED3E-04DC-4412-89F6-A717B54EC8CD}" dt="2025-08-03T13:51:18.720" v="0" actId="14100"/>
        <pc:sldMkLst>
          <pc:docMk/>
          <pc:sldMk cId="2851831804" sldId="283"/>
        </pc:sldMkLst>
      </pc:sldChg>
      <pc:sldChg chg="modSp">
        <pc:chgData name="Kafentzis Georgios" userId="0fad1e94-8729-4dd9-a94a-3efaf92f008a" providerId="ADAL" clId="{C285ED3E-04DC-4412-89F6-A717B54EC8CD}" dt="2025-08-03T13:51:36.681" v="1" actId="14100"/>
        <pc:sldMkLst>
          <pc:docMk/>
          <pc:sldMk cId="434836932" sldId="333"/>
        </pc:sldMkLst>
      </pc:sldChg>
      <pc:sldChg chg="modSp mod">
        <pc:chgData name="Kafentzis Georgios" userId="0fad1e94-8729-4dd9-a94a-3efaf92f008a" providerId="ADAL" clId="{C285ED3E-04DC-4412-89F6-A717B54EC8CD}" dt="2025-08-03T13:51:57.238" v="23" actId="20577"/>
        <pc:sldMkLst>
          <pc:docMk/>
          <pc:sldMk cId="3103319018" sldId="344"/>
        </pc:sldMkLst>
      </pc:sldChg>
    </pc:docChg>
  </pc:docChgLst>
  <pc:docChgLst>
    <pc:chgData name="Kafentzis Georgios" userId="0fad1e94-8729-4dd9-a94a-3efaf92f008a" providerId="ADAL" clId="{5E5E1A67-EA0A-4575-BBAD-8B40A34FB4F1}"/>
    <pc:docChg chg="undo redo custSel addSld modSld">
      <pc:chgData name="Kafentzis Georgios" userId="0fad1e94-8729-4dd9-a94a-3efaf92f008a" providerId="ADAL" clId="{5E5E1A67-EA0A-4575-BBAD-8B40A34FB4F1}" dt="2025-06-21T19:05:35.410" v="1642" actId="20577"/>
      <pc:docMkLst>
        <pc:docMk/>
      </pc:docMkLst>
      <pc:sldChg chg="modSp mod">
        <pc:chgData name="Kafentzis Georgios" userId="0fad1e94-8729-4dd9-a94a-3efaf92f008a" providerId="ADAL" clId="{5E5E1A67-EA0A-4575-BBAD-8B40A34FB4F1}" dt="2025-06-21T19:01:19.130" v="1618" actId="14100"/>
        <pc:sldMkLst>
          <pc:docMk/>
          <pc:sldMk cId="2044243308" sldId="273"/>
        </pc:sldMkLst>
      </pc:sldChg>
      <pc:sldChg chg="addSp delSp modSp mod delAnim">
        <pc:chgData name="Kafentzis Georgios" userId="0fad1e94-8729-4dd9-a94a-3efaf92f008a" providerId="ADAL" clId="{5E5E1A67-EA0A-4575-BBAD-8B40A34FB4F1}" dt="2025-06-21T18:58:11.766" v="1606" actId="1035"/>
        <pc:sldMkLst>
          <pc:docMk/>
          <pc:sldMk cId="3711046968" sldId="282"/>
        </pc:sldMkLst>
      </pc:sldChg>
      <pc:sldChg chg="addSp modSp mod">
        <pc:chgData name="Kafentzis Georgios" userId="0fad1e94-8729-4dd9-a94a-3efaf92f008a" providerId="ADAL" clId="{5E5E1A67-EA0A-4575-BBAD-8B40A34FB4F1}" dt="2025-06-21T19:00:13.227" v="1612" actId="1076"/>
        <pc:sldMkLst>
          <pc:docMk/>
          <pc:sldMk cId="2851831804" sldId="283"/>
        </pc:sldMkLst>
      </pc:sldChg>
      <pc:sldChg chg="addSp modSp mod modAnim">
        <pc:chgData name="Kafentzis Georgios" userId="0fad1e94-8729-4dd9-a94a-3efaf92f008a" providerId="ADAL" clId="{5E5E1A67-EA0A-4575-BBAD-8B40A34FB4F1}" dt="2025-06-21T18:54:42.739" v="1571" actId="20577"/>
        <pc:sldMkLst>
          <pc:docMk/>
          <pc:sldMk cId="815295548" sldId="288"/>
        </pc:sldMkLst>
      </pc:sldChg>
      <pc:sldChg chg="addSp delSp modSp mod">
        <pc:chgData name="Kafentzis Georgios" userId="0fad1e94-8729-4dd9-a94a-3efaf92f008a" providerId="ADAL" clId="{5E5E1A67-EA0A-4575-BBAD-8B40A34FB4F1}" dt="2025-06-21T18:41:32.006" v="1486" actId="1076"/>
        <pc:sldMkLst>
          <pc:docMk/>
          <pc:sldMk cId="1504180695" sldId="289"/>
        </pc:sldMkLst>
      </pc:sldChg>
      <pc:sldChg chg="modSp modAnim">
        <pc:chgData name="Kafentzis Georgios" userId="0fad1e94-8729-4dd9-a94a-3efaf92f008a" providerId="ADAL" clId="{5E5E1A67-EA0A-4575-BBAD-8B40A34FB4F1}" dt="2025-06-21T18:40:15.666" v="1480" actId="20577"/>
        <pc:sldMkLst>
          <pc:docMk/>
          <pc:sldMk cId="2708885539" sldId="292"/>
        </pc:sldMkLst>
      </pc:sldChg>
      <pc:sldChg chg="modSp">
        <pc:chgData name="Kafentzis Georgios" userId="0fad1e94-8729-4dd9-a94a-3efaf92f008a" providerId="ADAL" clId="{5E5E1A67-EA0A-4575-BBAD-8B40A34FB4F1}" dt="2025-06-21T18:41:58.189" v="1515" actId="113"/>
        <pc:sldMkLst>
          <pc:docMk/>
          <pc:sldMk cId="773572759" sldId="304"/>
        </pc:sldMkLst>
      </pc:sldChg>
      <pc:sldChg chg="modSp">
        <pc:chgData name="Kafentzis Georgios" userId="0fad1e94-8729-4dd9-a94a-3efaf92f008a" providerId="ADAL" clId="{5E5E1A67-EA0A-4575-BBAD-8B40A34FB4F1}" dt="2025-06-21T18:39:43.256" v="1443" actId="20577"/>
        <pc:sldMkLst>
          <pc:docMk/>
          <pc:sldMk cId="2273943207" sldId="313"/>
        </pc:sldMkLst>
      </pc:sldChg>
      <pc:sldChg chg="addSp modSp mod modAnim">
        <pc:chgData name="Kafentzis Georgios" userId="0fad1e94-8729-4dd9-a94a-3efaf92f008a" providerId="ADAL" clId="{5E5E1A67-EA0A-4575-BBAD-8B40A34FB4F1}" dt="2025-06-21T18:57:09.364" v="1605" actId="20577"/>
        <pc:sldMkLst>
          <pc:docMk/>
          <pc:sldMk cId="3294012601" sldId="322"/>
        </pc:sldMkLst>
      </pc:sldChg>
      <pc:sldChg chg="modSp mod">
        <pc:chgData name="Kafentzis Georgios" userId="0fad1e94-8729-4dd9-a94a-3efaf92f008a" providerId="ADAL" clId="{5E5E1A67-EA0A-4575-BBAD-8B40A34FB4F1}" dt="2025-06-21T18:49:02.253" v="1526" actId="14100"/>
        <pc:sldMkLst>
          <pc:docMk/>
          <pc:sldMk cId="352173366" sldId="329"/>
        </pc:sldMkLst>
      </pc:sldChg>
      <pc:sldChg chg="modSp mod">
        <pc:chgData name="Kafentzis Georgios" userId="0fad1e94-8729-4dd9-a94a-3efaf92f008a" providerId="ADAL" clId="{5E5E1A67-EA0A-4575-BBAD-8B40A34FB4F1}" dt="2025-06-21T18:39:15.986" v="1421" actId="14100"/>
        <pc:sldMkLst>
          <pc:docMk/>
          <pc:sldMk cId="1866044376" sldId="330"/>
        </pc:sldMkLst>
      </pc:sldChg>
      <pc:sldChg chg="modSp">
        <pc:chgData name="Kafentzis Georgios" userId="0fad1e94-8729-4dd9-a94a-3efaf92f008a" providerId="ADAL" clId="{5E5E1A67-EA0A-4575-BBAD-8B40A34FB4F1}" dt="2025-06-21T19:00:29.438" v="1614" actId="20577"/>
        <pc:sldMkLst>
          <pc:docMk/>
          <pc:sldMk cId="3084745942" sldId="331"/>
        </pc:sldMkLst>
      </pc:sldChg>
      <pc:sldChg chg="modSp">
        <pc:chgData name="Kafentzis Georgios" userId="0fad1e94-8729-4dd9-a94a-3efaf92f008a" providerId="ADAL" clId="{5E5E1A67-EA0A-4575-BBAD-8B40A34FB4F1}" dt="2025-06-21T18:22:54.080" v="33" actId="20577"/>
        <pc:sldMkLst>
          <pc:docMk/>
          <pc:sldMk cId="1000526292" sldId="332"/>
        </pc:sldMkLst>
      </pc:sldChg>
      <pc:sldChg chg="addSp modSp mod">
        <pc:chgData name="Kafentzis Georgios" userId="0fad1e94-8729-4dd9-a94a-3efaf92f008a" providerId="ADAL" clId="{5E5E1A67-EA0A-4575-BBAD-8B40A34FB4F1}" dt="2025-06-21T19:01:50.995" v="1623" actId="113"/>
        <pc:sldMkLst>
          <pc:docMk/>
          <pc:sldMk cId="434836932" sldId="333"/>
        </pc:sldMkLst>
      </pc:sldChg>
      <pc:sldChg chg="delSp modSp add mod modAnim">
        <pc:chgData name="Kafentzis Georgios" userId="0fad1e94-8729-4dd9-a94a-3efaf92f008a" providerId="ADAL" clId="{5E5E1A67-EA0A-4575-BBAD-8B40A34FB4F1}" dt="2025-06-21T18:32:30.258" v="832" actId="114"/>
        <pc:sldMkLst>
          <pc:docMk/>
          <pc:sldMk cId="3103319018" sldId="344"/>
        </pc:sldMkLst>
      </pc:sldChg>
      <pc:sldChg chg="addSp delSp modSp add mod">
        <pc:chgData name="Kafentzis Georgios" userId="0fad1e94-8729-4dd9-a94a-3efaf92f008a" providerId="ADAL" clId="{5E5E1A67-EA0A-4575-BBAD-8B40A34FB4F1}" dt="2025-06-21T18:31:53.546" v="830" actId="1076"/>
        <pc:sldMkLst>
          <pc:docMk/>
          <pc:sldMk cId="2975651825" sldId="345"/>
        </pc:sldMkLst>
      </pc:sldChg>
      <pc:sldChg chg="delSp modSp add mod delAnim modAnim">
        <pc:chgData name="Kafentzis Georgios" userId="0fad1e94-8729-4dd9-a94a-3efaf92f008a" providerId="ADAL" clId="{5E5E1A67-EA0A-4575-BBAD-8B40A34FB4F1}" dt="2025-06-21T19:05:35.410" v="1642" actId="20577"/>
        <pc:sldMkLst>
          <pc:docMk/>
          <pc:sldMk cId="1210726721" sldId="346"/>
        </pc:sldMkLst>
      </pc:sldChg>
    </pc:docChg>
  </pc:docChgLst>
  <pc:docChgLst>
    <pc:chgData name="Kafentzis Georgios" userId="0fad1e94-8729-4dd9-a94a-3efaf92f008a" providerId="ADAL" clId="{5831E929-CB33-4D75-9A82-9F304D631ADB}"/>
    <pc:docChg chg="undo custSel addSld delSld modSld">
      <pc:chgData name="Kafentzis Georgios" userId="0fad1e94-8729-4dd9-a94a-3efaf92f008a" providerId="ADAL" clId="{5831E929-CB33-4D75-9A82-9F304D631ADB}" dt="2024-08-20T15:10:07.707" v="132" actId="12"/>
      <pc:docMkLst>
        <pc:docMk/>
      </pc:docMkLst>
      <pc:sldChg chg="del">
        <pc:chgData name="Kafentzis Georgios" userId="0fad1e94-8729-4dd9-a94a-3efaf92f008a" providerId="ADAL" clId="{5831E929-CB33-4D75-9A82-9F304D631ADB}" dt="2024-08-20T15:07:33.647" v="48" actId="47"/>
        <pc:sldMkLst>
          <pc:docMk/>
          <pc:sldMk cId="2878056241" sldId="258"/>
        </pc:sldMkLst>
      </pc:sldChg>
      <pc:sldChg chg="del">
        <pc:chgData name="Kafentzis Georgios" userId="0fad1e94-8729-4dd9-a94a-3efaf92f008a" providerId="ADAL" clId="{5831E929-CB33-4D75-9A82-9F304D631ADB}" dt="2024-08-20T15:08:30.580" v="71" actId="47"/>
        <pc:sldMkLst>
          <pc:docMk/>
          <pc:sldMk cId="593234350" sldId="260"/>
        </pc:sldMkLst>
      </pc:sldChg>
      <pc:sldChg chg="del">
        <pc:chgData name="Kafentzis Georgios" userId="0fad1e94-8729-4dd9-a94a-3efaf92f008a" providerId="ADAL" clId="{5831E929-CB33-4D75-9A82-9F304D631ADB}" dt="2024-08-20T15:09:26.055" v="116" actId="47"/>
        <pc:sldMkLst>
          <pc:docMk/>
          <pc:sldMk cId="1795492584" sldId="266"/>
        </pc:sldMkLst>
      </pc:sldChg>
      <pc:sldChg chg="del">
        <pc:chgData name="Kafentzis Georgios" userId="0fad1e94-8729-4dd9-a94a-3efaf92f008a" providerId="ADAL" clId="{5831E929-CB33-4D75-9A82-9F304D631ADB}" dt="2024-08-20T15:09:51.905" v="123" actId="47"/>
        <pc:sldMkLst>
          <pc:docMk/>
          <pc:sldMk cId="1219358352" sldId="269"/>
        </pc:sldMkLst>
      </pc:sldChg>
      <pc:sldChg chg="modSp mod">
        <pc:chgData name="Kafentzis Georgios" userId="0fad1e94-8729-4dd9-a94a-3efaf92f008a" providerId="ADAL" clId="{5831E929-CB33-4D75-9A82-9F304D631ADB}" dt="2024-08-20T15:03:50.295" v="10" actId="1076"/>
        <pc:sldMkLst>
          <pc:docMk/>
          <pc:sldMk cId="2044243308" sldId="273"/>
        </pc:sldMkLst>
      </pc:sldChg>
      <pc:sldChg chg="del">
        <pc:chgData name="Kafentzis Georgios" userId="0fad1e94-8729-4dd9-a94a-3efaf92f008a" providerId="ADAL" clId="{5831E929-CB33-4D75-9A82-9F304D631ADB}" dt="2024-08-20T15:08:09.622" v="65" actId="47"/>
        <pc:sldMkLst>
          <pc:docMk/>
          <pc:sldMk cId="1356668952" sldId="278"/>
        </pc:sldMkLst>
      </pc:sldChg>
      <pc:sldChg chg="del">
        <pc:chgData name="Kafentzis Georgios" userId="0fad1e94-8729-4dd9-a94a-3efaf92f008a" providerId="ADAL" clId="{5831E929-CB33-4D75-9A82-9F304D631ADB}" dt="2024-08-20T15:07:56.800" v="64" actId="47"/>
        <pc:sldMkLst>
          <pc:docMk/>
          <pc:sldMk cId="3209452564" sldId="284"/>
        </pc:sldMkLst>
      </pc:sldChg>
      <pc:sldChg chg="del">
        <pc:chgData name="Kafentzis Georgios" userId="0fad1e94-8729-4dd9-a94a-3efaf92f008a" providerId="ADAL" clId="{5831E929-CB33-4D75-9A82-9F304D631ADB}" dt="2024-08-20T15:07:07.291" v="24" actId="47"/>
        <pc:sldMkLst>
          <pc:docMk/>
          <pc:sldMk cId="1611104647" sldId="293"/>
        </pc:sldMkLst>
      </pc:sldChg>
      <pc:sldChg chg="del">
        <pc:chgData name="Kafentzis Georgios" userId="0fad1e94-8729-4dd9-a94a-3efaf92f008a" providerId="ADAL" clId="{5831E929-CB33-4D75-9A82-9F304D631ADB}" dt="2024-08-20T15:09:59.626" v="127" actId="47"/>
        <pc:sldMkLst>
          <pc:docMk/>
          <pc:sldMk cId="4093666284" sldId="299"/>
        </pc:sldMkLst>
      </pc:sldChg>
      <pc:sldChg chg="del">
        <pc:chgData name="Kafentzis Georgios" userId="0fad1e94-8729-4dd9-a94a-3efaf92f008a" providerId="ADAL" clId="{5831E929-CB33-4D75-9A82-9F304D631ADB}" dt="2024-08-20T15:09:09.284" v="107" actId="47"/>
        <pc:sldMkLst>
          <pc:docMk/>
          <pc:sldMk cId="1420194092" sldId="303"/>
        </pc:sldMkLst>
      </pc:sldChg>
      <pc:sldChg chg="addSp delSp modSp mod">
        <pc:chgData name="Kafentzis Georgios" userId="0fad1e94-8729-4dd9-a94a-3efaf92f008a" providerId="ADAL" clId="{5831E929-CB33-4D75-9A82-9F304D631ADB}" dt="2024-08-20T15:07:01.207" v="23" actId="1076"/>
        <pc:sldMkLst>
          <pc:docMk/>
          <pc:sldMk cId="213089141" sldId="307"/>
        </pc:sldMkLst>
      </pc:sldChg>
      <pc:sldChg chg="del">
        <pc:chgData name="Kafentzis Georgios" userId="0fad1e94-8729-4dd9-a94a-3efaf92f008a" providerId="ADAL" clId="{5831E929-CB33-4D75-9A82-9F304D631ADB}" dt="2024-08-20T15:08:17.379" v="68" actId="47"/>
        <pc:sldMkLst>
          <pc:docMk/>
          <pc:sldMk cId="4092396786" sldId="325"/>
        </pc:sldMkLst>
      </pc:sldChg>
      <pc:sldChg chg="modSp add mod">
        <pc:chgData name="Kafentzis Georgios" userId="0fad1e94-8729-4dd9-a94a-3efaf92f008a" providerId="ADAL" clId="{5831E929-CB33-4D75-9A82-9F304D631ADB}" dt="2024-08-20T15:07:31.304" v="47" actId="113"/>
        <pc:sldMkLst>
          <pc:docMk/>
          <pc:sldMk cId="595313400" sldId="334"/>
        </pc:sldMkLst>
      </pc:sldChg>
      <pc:sldChg chg="modSp mod">
        <pc:chgData name="Kafentzis Georgios" userId="0fad1e94-8729-4dd9-a94a-3efaf92f008a" providerId="ADAL" clId="{5831E929-CB33-4D75-9A82-9F304D631ADB}" dt="2024-08-20T15:07:54.659" v="63" actId="113"/>
        <pc:sldMkLst>
          <pc:docMk/>
          <pc:sldMk cId="2319754543" sldId="335"/>
        </pc:sldMkLst>
      </pc:sldChg>
      <pc:sldChg chg="modSp add mod">
        <pc:chgData name="Kafentzis Georgios" userId="0fad1e94-8729-4dd9-a94a-3efaf92f008a" providerId="ADAL" clId="{5831E929-CB33-4D75-9A82-9F304D631ADB}" dt="2024-08-20T15:08:14.230" v="67" actId="113"/>
        <pc:sldMkLst>
          <pc:docMk/>
          <pc:sldMk cId="534290217" sldId="336"/>
        </pc:sldMkLst>
      </pc:sldChg>
      <pc:sldChg chg="modSp add mod">
        <pc:chgData name="Kafentzis Georgios" userId="0fad1e94-8729-4dd9-a94a-3efaf92f008a" providerId="ADAL" clId="{5831E929-CB33-4D75-9A82-9F304D631ADB}" dt="2024-08-20T15:08:23.420" v="70" actId="113"/>
        <pc:sldMkLst>
          <pc:docMk/>
          <pc:sldMk cId="433606343" sldId="337"/>
        </pc:sldMkLst>
      </pc:sldChg>
      <pc:sldChg chg="modSp add mod">
        <pc:chgData name="Kafentzis Georgios" userId="0fad1e94-8729-4dd9-a94a-3efaf92f008a" providerId="ADAL" clId="{5831E929-CB33-4D75-9A82-9F304D631ADB}" dt="2024-08-20T15:08:46.480" v="103" actId="113"/>
        <pc:sldMkLst>
          <pc:docMk/>
          <pc:sldMk cId="1601253676" sldId="338"/>
        </pc:sldMkLst>
      </pc:sldChg>
      <pc:sldChg chg="modSp add mod">
        <pc:chgData name="Kafentzis Georgios" userId="0fad1e94-8729-4dd9-a94a-3efaf92f008a" providerId="ADAL" clId="{5831E929-CB33-4D75-9A82-9F304D631ADB}" dt="2024-08-20T15:09:02.365" v="106" actId="113"/>
        <pc:sldMkLst>
          <pc:docMk/>
          <pc:sldMk cId="2559439924" sldId="339"/>
        </pc:sldMkLst>
      </pc:sldChg>
      <pc:sldChg chg="modSp add mod">
        <pc:chgData name="Kafentzis Georgios" userId="0fad1e94-8729-4dd9-a94a-3efaf92f008a" providerId="ADAL" clId="{5831E929-CB33-4D75-9A82-9F304D631ADB}" dt="2024-08-20T15:09:21.729" v="115" actId="113"/>
        <pc:sldMkLst>
          <pc:docMk/>
          <pc:sldMk cId="1079138347" sldId="340"/>
        </pc:sldMkLst>
      </pc:sldChg>
      <pc:sldChg chg="modSp add mod">
        <pc:chgData name="Kafentzis Georgios" userId="0fad1e94-8729-4dd9-a94a-3efaf92f008a" providerId="ADAL" clId="{5831E929-CB33-4D75-9A82-9F304D631ADB}" dt="2024-08-20T15:09:41.168" v="122" actId="113"/>
        <pc:sldMkLst>
          <pc:docMk/>
          <pc:sldMk cId="3157897900" sldId="341"/>
        </pc:sldMkLst>
      </pc:sldChg>
      <pc:sldChg chg="modSp add mod">
        <pc:chgData name="Kafentzis Georgios" userId="0fad1e94-8729-4dd9-a94a-3efaf92f008a" providerId="ADAL" clId="{5831E929-CB33-4D75-9A82-9F304D631ADB}" dt="2024-08-20T15:09:56.781" v="126" actId="113"/>
        <pc:sldMkLst>
          <pc:docMk/>
          <pc:sldMk cId="1296389572" sldId="342"/>
        </pc:sldMkLst>
      </pc:sldChg>
      <pc:sldChg chg="modSp add mod">
        <pc:chgData name="Kafentzis Georgios" userId="0fad1e94-8729-4dd9-a94a-3efaf92f008a" providerId="ADAL" clId="{5831E929-CB33-4D75-9A82-9F304D631ADB}" dt="2024-08-20T15:10:07.707" v="132" actId="12"/>
        <pc:sldMkLst>
          <pc:docMk/>
          <pc:sldMk cId="1947334277" sldId="343"/>
        </pc:sldMkLst>
      </pc:sldChg>
    </pc:docChg>
  </pc:docChgLst>
  <pc:docChgLst>
    <pc:chgData name="Kafentzis Georgios" userId="0fad1e94-8729-4dd9-a94a-3efaf92f008a" providerId="ADAL" clId="{30550210-0F3B-44A2-930B-81AD02288418}"/>
    <pc:docChg chg="undo custSel modSld">
      <pc:chgData name="Kafentzis Georgios" userId="0fad1e94-8729-4dd9-a94a-3efaf92f008a" providerId="ADAL" clId="{30550210-0F3B-44A2-930B-81AD02288418}" dt="2024-07-04T07:27:07.194" v="51"/>
      <pc:docMkLst>
        <pc:docMk/>
      </pc:docMkLst>
      <pc:sldChg chg="addSp delSp modSp mod modAnim">
        <pc:chgData name="Kafentzis Georgios" userId="0fad1e94-8729-4dd9-a94a-3efaf92f008a" providerId="ADAL" clId="{30550210-0F3B-44A2-930B-81AD02288418}" dt="2024-07-04T07:27:07.194" v="51"/>
        <pc:sldMkLst>
          <pc:docMk/>
          <pc:sldMk cId="4110472007" sldId="285"/>
        </pc:sldMkLst>
      </pc:sldChg>
    </pc:docChg>
  </pc:docChgLst>
  <pc:docChgLst>
    <pc:chgData name="Kafentzis Georgios" userId="0fad1e94-8729-4dd9-a94a-3efaf92f008a" providerId="ADAL" clId="{3CFF4B7D-55FB-4E45-A4D6-93D3A9418B71}"/>
    <pc:docChg chg="custSel addSld modSld">
      <pc:chgData name="Kafentzis Georgios" userId="0fad1e94-8729-4dd9-a94a-3efaf92f008a" providerId="ADAL" clId="{3CFF4B7D-55FB-4E45-A4D6-93D3A9418B71}" dt="2025-09-12T21:01:47.534" v="307" actId="20577"/>
      <pc:docMkLst>
        <pc:docMk/>
      </pc:docMkLst>
      <pc:sldChg chg="modSp mod modAnim">
        <pc:chgData name="Kafentzis Georgios" userId="0fad1e94-8729-4dd9-a94a-3efaf92f008a" providerId="ADAL" clId="{3CFF4B7D-55FB-4E45-A4D6-93D3A9418B71}" dt="2025-09-12T21:01:47.534" v="307" actId="20577"/>
        <pc:sldMkLst>
          <pc:docMk/>
          <pc:sldMk cId="2708885539" sldId="292"/>
        </pc:sldMkLst>
        <pc:spChg chg="mod">
          <ac:chgData name="Kafentzis Georgios" userId="0fad1e94-8729-4dd9-a94a-3efaf92f008a" providerId="ADAL" clId="{3CFF4B7D-55FB-4E45-A4D6-93D3A9418B71}" dt="2025-09-12T21:01:47.534" v="307" actId="20577"/>
          <ac:spMkLst>
            <pc:docMk/>
            <pc:sldMk cId="2708885539" sldId="292"/>
            <ac:spMk id="3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09-12T20:59:37.532" v="222" actId="1076"/>
          <ac:spMkLst>
            <pc:docMk/>
            <pc:sldMk cId="2708885539" sldId="292"/>
            <ac:spMk id="4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09-12T21:01:09.681" v="296" actId="255"/>
          <ac:spMkLst>
            <pc:docMk/>
            <pc:sldMk cId="2708885539" sldId="292"/>
            <ac:spMk id="5" creationId="{00000000-0000-0000-0000-000000000000}"/>
          </ac:spMkLst>
        </pc:spChg>
      </pc:sldChg>
      <pc:sldChg chg="add">
        <pc:chgData name="Kafentzis Georgios" userId="0fad1e94-8729-4dd9-a94a-3efaf92f008a" providerId="ADAL" clId="{3CFF4B7D-55FB-4E45-A4D6-93D3A9418B71}" dt="2025-09-12T20:55:48.512" v="0"/>
        <pc:sldMkLst>
          <pc:docMk/>
          <pc:sldMk cId="764963102" sldId="347"/>
        </pc:sldMkLst>
      </pc:sldChg>
    </pc:docChg>
  </pc:docChgLst>
  <pc:docChgLst>
    <pc:chgData name="Kafentzis Georgios" userId="0fad1e94-8729-4dd9-a94a-3efaf92f008a" providerId="ADAL" clId="{52BC7559-577C-4937-9814-8BFC5AAB7991}"/>
    <pc:docChg chg="undo redo custSel modSld">
      <pc:chgData name="Kafentzis Georgios" userId="0fad1e94-8729-4dd9-a94a-3efaf92f008a" providerId="ADAL" clId="{52BC7559-577C-4937-9814-8BFC5AAB7991}" dt="2024-09-21T21:04:57.756" v="243" actId="14100"/>
      <pc:docMkLst>
        <pc:docMk/>
      </pc:docMkLst>
      <pc:sldChg chg="modSp">
        <pc:chgData name="Kafentzis Georgios" userId="0fad1e94-8729-4dd9-a94a-3efaf92f008a" providerId="ADAL" clId="{52BC7559-577C-4937-9814-8BFC5AAB7991}" dt="2024-09-21T20:06:29.283" v="212" actId="5793"/>
        <pc:sldMkLst>
          <pc:docMk/>
          <pc:sldMk cId="2044243308" sldId="273"/>
        </pc:sldMkLst>
      </pc:sldChg>
      <pc:sldChg chg="addSp delSp modSp mod delAnim modAnim">
        <pc:chgData name="Kafentzis Georgios" userId="0fad1e94-8729-4dd9-a94a-3efaf92f008a" providerId="ADAL" clId="{52BC7559-577C-4937-9814-8BFC5AAB7991}" dt="2024-09-21T20:30:37.491" v="238"/>
        <pc:sldMkLst>
          <pc:docMk/>
          <pc:sldMk cId="815295548" sldId="288"/>
        </pc:sldMkLst>
      </pc:sldChg>
      <pc:sldChg chg="delSp modSp mod">
        <pc:chgData name="Kafentzis Georgios" userId="0fad1e94-8729-4dd9-a94a-3efaf92f008a" providerId="ADAL" clId="{52BC7559-577C-4937-9814-8BFC5AAB7991}" dt="2024-09-21T20:24:45.249" v="234" actId="20577"/>
        <pc:sldMkLst>
          <pc:docMk/>
          <pc:sldMk cId="3548171848" sldId="308"/>
        </pc:sldMkLst>
      </pc:sldChg>
      <pc:sldChg chg="addSp delSp modSp mod delAnim modAnim">
        <pc:chgData name="Kafentzis Georgios" userId="0fad1e94-8729-4dd9-a94a-3efaf92f008a" providerId="ADAL" clId="{52BC7559-577C-4937-9814-8BFC5AAB7991}" dt="2024-09-21T20:28:21.143" v="236"/>
        <pc:sldMkLst>
          <pc:docMk/>
          <pc:sldMk cId="3294012601" sldId="322"/>
        </pc:sldMkLst>
      </pc:sldChg>
      <pc:sldChg chg="modSp mod">
        <pc:chgData name="Kafentzis Georgios" userId="0fad1e94-8729-4dd9-a94a-3efaf92f008a" providerId="ADAL" clId="{52BC7559-577C-4937-9814-8BFC5AAB7991}" dt="2024-09-21T21:04:57.756" v="243" actId="14100"/>
        <pc:sldMkLst>
          <pc:docMk/>
          <pc:sldMk cId="352173366" sldId="329"/>
        </pc:sldMkLst>
      </pc:sldChg>
      <pc:sldChg chg="modSp modAnim">
        <pc:chgData name="Kafentzis Georgios" userId="0fad1e94-8729-4dd9-a94a-3efaf92f008a" providerId="ADAL" clId="{52BC7559-577C-4937-9814-8BFC5AAB7991}" dt="2024-09-21T20:17:11.839" v="222"/>
        <pc:sldMkLst>
          <pc:docMk/>
          <pc:sldMk cId="1866044376" sldId="330"/>
        </pc:sldMkLst>
      </pc:sldChg>
      <pc:sldChg chg="modSp mod">
        <pc:chgData name="Kafentzis Georgios" userId="0fad1e94-8729-4dd9-a94a-3efaf92f008a" providerId="ADAL" clId="{52BC7559-577C-4937-9814-8BFC5AAB7991}" dt="2024-09-21T13:15:21.214" v="206" actId="14861"/>
        <pc:sldMkLst>
          <pc:docMk/>
          <pc:sldMk cId="1000526292" sldId="332"/>
        </pc:sldMkLst>
      </pc:sldChg>
      <pc:sldChg chg="modSp">
        <pc:chgData name="Kafentzis Georgios" userId="0fad1e94-8729-4dd9-a94a-3efaf92f008a" providerId="ADAL" clId="{52BC7559-577C-4937-9814-8BFC5AAB7991}" dt="2024-09-21T14:35:54.097" v="208" actId="113"/>
        <pc:sldMkLst>
          <pc:docMk/>
          <pc:sldMk cId="434836932" sldId="33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6BA7BD-FE94-4B54-9205-769D9F98D8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9735423-A1BA-4705-91A6-9A61FD55097E}">
      <dgm:prSet custT="1"/>
      <dgm:spPr/>
      <dgm:t>
        <a:bodyPr/>
        <a:lstStyle/>
        <a:p>
          <a:pPr algn="ctr" rtl="0"/>
          <a:r>
            <a:rPr lang="el-GR" sz="2800" dirty="0">
              <a:solidFill>
                <a:schemeClr val="bg1"/>
              </a:solidFill>
            </a:rPr>
            <a:t>Ώρες διδασκαλίας:</a:t>
          </a:r>
        </a:p>
        <a:p>
          <a:pPr algn="ctr" rtl="0"/>
          <a:r>
            <a:rPr lang="el-GR" sz="1800" b="1" dirty="0">
              <a:solidFill>
                <a:schemeClr val="bg1"/>
              </a:solidFill>
            </a:rPr>
            <a:t>9:00-11:00 Δευτέρα</a:t>
          </a:r>
          <a:r>
            <a:rPr lang="en-US" sz="1800" b="1" dirty="0">
              <a:solidFill>
                <a:schemeClr val="bg1"/>
              </a:solidFill>
            </a:rPr>
            <a:t> (</a:t>
          </a:r>
          <a:r>
            <a:rPr lang="el-GR" sz="1800" b="1" dirty="0">
              <a:solidFill>
                <a:schemeClr val="bg1"/>
              </a:solidFill>
            </a:rPr>
            <a:t>ΑΜΦ. ΣΟ)</a:t>
          </a:r>
        </a:p>
        <a:p>
          <a:pPr algn="ctr" rtl="0"/>
          <a:r>
            <a:rPr lang="el-GR" sz="1800" b="1" dirty="0">
              <a:solidFill>
                <a:schemeClr val="bg1"/>
              </a:solidFill>
            </a:rPr>
            <a:t>9:00-11:00 Τετάρτη</a:t>
          </a:r>
          <a:r>
            <a:rPr lang="en-US" sz="1800" b="1" dirty="0">
              <a:solidFill>
                <a:schemeClr val="bg1"/>
              </a:solidFill>
            </a:rPr>
            <a:t> (</a:t>
          </a:r>
          <a:r>
            <a:rPr lang="el-GR" sz="1800" b="1" dirty="0">
              <a:solidFill>
                <a:schemeClr val="bg1"/>
              </a:solidFill>
            </a:rPr>
            <a:t>ΑΜΦ. ΣΟ)</a:t>
          </a:r>
        </a:p>
        <a:p>
          <a:pPr algn="ctr" rtl="0"/>
          <a:r>
            <a:rPr lang="el-GR" sz="1800" b="1" dirty="0">
              <a:solidFill>
                <a:schemeClr val="bg1"/>
              </a:solidFill>
            </a:rPr>
            <a:t>9:00-11:00 Παρασκευή (ΑΜΦ. ΣΟ) </a:t>
          </a:r>
          <a:r>
            <a:rPr lang="en-US" sz="1800" b="1" dirty="0">
              <a:solidFill>
                <a:schemeClr val="bg1"/>
              </a:solidFill>
            </a:rPr>
            <a:t> </a:t>
          </a:r>
          <a:r>
            <a:rPr lang="el-GR" sz="1800" b="1" dirty="0">
              <a:solidFill>
                <a:schemeClr val="bg1"/>
              </a:solidFill>
            </a:rPr>
            <a:t>[φροντιστήρια/αναπληρώσεις,</a:t>
          </a:r>
          <a:br>
            <a:rPr lang="el-GR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</a:rPr>
            <a:t> </a:t>
          </a:r>
          <a:r>
            <a:rPr lang="el-GR" sz="1800" b="1" u="sng" dirty="0">
              <a:solidFill>
                <a:schemeClr val="bg1"/>
              </a:solidFill>
            </a:rPr>
            <a:t>κατόπιν ειδοποίησης]</a:t>
          </a:r>
          <a:endParaRPr lang="el-GR" sz="1800" b="1" dirty="0">
            <a:solidFill>
              <a:schemeClr val="bg1"/>
            </a:solidFill>
          </a:endParaRPr>
        </a:p>
      </dgm:t>
    </dgm:pt>
    <dgm:pt modelId="{028CD29C-4995-4D69-8EAF-8A3077D76895}" type="parTrans" cxnId="{CAE02C91-54D2-4B13-99AC-DAB989E32841}">
      <dgm:prSet/>
      <dgm:spPr/>
      <dgm:t>
        <a:bodyPr/>
        <a:lstStyle/>
        <a:p>
          <a:endParaRPr lang="el-GR"/>
        </a:p>
      </dgm:t>
    </dgm:pt>
    <dgm:pt modelId="{29422F11-E95A-4EB4-BCEB-A23C74AFB574}" type="sibTrans" cxnId="{CAE02C91-54D2-4B13-99AC-DAB989E32841}">
      <dgm:prSet/>
      <dgm:spPr/>
      <dgm:t>
        <a:bodyPr/>
        <a:lstStyle/>
        <a:p>
          <a:endParaRPr lang="el-GR"/>
        </a:p>
      </dgm:t>
    </dgm:pt>
    <dgm:pt modelId="{CC928252-2E97-49E6-BABA-A75BADF62DBF}">
      <dgm:prSet/>
      <dgm:spPr/>
      <dgm:t>
        <a:bodyPr/>
        <a:lstStyle/>
        <a:p>
          <a:pPr rtl="0"/>
          <a:endParaRPr lang="el-GR" dirty="0"/>
        </a:p>
      </dgm:t>
    </dgm:pt>
    <dgm:pt modelId="{B2B2F4EA-417F-43C0-9DD7-0100DC02AC9E}" type="parTrans" cxnId="{0B43CC4F-C18F-4BF3-9BE7-1A07231511C7}">
      <dgm:prSet/>
      <dgm:spPr/>
      <dgm:t>
        <a:bodyPr/>
        <a:lstStyle/>
        <a:p>
          <a:endParaRPr lang="el-GR"/>
        </a:p>
      </dgm:t>
    </dgm:pt>
    <dgm:pt modelId="{8B5EE126-3BDA-42E8-86C0-D6384DA7FDFB}" type="sibTrans" cxnId="{0B43CC4F-C18F-4BF3-9BE7-1A07231511C7}">
      <dgm:prSet/>
      <dgm:spPr/>
      <dgm:t>
        <a:bodyPr/>
        <a:lstStyle/>
        <a:p>
          <a:endParaRPr lang="el-GR"/>
        </a:p>
      </dgm:t>
    </dgm:pt>
    <dgm:pt modelId="{7422C9F0-762F-4244-8D02-C2774866954D}" type="pres">
      <dgm:prSet presAssocID="{D66BA7BD-FE94-4B54-9205-769D9F98D8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AB4C047-B08E-4A47-9181-89110B9B18B2}" type="pres">
      <dgm:prSet presAssocID="{39735423-A1BA-4705-91A6-9A61FD55097E}" presName="parentText" presStyleLbl="node1" presStyleIdx="0" presStyleCnt="1" custScaleY="2000000" custLinFactNeighborY="-95759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B474535-BC38-46C9-884C-10677E287D6A}" type="pres">
      <dgm:prSet presAssocID="{39735423-A1BA-4705-91A6-9A61FD55097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A8656B8-CD4E-425C-8264-9535EDD89D54}" type="presOf" srcId="{CC928252-2E97-49E6-BABA-A75BADF62DBF}" destId="{BB474535-BC38-46C9-884C-10677E287D6A}" srcOrd="0" destOrd="0" presId="urn:microsoft.com/office/officeart/2005/8/layout/vList2"/>
    <dgm:cxn modelId="{05380A14-2852-49F9-B20D-A26556F6E303}" type="presOf" srcId="{39735423-A1BA-4705-91A6-9A61FD55097E}" destId="{5AB4C047-B08E-4A47-9181-89110B9B18B2}" srcOrd="0" destOrd="0" presId="urn:microsoft.com/office/officeart/2005/8/layout/vList2"/>
    <dgm:cxn modelId="{0B43CC4F-C18F-4BF3-9BE7-1A07231511C7}" srcId="{39735423-A1BA-4705-91A6-9A61FD55097E}" destId="{CC928252-2E97-49E6-BABA-A75BADF62DBF}" srcOrd="0" destOrd="0" parTransId="{B2B2F4EA-417F-43C0-9DD7-0100DC02AC9E}" sibTransId="{8B5EE126-3BDA-42E8-86C0-D6384DA7FDFB}"/>
    <dgm:cxn modelId="{CAE02C91-54D2-4B13-99AC-DAB989E32841}" srcId="{D66BA7BD-FE94-4B54-9205-769D9F98D8DA}" destId="{39735423-A1BA-4705-91A6-9A61FD55097E}" srcOrd="0" destOrd="0" parTransId="{028CD29C-4995-4D69-8EAF-8A3077D76895}" sibTransId="{29422F11-E95A-4EB4-BCEB-A23C74AFB574}"/>
    <dgm:cxn modelId="{A6C15400-C4FD-4E82-9960-943877580377}" type="presOf" srcId="{D66BA7BD-FE94-4B54-9205-769D9F98D8DA}" destId="{7422C9F0-762F-4244-8D02-C2774866954D}" srcOrd="0" destOrd="0" presId="urn:microsoft.com/office/officeart/2005/8/layout/vList2"/>
    <dgm:cxn modelId="{0D3F732F-6D7F-4619-8C40-2FDB4EC2C22C}" type="presParOf" srcId="{7422C9F0-762F-4244-8D02-C2774866954D}" destId="{5AB4C047-B08E-4A47-9181-89110B9B18B2}" srcOrd="0" destOrd="0" presId="urn:microsoft.com/office/officeart/2005/8/layout/vList2"/>
    <dgm:cxn modelId="{63150E9A-7A10-4845-A55F-531A527D36B2}" type="presParOf" srcId="{7422C9F0-762F-4244-8D02-C2774866954D}" destId="{BB474535-BC38-46C9-884C-10677E287D6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19/9/2025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236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6377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3971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8995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7321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369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5347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5593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5653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1240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3346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6273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0282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5702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2577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6489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395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9800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4B21E7-6317-779C-F797-A4537C375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0CD4B02-45DA-78D3-042A-E95138958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0E93294E-A363-753E-80BE-B770BB9BF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BF223B-4E27-A8BE-066B-67FEA79AE5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0099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511985-14C1-29AB-8F03-FB3674EBD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84546AC3-80D1-9181-0C04-FD5BCD353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8C973025-62DE-12B2-BA6A-CA5B756A6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504610-B36E-22F9-6ADE-C6A4C2DC7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6296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7902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3022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19-Sep-25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6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0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8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304800"/>
            <a:ext cx="74150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3933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446668"/>
            <a:ext cx="350215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1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65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600200"/>
            <a:ext cx="3419856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1448" y="1619250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53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6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61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6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75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19-Sep-25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25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19-Sep-25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7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d.uoc.gr/~hy112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d.uoc.gr/~kafentz" TargetMode="External"/><Relationship Id="rId3" Type="http://schemas.openxmlformats.org/officeDocument/2006/relationships/image" Target="../media/image35.jpeg"/><Relationship Id="rId7" Type="http://schemas.openxmlformats.org/officeDocument/2006/relationships/hyperlink" Target="mailto:kafentz@csd.uoc.gr" TargetMode="Externa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1.png"/><Relationship Id="rId5" Type="http://schemas.openxmlformats.org/officeDocument/2006/relationships/image" Target="../media/image37.gif"/><Relationship Id="rId10" Type="http://schemas.openxmlformats.org/officeDocument/2006/relationships/image" Target="../media/image40.png"/><Relationship Id="rId4" Type="http://schemas.openxmlformats.org/officeDocument/2006/relationships/image" Target="../media/image36.jpeg"/><Relationship Id="rId9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d.uoc.gr/~ssp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d.uoc.gr/~sspl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d.uoc.gr/~ssp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d.uoc.gr/~hy112/ex/ElectrSubmExample.pdf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d.uoc.gr/~hy112/HY112-notes-v0.78.pdf" TargetMode="External"/><Relationship Id="rId2" Type="http://schemas.openxmlformats.org/officeDocument/2006/relationships/hyperlink" Target="https://www.csd.uoc.gr/~hy112/#le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majordomo@csd.uoc.gr" TargetMode="External"/><Relationship Id="rId2" Type="http://schemas.openxmlformats.org/officeDocument/2006/relationships/hyperlink" Target="mailto:hy112-list@csd.uoc.gr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mailto:hy112-list@csd.uoc.gr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kafentz@csd.uoc.gr" TargetMode="External"/><Relationship Id="rId2" Type="http://schemas.openxmlformats.org/officeDocument/2006/relationships/hyperlink" Target="mailto:hy112-list@csd.uoc.g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y112@csd.uoc.gr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d.uoc.gr/~hy112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utterbug.me/2018/06/consistency-is-the-key-to-succes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1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018525-D21C-6211-5F84-33B72B0A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567443D-26E1-72A2-78EE-4D316BA2D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13235" r="9806"/>
          <a:stretch>
            <a:fillRect/>
          </a:stretch>
        </p:blipFill>
        <p:spPr bwMode="auto">
          <a:xfrm>
            <a:off x="5025938" y="746150"/>
            <a:ext cx="3606887" cy="2314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632D0E-4BEB-BEE4-C2B7-94BC2C32A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B0CF1A-26E5-F82E-135A-DC2B71863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1447800"/>
            <a:ext cx="6629400" cy="5181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el-GR" dirty="0"/>
          </a:p>
          <a:p>
            <a:pPr>
              <a:lnSpc>
                <a:spcPct val="120000"/>
              </a:lnSpc>
            </a:pPr>
            <a:r>
              <a:rPr lang="el-GR" i="1" dirty="0"/>
              <a:t>«Δε θα πάω σήμερα στη σχολή, θα διαβάσω μόνος</a:t>
            </a:r>
            <a:r>
              <a:rPr lang="en-US" i="1" dirty="0"/>
              <a:t>/</a:t>
            </a:r>
            <a:r>
              <a:rPr lang="el-GR" i="1" dirty="0"/>
              <a:t>η μου αργότερα – είμαι άλλωστε αρκετά ικανός/ή!»</a:t>
            </a:r>
          </a:p>
          <a:p>
            <a:pPr lvl="1">
              <a:lnSpc>
                <a:spcPct val="120000"/>
              </a:lnSpc>
            </a:pPr>
            <a:r>
              <a:rPr lang="el-GR" b="1" dirty="0"/>
              <a:t>Το «</a:t>
            </a:r>
            <a:r>
              <a:rPr lang="el-GR" b="1" i="1" dirty="0"/>
              <a:t>μόνος</a:t>
            </a:r>
            <a:r>
              <a:rPr lang="en-US" b="1" i="1" dirty="0"/>
              <a:t>/</a:t>
            </a:r>
            <a:r>
              <a:rPr lang="el-GR" b="1" i="1"/>
              <a:t>η </a:t>
            </a:r>
            <a:r>
              <a:rPr lang="el-GR" b="1" i="1" dirty="0"/>
              <a:t>μου αργότερα</a:t>
            </a:r>
            <a:r>
              <a:rPr lang="el-GR" b="1" dirty="0"/>
              <a:t>» δεν έρχεται ποτέ! </a:t>
            </a:r>
            <a:r>
              <a:rPr lang="el-GR" b="1" dirty="0">
                <a:sym typeface="Wingdings" panose="05000000000000000000" pitchFamily="2" charset="2"/>
              </a:rPr>
              <a:t></a:t>
            </a:r>
          </a:p>
          <a:p>
            <a:pPr lvl="1">
              <a:lnSpc>
                <a:spcPct val="120000"/>
              </a:lnSpc>
            </a:pPr>
            <a:r>
              <a:rPr lang="el-GR" b="1" dirty="0">
                <a:sym typeface="Wingdings" panose="05000000000000000000" pitchFamily="2" charset="2"/>
              </a:rPr>
              <a:t>Δεν είναι θέμα ικανότητας!</a:t>
            </a:r>
          </a:p>
          <a:p>
            <a:pPr lvl="1">
              <a:lnSpc>
                <a:spcPct val="120000"/>
              </a:lnSpc>
            </a:pPr>
            <a:endParaRPr lang="el-GR" sz="1050" b="1" dirty="0"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r>
              <a:rPr lang="el-GR" b="1" dirty="0">
                <a:sym typeface="Wingdings" panose="05000000000000000000" pitchFamily="2" charset="2"/>
              </a:rPr>
              <a:t>Δείτε την παρουσία σας στη σχολή σαν την παρουσία σας </a:t>
            </a:r>
            <a:r>
              <a:rPr lang="el-GR" b="1" dirty="0">
                <a:solidFill>
                  <a:srgbClr val="FF0000"/>
                </a:solidFill>
                <a:sym typeface="Wingdings" panose="05000000000000000000" pitchFamily="2" charset="2"/>
              </a:rPr>
              <a:t>στην εργασία σας </a:t>
            </a:r>
            <a:r>
              <a:rPr lang="el-GR" b="1" dirty="0">
                <a:sym typeface="Wingdings" panose="05000000000000000000" pitchFamily="2" charset="2"/>
              </a:rPr>
              <a:t>(στο μέλλον)</a:t>
            </a:r>
          </a:p>
          <a:p>
            <a:pPr lvl="1">
              <a:lnSpc>
                <a:spcPct val="120000"/>
              </a:lnSpc>
            </a:pPr>
            <a:r>
              <a:rPr lang="el-GR" b="1" dirty="0">
                <a:sym typeface="Wingdings" panose="05000000000000000000" pitchFamily="2" charset="2"/>
              </a:rPr>
              <a:t>Δε θα μπορείτε να πηγαίνετε όποτε θέλετε - θα πρέπει να είστε ΣΥΝΕΠΕΙΣ!</a:t>
            </a:r>
            <a:endParaRPr lang="el-GR" dirty="0"/>
          </a:p>
          <a:p>
            <a:pPr>
              <a:lnSpc>
                <a:spcPct val="120000"/>
              </a:lnSpc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03319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6698B7-5AE8-B2EB-910B-15EA12E18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9FCF07-68C8-DFD0-6005-1AD0FAA7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F5BA5B-F876-21B0-016E-8AF547056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47800"/>
            <a:ext cx="7924799" cy="5181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el-GR" dirty="0"/>
          </a:p>
          <a:p>
            <a:pPr>
              <a:lnSpc>
                <a:spcPct val="120000"/>
              </a:lnSpc>
            </a:pPr>
            <a:endParaRPr lang="el-GR" dirty="0"/>
          </a:p>
          <a:p>
            <a:pPr marL="68580" indent="0">
              <a:lnSpc>
                <a:spcPct val="120000"/>
              </a:lnSpc>
              <a:buNone/>
            </a:pPr>
            <a:endParaRPr lang="el-GR" dirty="0"/>
          </a:p>
        </p:txBody>
      </p:sp>
      <p:pic>
        <p:nvPicPr>
          <p:cNvPr id="1026" name="Picture 2" descr="Δεν υπάρχει διαθέσιμη περιγραφή για τη φωτογραφία.">
            <a:extLst>
              <a:ext uri="{FF2B5EF4-FFF2-40B4-BE49-F238E27FC236}">
                <a16:creationId xmlns:a16="http://schemas.microsoft.com/office/drawing/2014/main" xmlns="" id="{0EE0498A-D95B-67DD-EC07-248A9D56C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2" t="6354" r="23568" b="24919"/>
          <a:stretch>
            <a:fillRect/>
          </a:stretch>
        </p:blipFill>
        <p:spPr bwMode="auto">
          <a:xfrm>
            <a:off x="3048000" y="1600200"/>
            <a:ext cx="3276600" cy="478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651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9E90F8-0C72-7450-9189-E4A59ECD1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F90835-8B2F-90B8-6FA5-A132D9291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F12842-800D-2F49-356C-051CD0B8B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91400" cy="489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4963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</a:p>
          <a:p>
            <a:pPr lvl="1"/>
            <a:r>
              <a:rPr lang="el-GR" sz="3000" dirty="0"/>
              <a:t>Τμήμα</a:t>
            </a:r>
          </a:p>
          <a:p>
            <a:pPr lvl="1"/>
            <a:r>
              <a:rPr lang="el-GR" sz="3000" b="1" dirty="0"/>
              <a:t>Μάθημα</a:t>
            </a:r>
            <a:endParaRPr lang="en-US" sz="3000" b="1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  <a:endParaRPr lang="en-US" sz="3200" dirty="0"/>
          </a:p>
          <a:p>
            <a:endParaRPr lang="el-G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2319754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24000"/>
            <a:ext cx="7872250" cy="5105400"/>
          </a:xfrm>
        </p:spPr>
        <p:txBody>
          <a:bodyPr>
            <a:normAutofit lnSpcReduction="10000"/>
          </a:bodyPr>
          <a:lstStyle/>
          <a:p>
            <a:r>
              <a:rPr lang="el-GR" sz="2800" b="1" dirty="0"/>
              <a:t>ΗΥ112 – Φυσική</a:t>
            </a:r>
          </a:p>
          <a:p>
            <a:endParaRPr lang="el-GR" sz="1050" b="1" dirty="0"/>
          </a:p>
          <a:p>
            <a:r>
              <a:rPr lang="el-GR" dirty="0"/>
              <a:t>Δε θα βρείτε πολλή «επιστήμη υπολογιστών» σε ένα εισαγωγικό μάθημα Φυσικής </a:t>
            </a:r>
            <a:r>
              <a:rPr lang="el-GR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Βέβαια πολλές εφαρμογές της επιστήμης υπολογιστών βασίζονται σε βασικές αρχές της Φυσικής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...πράγμα που ελπίζω να ανακαλύψουμε στο μάθημα</a:t>
            </a:r>
            <a:endParaRPr lang="el-GR" dirty="0"/>
          </a:p>
          <a:p>
            <a:pPr marL="68580" indent="0">
              <a:buNone/>
            </a:pPr>
            <a:endParaRPr lang="el-GR" sz="1100" dirty="0"/>
          </a:p>
          <a:p>
            <a:pPr marL="68580" indent="0">
              <a:buNone/>
            </a:pPr>
            <a:endParaRPr lang="el-GR" sz="1100" dirty="0"/>
          </a:p>
          <a:p>
            <a:pPr marL="68580" indent="0">
              <a:buNone/>
            </a:pPr>
            <a:endParaRPr lang="el-GR" sz="1100" dirty="0"/>
          </a:p>
          <a:p>
            <a:r>
              <a:rPr lang="el-GR" dirty="0"/>
              <a:t>Μάθημα </a:t>
            </a:r>
            <a:r>
              <a:rPr lang="el-GR" b="1" u="sng" dirty="0"/>
              <a:t>Επιλογής</a:t>
            </a:r>
            <a:r>
              <a:rPr lang="el-GR" dirty="0"/>
              <a:t> Ε1</a:t>
            </a:r>
          </a:p>
          <a:p>
            <a:pPr lvl="1"/>
            <a:r>
              <a:rPr lang="el-GR" dirty="0"/>
              <a:t>Ε1: Μαθηματικών και Φυσικών Επιστημών</a:t>
            </a:r>
          </a:p>
          <a:p>
            <a:pPr lvl="1"/>
            <a:r>
              <a:rPr lang="el-GR" dirty="0"/>
              <a:t>Χρειάζεστε κάποια λίγα (~2-3) τέτοια μαθήματα για να πάρετε το πτυχίο σας</a:t>
            </a:r>
          </a:p>
          <a:p>
            <a:pPr lvl="1"/>
            <a:r>
              <a:rPr lang="el-GR" dirty="0"/>
              <a:t>Ας δούμε τι περιλαμβάνει</a:t>
            </a:r>
            <a:endParaRPr lang="en-US" dirty="0"/>
          </a:p>
        </p:txBody>
      </p:sp>
      <p:pic>
        <p:nvPicPr>
          <p:cNvPr id="1026" name="Picture 2" descr="physics-chalkboard_cropped - Αγώνας της ΚρήτηςΑγώνας της Κρήτη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685799"/>
            <a:ext cx="2590800" cy="1525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05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82432"/>
            <a:ext cx="7872250" cy="4153348"/>
          </a:xfrm>
        </p:spPr>
        <p:txBody>
          <a:bodyPr>
            <a:normAutofit/>
          </a:bodyPr>
          <a:lstStyle/>
          <a:p>
            <a:r>
              <a:rPr lang="el-GR" dirty="0"/>
              <a:t>«Συνήθης» ύλη: Μηχανική</a:t>
            </a:r>
          </a:p>
          <a:p>
            <a:pPr lvl="1"/>
            <a:r>
              <a:rPr lang="el-GR" dirty="0"/>
              <a:t>Κίνηση, νόμοι </a:t>
            </a:r>
            <a:r>
              <a:rPr lang="en-US" dirty="0"/>
              <a:t>Newton</a:t>
            </a:r>
            <a:r>
              <a:rPr lang="el-GR" dirty="0"/>
              <a:t>, έργο-ενέργεια</a:t>
            </a:r>
          </a:p>
          <a:p>
            <a:pPr lvl="1"/>
            <a:r>
              <a:rPr lang="el-GR" dirty="0"/>
              <a:t>Θεμελιώδης για επιστήμες Μηχανικού</a:t>
            </a:r>
          </a:p>
          <a:p>
            <a:pPr lvl="1"/>
            <a:r>
              <a:rPr lang="el-GR" dirty="0"/>
              <a:t>Χρήσιμη και στην επιστήμη Η/Υ</a:t>
            </a:r>
          </a:p>
          <a:p>
            <a:pPr lvl="2"/>
            <a:r>
              <a:rPr lang="el-GR" dirty="0"/>
              <a:t>Γραφική</a:t>
            </a:r>
            <a:r>
              <a:rPr lang="en-US" dirty="0"/>
              <a:t> [1]</a:t>
            </a:r>
            <a:r>
              <a:rPr lang="el-GR" dirty="0"/>
              <a:t>, Ρομποτική [2], </a:t>
            </a:r>
            <a:r>
              <a:rPr lang="en-US" dirty="0"/>
              <a:t>Gaming</a:t>
            </a:r>
            <a:r>
              <a:rPr lang="el-GR" dirty="0"/>
              <a:t> [3], κ.α.</a:t>
            </a:r>
          </a:p>
          <a:p>
            <a:pPr marL="6858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8" y="3886200"/>
            <a:ext cx="3787924" cy="2525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27" y="656584"/>
            <a:ext cx="3633950" cy="1488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Gravity compensation design of Delta parallel robots using gear-spring  modules - ScienceDir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61" y="3991301"/>
            <a:ext cx="4275287" cy="231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6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8024650" cy="4418794"/>
          </a:xfrm>
        </p:spPr>
        <p:txBody>
          <a:bodyPr>
            <a:normAutofit/>
          </a:bodyPr>
          <a:lstStyle/>
          <a:p>
            <a:r>
              <a:rPr lang="el-GR" dirty="0"/>
              <a:t>«Συνήθης» ύλη: Κυματική</a:t>
            </a:r>
          </a:p>
          <a:p>
            <a:pPr lvl="1"/>
            <a:endParaRPr lang="en-US" sz="1400" dirty="0"/>
          </a:p>
          <a:p>
            <a:pPr lvl="1"/>
            <a:r>
              <a:rPr lang="el-GR" dirty="0"/>
              <a:t>Αρμονική ταλάντωση, κυματική, ηχητικά κύματα</a:t>
            </a:r>
          </a:p>
          <a:p>
            <a:pPr lvl="1"/>
            <a:r>
              <a:rPr lang="el-GR" dirty="0"/>
              <a:t>Θεμελιώδης σε επιστήμες Μηχανικού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l-GR" dirty="0"/>
              <a:t>Εφαρμόσιμη σε σημαντικούς τομείς των Η/Υ</a:t>
            </a:r>
          </a:p>
          <a:p>
            <a:pPr lvl="2"/>
            <a:r>
              <a:rPr lang="el-GR" sz="1900" dirty="0"/>
              <a:t>Επεξεργασία Ήχου/Φωνής [4], Τηλεπικοινωνίες [5], Κυκλώματα [6, 7]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14" y="4535788"/>
            <a:ext cx="2998919" cy="1954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6" y="3929966"/>
            <a:ext cx="3048000" cy="2033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96" y="722646"/>
            <a:ext cx="3699904" cy="16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4162479"/>
            <a:ext cx="2471383" cy="1552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575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948450" cy="4153348"/>
          </a:xfrm>
        </p:spPr>
        <p:txBody>
          <a:bodyPr>
            <a:normAutofit/>
          </a:bodyPr>
          <a:lstStyle/>
          <a:p>
            <a:r>
              <a:rPr lang="el-GR" dirty="0"/>
              <a:t>Κρατάμε τα </a:t>
            </a:r>
            <a:r>
              <a:rPr lang="el-GR" u="sng" dirty="0"/>
              <a:t>απαραίτητα</a:t>
            </a:r>
            <a:r>
              <a:rPr lang="el-GR" dirty="0"/>
              <a:t> και προσθέτουμε ένα ακόμα θέμα!</a:t>
            </a:r>
          </a:p>
          <a:p>
            <a:r>
              <a:rPr lang="el-GR" b="1" dirty="0"/>
              <a:t>Ηλεκτρομαγνητισμός</a:t>
            </a:r>
          </a:p>
          <a:p>
            <a:pPr lvl="1"/>
            <a:r>
              <a:rPr lang="el-GR" dirty="0"/>
              <a:t>Θεμελιώδης για επιστήμες Μηχανικού Η/Υ</a:t>
            </a:r>
          </a:p>
          <a:p>
            <a:pPr lvl="1"/>
            <a:r>
              <a:rPr lang="el-GR" dirty="0"/>
              <a:t>Εφαρμογές σε ηλεκτρικά κυκλώματα, θεωρία κεραιών [8], εκπομπή και λήψη σήματος [9], προηγ. τηλεπικοινωνίες [10]</a:t>
            </a:r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23" y="3696714"/>
            <a:ext cx="2667000" cy="2000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99" y="5170242"/>
            <a:ext cx="3012840" cy="133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46" y="4495800"/>
            <a:ext cx="3657600" cy="2013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46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b="1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  <a:endParaRPr lang="en-US" sz="3200" dirty="0"/>
          </a:p>
          <a:p>
            <a:endParaRPr lang="el-G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534290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Στόχος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526" y="1447800"/>
            <a:ext cx="7946273" cy="52578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Δεν έχουμε σκοπό να σας κάνουμε Φυσικούς! </a:t>
            </a:r>
            <a:r>
              <a:rPr lang="el-GR" dirty="0">
                <a:sym typeface="Wingdings" panose="05000000000000000000" pitchFamily="2" charset="2"/>
              </a:rPr>
              <a:t></a:t>
            </a:r>
            <a:endParaRPr lang="en-US" dirty="0">
              <a:sym typeface="Wingdings" panose="05000000000000000000" pitchFamily="2" charset="2"/>
            </a:endParaRPr>
          </a:p>
          <a:p>
            <a:endParaRPr lang="el-GR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Αναλυτική σκέψη</a:t>
            </a:r>
            <a:br>
              <a:rPr lang="el-GR" dirty="0">
                <a:sym typeface="Wingdings" panose="05000000000000000000" pitchFamily="2" charset="2"/>
              </a:rPr>
            </a:br>
            <a:endParaRPr lang="el-GR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Κριτική σκέψη</a:t>
            </a:r>
            <a:endParaRPr lang="en-US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Επιστημονική μέθοδος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Δεδομένα, υπολογισμοί, </a:t>
            </a:r>
            <a:r>
              <a:rPr lang="el-GR" b="1" u="sng" dirty="0">
                <a:sym typeface="Wingdings" panose="05000000000000000000" pitchFamily="2" charset="2"/>
              </a:rPr>
              <a:t>πρόβλεψη</a:t>
            </a:r>
            <a:r>
              <a:rPr lang="el-GR" dirty="0">
                <a:sym typeface="Wingdings" panose="05000000000000000000" pitchFamily="2" charset="2"/>
              </a:rPr>
              <a:t>, επαλήθευση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Διαίρεση προβλήματος σε μικρότερα </a:t>
            </a:r>
            <a:r>
              <a:rPr lang="el-GR" dirty="0" err="1">
                <a:sym typeface="Wingdings" panose="05000000000000000000" pitchFamily="2" charset="2"/>
              </a:rPr>
              <a:t>υποπροβλήματα</a:t>
            </a:r>
            <a:endParaRPr lang="el-GR" dirty="0">
              <a:sym typeface="Wingdings" panose="05000000000000000000" pitchFamily="2" charset="2"/>
            </a:endParaRP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Focus on: </a:t>
            </a:r>
            <a:r>
              <a:rPr lang="el-GR" b="1" dirty="0">
                <a:sym typeface="Wingdings" panose="05000000000000000000" pitchFamily="2" charset="2"/>
              </a:rPr>
              <a:t>μοντελοποίηση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l-GR" b="1" dirty="0">
                <a:sym typeface="Wingdings" panose="05000000000000000000" pitchFamily="2" charset="2"/>
              </a:rPr>
              <a:t>!</a:t>
            </a:r>
          </a:p>
          <a:p>
            <a:pPr marL="68580" indent="0">
              <a:buNone/>
            </a:pPr>
            <a:endParaRPr lang="el-GR" sz="1600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Προσανατολισμός μαθήματος σε γνώσεις υποβάθρου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b="1" dirty="0">
                <a:sym typeface="Wingdings" panose="05000000000000000000" pitchFamily="2" charset="2"/>
              </a:rPr>
              <a:t>Programming flavor: Python !</a:t>
            </a:r>
            <a:endParaRPr lang="el-GR" b="1" dirty="0"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16502"/>
            <a:ext cx="1562371" cy="1563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02428"/>
            <a:ext cx="2068965" cy="1655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File:Python logo and wordmark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7400"/>
            <a:ext cx="2133600" cy="6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37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HY112</a:t>
            </a:r>
            <a:br>
              <a:rPr lang="en-US" dirty="0">
                <a:latin typeface="+mn-lt"/>
              </a:rPr>
            </a:br>
            <a:r>
              <a:rPr lang="el-GR" dirty="0">
                <a:latin typeface="+mn-lt"/>
              </a:rPr>
              <a:t>Φυσική Ι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370120"/>
          </a:xfrm>
        </p:spPr>
        <p:txBody>
          <a:bodyPr>
            <a:normAutofit/>
          </a:bodyPr>
          <a:lstStyle/>
          <a:p>
            <a:r>
              <a:rPr lang="el-GR" dirty="0"/>
              <a:t>Μια πρώτη εισαγωγή</a:t>
            </a:r>
            <a:endParaRPr lang="en-US" dirty="0"/>
          </a:p>
          <a:p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3898426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07138"/>
            <a:ext cx="3911316" cy="2993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577129" y="5601589"/>
            <a:ext cx="3622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hlinkClick r:id="rId4"/>
              </a:rPr>
              <a:t>https://www.csd.uoc.gr/~hy112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592735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B2BBEB-4ACE-254F-D2CF-3EEE7EE00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DD99FE-C164-0C41-60F7-E4A5A791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Στόχος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0FBAB3-1318-EE3F-8473-547EEE983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526" y="1447800"/>
            <a:ext cx="7946273" cy="5257800"/>
          </a:xfrm>
        </p:spPr>
        <p:txBody>
          <a:bodyPr>
            <a:normAutofit/>
          </a:bodyPr>
          <a:lstStyle/>
          <a:p>
            <a:r>
              <a:rPr lang="el-GR" i="1" dirty="0">
                <a:sym typeface="Wingdings" panose="05000000000000000000" pitchFamily="2" charset="2"/>
              </a:rPr>
              <a:t>«Θα μάθουμε και</a:t>
            </a:r>
            <a:r>
              <a:rPr lang="en-US" i="1" dirty="0">
                <a:sym typeface="Wingdings" panose="05000000000000000000" pitchFamily="2" charset="2"/>
              </a:rPr>
              <a:t> Python </a:t>
            </a:r>
            <a:r>
              <a:rPr lang="el-GR" i="1" dirty="0">
                <a:sym typeface="Wingdings" panose="05000000000000000000" pitchFamily="2" charset="2"/>
              </a:rPr>
              <a:t>στο μάθημα!!</a:t>
            </a:r>
            <a:r>
              <a:rPr lang="en-US" i="1" dirty="0">
                <a:sym typeface="Wingdings" panose="05000000000000000000" pitchFamily="2" charset="2"/>
              </a:rPr>
              <a:t>!</a:t>
            </a:r>
            <a:r>
              <a:rPr lang="el-GR" i="1" dirty="0">
                <a:sym typeface="Wingdings" panose="05000000000000000000" pitchFamily="2" charset="2"/>
              </a:rPr>
              <a:t>??»</a:t>
            </a:r>
          </a:p>
          <a:p>
            <a:endParaRPr lang="el-GR" sz="1400" b="1" dirty="0">
              <a:sym typeface="Wingdings" panose="05000000000000000000" pitchFamily="2" charset="2"/>
            </a:endParaRPr>
          </a:p>
          <a:p>
            <a:r>
              <a:rPr lang="el-GR" b="1" dirty="0">
                <a:sym typeface="Wingdings" panose="05000000000000000000" pitchFamily="2" charset="2"/>
              </a:rPr>
              <a:t>Όχι! </a:t>
            </a:r>
          </a:p>
          <a:p>
            <a:r>
              <a:rPr lang="el-GR" dirty="0">
                <a:sym typeface="Wingdings" panose="05000000000000000000" pitchFamily="2" charset="2"/>
              </a:rPr>
              <a:t>Θα χρησιμοποιήσουμε τη γλώσσα προγραμματισμού </a:t>
            </a:r>
            <a:r>
              <a:rPr lang="en-US" dirty="0">
                <a:sym typeface="Wingdings" panose="05000000000000000000" pitchFamily="2" charset="2"/>
              </a:rPr>
              <a:t>Python </a:t>
            </a:r>
            <a:r>
              <a:rPr lang="el-GR" dirty="0">
                <a:sym typeface="Wingdings" panose="05000000000000000000" pitchFamily="2" charset="2"/>
              </a:rPr>
              <a:t>ως ένα μεγάλο και ιδιαίτερα δυνατό «κομπιουτεράκι»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Με φοβερές δυνατότητες υπολογισμών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Με τρομερές δυνατότητες οπτικοποίησης</a:t>
            </a:r>
            <a:r>
              <a:rPr lang="en-US" dirty="0">
                <a:sym typeface="Wingdings" panose="05000000000000000000" pitchFamily="2" charset="2"/>
              </a:rPr>
              <a:t>/</a:t>
            </a:r>
            <a:r>
              <a:rPr lang="el-GR" dirty="0">
                <a:sym typeface="Wingdings" panose="05000000000000000000" pitchFamily="2" charset="2"/>
              </a:rPr>
              <a:t>γραφικών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Με στόχο να δούμε ότι </a:t>
            </a:r>
            <a:r>
              <a:rPr lang="el-GR" b="1" dirty="0">
                <a:sym typeface="Wingdings" panose="05000000000000000000" pitchFamily="2" charset="2"/>
              </a:rPr>
              <a:t>ό,τι μαθαίνουμε στη θεωρία πράγματι μπορούμε να το επιβεβαιώσουμε στον υπολογιστή </a:t>
            </a:r>
            <a:r>
              <a:rPr lang="el-GR" dirty="0">
                <a:sym typeface="Wingdings" panose="05000000000000000000" pitchFamily="2" charset="2"/>
              </a:rPr>
              <a:t>(ιδανικά, θα ήταν στη φύση, αλλά… )</a:t>
            </a:r>
          </a:p>
          <a:p>
            <a:r>
              <a:rPr lang="el-GR" dirty="0">
                <a:sym typeface="Wingdings" panose="05000000000000000000" pitchFamily="2" charset="2"/>
              </a:rPr>
              <a:t>ΔΕ θα μελετήσουμε την </a:t>
            </a:r>
            <a:r>
              <a:rPr lang="en-US" dirty="0">
                <a:sym typeface="Wingdings" panose="05000000000000000000" pitchFamily="2" charset="2"/>
              </a:rPr>
              <a:t>Python </a:t>
            </a:r>
            <a:r>
              <a:rPr lang="el-GR" dirty="0">
                <a:sym typeface="Wingdings" panose="05000000000000000000" pitchFamily="2" charset="2"/>
              </a:rPr>
              <a:t>σαν γλώσσα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Learn by example</a:t>
            </a:r>
            <a:endParaRPr lang="el-GR" dirty="0">
              <a:sym typeface="Wingdings" panose="05000000000000000000" pitchFamily="2" charset="2"/>
            </a:endParaRPr>
          </a:p>
        </p:txBody>
      </p:sp>
      <p:pic>
        <p:nvPicPr>
          <p:cNvPr id="1026" name="Picture 2" descr="File:Python logo and wordmark.svg - Wikimedia Commons">
            <a:extLst>
              <a:ext uri="{FF2B5EF4-FFF2-40B4-BE49-F238E27FC236}">
                <a16:creationId xmlns:a16="http://schemas.microsoft.com/office/drawing/2014/main" xmlns="" id="{BE6D3367-3C52-B2A5-3EE2-D2C74E7E7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97636"/>
            <a:ext cx="2133600" cy="6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72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b="1" dirty="0"/>
              <a:t>Σχέδιο Μαθήματος</a:t>
            </a:r>
          </a:p>
          <a:p>
            <a:r>
              <a:rPr lang="el-GR" sz="3200" dirty="0"/>
              <a:t>Διδασκαλία</a:t>
            </a:r>
            <a:endParaRPr lang="en-US" sz="3200" dirty="0"/>
          </a:p>
          <a:p>
            <a:endParaRPr lang="el-G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433606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Σχέδιο Μαθήματος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676400"/>
            <a:ext cx="6601579" cy="398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24" name="Diagram 1123"/>
          <p:cNvGraphicFramePr/>
          <p:nvPr>
            <p:extLst>
              <p:ext uri="{D42A27DB-BD31-4B8C-83A1-F6EECF244321}">
                <p14:modId xmlns:p14="http://schemas.microsoft.com/office/powerpoint/2010/main" val="2781088238"/>
              </p:ext>
            </p:extLst>
          </p:nvPr>
        </p:nvGraphicFramePr>
        <p:xfrm>
          <a:off x="4191000" y="3886200"/>
          <a:ext cx="44196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&quot;No&quot; Symbol 2"/>
          <p:cNvSpPr/>
          <p:nvPr/>
        </p:nvSpPr>
        <p:spPr>
          <a:xfrm>
            <a:off x="1371600" y="4495800"/>
            <a:ext cx="1981200" cy="914400"/>
          </a:xfrm>
          <a:prstGeom prst="noSmoking">
            <a:avLst>
              <a:gd name="adj" fmla="val 67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66800" y="4495800"/>
            <a:ext cx="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07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24" grpId="0">
        <p:bldAsOne/>
      </p:bldGraphic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91400" cy="489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650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b="1" dirty="0"/>
              <a:t>Διδασκαλία</a:t>
            </a:r>
          </a:p>
          <a:p>
            <a:pPr lvl="1"/>
            <a:r>
              <a:rPr lang="el-GR" sz="3000" b="1" dirty="0"/>
              <a:t>Διδάσκων</a:t>
            </a:r>
          </a:p>
          <a:p>
            <a:pPr lvl="1"/>
            <a:r>
              <a:rPr lang="el-GR" sz="3000" dirty="0"/>
              <a:t>Βοηθοί</a:t>
            </a:r>
            <a:endParaRPr lang="en-US" sz="3000" dirty="0"/>
          </a:p>
          <a:p>
            <a:endParaRPr lang="el-G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1601253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PhD Stuff\PhD thesis\PhDpres\uo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89" y="4436929"/>
            <a:ext cx="750790" cy="70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Διδάσκων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605794"/>
            <a:ext cx="8188859" cy="5176006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B.Sc. &amp; M.Sc. (2008, 2010) </a:t>
            </a:r>
          </a:p>
          <a:p>
            <a:pPr lvl="1"/>
            <a:r>
              <a:rPr lang="en-US" sz="1200" b="1" dirty="0"/>
              <a:t>Computer Science Department, </a:t>
            </a:r>
            <a:r>
              <a:rPr lang="en-US" sz="1200" b="1" dirty="0" err="1"/>
              <a:t>UoC</a:t>
            </a:r>
            <a:r>
              <a:rPr lang="en-US" sz="1200" b="1" dirty="0"/>
              <a:t>, Greece</a:t>
            </a:r>
          </a:p>
          <a:p>
            <a:pPr lvl="1"/>
            <a:r>
              <a:rPr lang="el-GR" sz="1200" b="1" dirty="0"/>
              <a:t>Έρευνα σε </a:t>
            </a:r>
            <a:r>
              <a:rPr lang="en-US" sz="1200" b="1" dirty="0"/>
              <a:t>ICS-FORTH</a:t>
            </a:r>
          </a:p>
          <a:p>
            <a:pPr lvl="1"/>
            <a:r>
              <a:rPr lang="en-US" sz="1200" b="1" dirty="0"/>
              <a:t>Orange Labs R&amp;D, France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1800" b="1" dirty="0"/>
              <a:t>Ph.D. (2014) in </a:t>
            </a:r>
            <a:r>
              <a:rPr lang="en-US" sz="1800" b="1" i="1" dirty="0"/>
              <a:t>Computer Science</a:t>
            </a:r>
            <a:endParaRPr lang="en-US" sz="1800" b="1" dirty="0"/>
          </a:p>
          <a:p>
            <a:pPr lvl="1">
              <a:lnSpc>
                <a:spcPct val="120000"/>
              </a:lnSpc>
            </a:pPr>
            <a:r>
              <a:rPr lang="en-US" sz="1200" b="1" dirty="0"/>
              <a:t>Computer Science Department, </a:t>
            </a:r>
            <a:r>
              <a:rPr lang="en-US" sz="1200" b="1" dirty="0" err="1"/>
              <a:t>UoC</a:t>
            </a:r>
            <a:r>
              <a:rPr lang="en-US" sz="1200" b="1" dirty="0"/>
              <a:t>, Greece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/>
              <a:t>Ph.D.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/>
              <a:t>(2014) in </a:t>
            </a:r>
            <a:r>
              <a:rPr lang="en-US" sz="1800" b="1" i="1" dirty="0"/>
              <a:t>Signal Processing</a:t>
            </a:r>
            <a:r>
              <a:rPr lang="el-GR" sz="1800" b="1" i="1" dirty="0"/>
              <a:t> &amp; </a:t>
            </a:r>
            <a:r>
              <a:rPr lang="en-US" sz="1800" b="1" i="1" dirty="0"/>
              <a:t>Telecoms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200" b="1" dirty="0"/>
              <a:t>University of Rennes 1, Rennes, France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200" b="1" dirty="0"/>
              <a:t>Orange Labs R&amp;D, France (3 </a:t>
            </a:r>
            <a:r>
              <a:rPr lang="el-GR" sz="1200" b="1" dirty="0"/>
              <a:t>έτη</a:t>
            </a:r>
            <a:r>
              <a:rPr lang="en-US" sz="1200" b="1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Toshiba Research Europe Limited </a:t>
            </a:r>
            <a:r>
              <a:rPr lang="en-US" sz="1600" b="1" dirty="0"/>
              <a:t>(2015</a:t>
            </a:r>
            <a:r>
              <a:rPr lang="el-GR" sz="1600" b="1" dirty="0"/>
              <a:t> – 2017</a:t>
            </a:r>
            <a:r>
              <a:rPr lang="en-US" sz="1600" b="1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sz="1200" b="1" dirty="0"/>
              <a:t>Speech Technology Group (STG)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Computer Science Department (</a:t>
            </a:r>
            <a:r>
              <a:rPr lang="en-US" sz="1600" b="1" dirty="0"/>
              <a:t>2015</a:t>
            </a:r>
            <a:r>
              <a:rPr lang="el-GR" sz="1600" b="1" dirty="0"/>
              <a:t> – σήμερα</a:t>
            </a:r>
            <a:r>
              <a:rPr lang="en-US" sz="1800" b="1" dirty="0"/>
              <a:t>)</a:t>
            </a:r>
          </a:p>
          <a:p>
            <a:pPr lvl="1">
              <a:lnSpc>
                <a:spcPct val="120000"/>
              </a:lnSpc>
            </a:pPr>
            <a:r>
              <a:rPr lang="el-GR" sz="1200" b="1" dirty="0"/>
              <a:t>Μέλος Εργαστηρίου Επεξεργασίας Φωνής (</a:t>
            </a:r>
            <a:r>
              <a:rPr lang="en-US" sz="1200" b="1" dirty="0"/>
              <a:t>SSPL)</a:t>
            </a:r>
          </a:p>
          <a:p>
            <a:pPr lvl="1">
              <a:lnSpc>
                <a:spcPct val="120000"/>
              </a:lnSpc>
            </a:pPr>
            <a:r>
              <a:rPr lang="el-GR" sz="1200" b="1" dirty="0"/>
              <a:t>Διδάσκων</a:t>
            </a:r>
            <a:r>
              <a:rPr lang="en-US" sz="1200" b="1" dirty="0"/>
              <a:t> </a:t>
            </a:r>
            <a:r>
              <a:rPr lang="el-GR" sz="1200" b="1" dirty="0"/>
              <a:t>στα</a:t>
            </a:r>
            <a:r>
              <a:rPr lang="en-US" sz="1200" b="1" dirty="0"/>
              <a:t> HY112, HY215, HY370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VoiceSignals </a:t>
            </a:r>
            <a:r>
              <a:rPr lang="en-US" sz="1600" b="1" dirty="0"/>
              <a:t>(2021-22)</a:t>
            </a:r>
            <a:endParaRPr lang="en-US" sz="1800" b="1" dirty="0"/>
          </a:p>
          <a:p>
            <a:pPr lvl="1">
              <a:lnSpc>
                <a:spcPct val="120000"/>
              </a:lnSpc>
            </a:pPr>
            <a:r>
              <a:rPr lang="el-GR" sz="1200" b="1" dirty="0"/>
              <a:t>Επικεφαλής ομάδας ακουστικής ανάλυσης &amp; τεχνητής νοημοσύνης</a:t>
            </a:r>
            <a:endParaRPr lang="en-US" sz="1200" b="1" dirty="0"/>
          </a:p>
          <a:p>
            <a:pPr>
              <a:lnSpc>
                <a:spcPct val="120000"/>
              </a:lnSpc>
            </a:pPr>
            <a:r>
              <a:rPr lang="en-US" sz="1800" b="1" dirty="0" err="1"/>
              <a:t>Hyfe</a:t>
            </a:r>
            <a:r>
              <a:rPr lang="en-US" sz="1800" b="1" dirty="0"/>
              <a:t> (</a:t>
            </a:r>
            <a:r>
              <a:rPr lang="en-US" sz="1600" b="1" dirty="0"/>
              <a:t>202</a:t>
            </a:r>
            <a:r>
              <a:rPr lang="el-GR" sz="1600" b="1" dirty="0"/>
              <a:t>2 – </a:t>
            </a:r>
            <a:r>
              <a:rPr lang="en-US" sz="1600" b="1" dirty="0"/>
              <a:t>2025</a:t>
            </a:r>
            <a:r>
              <a:rPr lang="el-GR" sz="1800" b="1" dirty="0"/>
              <a:t>)</a:t>
            </a:r>
          </a:p>
          <a:p>
            <a:pPr lvl="1">
              <a:lnSpc>
                <a:spcPct val="120000"/>
              </a:lnSpc>
            </a:pPr>
            <a:r>
              <a:rPr lang="el-GR" sz="1200" b="1" dirty="0"/>
              <a:t>Επικεφαλής ομάδας ανάλυσης σήματος &amp; μηχανικής μάθησης</a:t>
            </a:r>
            <a:endParaRPr lang="en-US" sz="1200" b="1" dirty="0"/>
          </a:p>
        </p:txBody>
      </p:sp>
      <p:pic>
        <p:nvPicPr>
          <p:cNvPr id="5" name="Picture 2" descr="D:\PhD Stuff\PhD thesis\PhDpres\uo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/>
          <a:stretch/>
        </p:blipFill>
        <p:spPr bwMode="auto">
          <a:xfrm>
            <a:off x="5398472" y="1740439"/>
            <a:ext cx="762000" cy="76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PhD Stuff\PhD thesis\PhDpres\uo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817" y="2562143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0" name="Picture 4" descr="D:\PhD Stuff\PhD thesis\PhDpres\logo_rennes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294" y="3229837"/>
            <a:ext cx="1621040" cy="58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6" descr="D:\PhD Stuff\PhD thesis\PhDpres\res_ab0783f4405b0112a6cc652e803ebd8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75901"/>
            <a:ext cx="1492188" cy="4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797459" y="2555966"/>
            <a:ext cx="7772400" cy="5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4027" y="3854301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398339" y="1605799"/>
            <a:ext cx="31011" cy="487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2000" y="16057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062990" y="718660"/>
            <a:ext cx="4683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e-mail: </a:t>
            </a:r>
            <a:r>
              <a:rPr lang="en-US" dirty="0">
                <a:hlinkClick r:id="rId7"/>
              </a:rPr>
              <a:t>kafentz@csd.uoc.gr</a:t>
            </a:r>
            <a:r>
              <a:rPr lang="el-GR" dirty="0"/>
              <a:t> </a:t>
            </a:r>
            <a:endParaRPr lang="en-US" dirty="0"/>
          </a:p>
          <a:p>
            <a:pPr lvl="1"/>
            <a:r>
              <a:rPr lang="en-US" dirty="0"/>
              <a:t>webpage: </a:t>
            </a:r>
            <a:r>
              <a:rPr lang="en-US" dirty="0">
                <a:hlinkClick r:id="rId8"/>
              </a:rPr>
              <a:t>http://www.csd.uoc.gr/~kafentz</a:t>
            </a:r>
            <a:endParaRPr lang="en-US" dirty="0"/>
          </a:p>
        </p:txBody>
      </p:sp>
      <p:pic>
        <p:nvPicPr>
          <p:cNvPr id="116739" name="Picture 3" descr="D:\PhD Stuff\PhD thesis\PhDpres\forth-1024x31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0472" y="1766601"/>
            <a:ext cx="1796229" cy="73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PhD Stuff\PhD thesis\PhDpres\2000px-Orange_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264" y="1803009"/>
            <a:ext cx="655276" cy="6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D:\PhD Stuff\PhD thesis\PhDpres\2000px-Orange_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264" y="3224285"/>
            <a:ext cx="655276" cy="6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244410" y="3148649"/>
            <a:ext cx="1676400" cy="2172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Rounded Rectangle 19"/>
          <p:cNvSpPr/>
          <p:nvPr/>
        </p:nvSpPr>
        <p:spPr>
          <a:xfrm>
            <a:off x="1085047" y="4193977"/>
            <a:ext cx="1251505" cy="2172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Rounded Rectangle 22"/>
          <p:cNvSpPr/>
          <p:nvPr/>
        </p:nvSpPr>
        <p:spPr>
          <a:xfrm>
            <a:off x="1538826" y="4791097"/>
            <a:ext cx="2759309" cy="1795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Rounded Rectangle 23"/>
          <p:cNvSpPr/>
          <p:nvPr/>
        </p:nvSpPr>
        <p:spPr>
          <a:xfrm>
            <a:off x="2413746" y="5636121"/>
            <a:ext cx="2993149" cy="1905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ight Arrow 9"/>
          <p:cNvSpPr/>
          <p:nvPr/>
        </p:nvSpPr>
        <p:spPr>
          <a:xfrm rot="10800000">
            <a:off x="4351417" y="4791098"/>
            <a:ext cx="702468" cy="179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Rounded Rectangle 24"/>
          <p:cNvSpPr/>
          <p:nvPr/>
        </p:nvSpPr>
        <p:spPr>
          <a:xfrm>
            <a:off x="2244410" y="2604433"/>
            <a:ext cx="1724026" cy="2348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Rounded Rectangle 25"/>
          <p:cNvSpPr/>
          <p:nvPr/>
        </p:nvSpPr>
        <p:spPr>
          <a:xfrm>
            <a:off x="1088543" y="1889061"/>
            <a:ext cx="2017880" cy="2348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Rounded Rectangle 26"/>
          <p:cNvSpPr/>
          <p:nvPr/>
        </p:nvSpPr>
        <p:spPr>
          <a:xfrm>
            <a:off x="2413747" y="6172200"/>
            <a:ext cx="2693650" cy="2589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/>
          <a:srcRect b="39990"/>
          <a:stretch/>
        </p:blipFill>
        <p:spPr>
          <a:xfrm>
            <a:off x="6254814" y="5326234"/>
            <a:ext cx="1734217" cy="5662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F0659B4-49E9-5384-6E9F-BA95B29FA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67"/>
          <a:stretch/>
        </p:blipFill>
        <p:spPr bwMode="auto">
          <a:xfrm>
            <a:off x="6703731" y="5892496"/>
            <a:ext cx="635586" cy="5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04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3" grpId="0" animBg="1"/>
      <p:bldP spid="24" grpId="0" animBg="1"/>
      <p:bldP spid="10" grpId="0" animBg="1"/>
      <p:bldP spid="25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Διδάσκων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dirty="0"/>
              <a:t>Εργαστήριο Επεξεργασίας Σήματος Φωνής (</a:t>
            </a:r>
            <a:r>
              <a:rPr lang="en-US" dirty="0"/>
              <a:t>SSPL)</a:t>
            </a:r>
          </a:p>
          <a:p>
            <a:pPr lvl="1"/>
            <a:r>
              <a:rPr lang="en-US" dirty="0">
                <a:hlinkClick r:id="rId3"/>
              </a:rPr>
              <a:t>http://www.csd.uoc.gr/~sspl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21" y="2438400"/>
            <a:ext cx="5961047" cy="218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42694"/>
            <a:ext cx="6638091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65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Διδάσκων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dirty="0"/>
              <a:t>Εργαστήριο Επεξεργασίας Σήματος Φωνής (</a:t>
            </a:r>
            <a:r>
              <a:rPr lang="en-US" dirty="0"/>
              <a:t>SSPL)</a:t>
            </a:r>
          </a:p>
          <a:p>
            <a:pPr lvl="1"/>
            <a:r>
              <a:rPr lang="en-US" dirty="0">
                <a:hlinkClick r:id="rId3"/>
              </a:rPr>
              <a:t>http://www.csd.uoc.gr/~sspl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26682"/>
          <a:stretch/>
        </p:blipFill>
        <p:spPr>
          <a:xfrm>
            <a:off x="469916" y="2423390"/>
            <a:ext cx="4113093" cy="2036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10834"/>
          <a:stretch/>
        </p:blipFill>
        <p:spPr>
          <a:xfrm>
            <a:off x="505690" y="4385699"/>
            <a:ext cx="4077319" cy="209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labr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81" y="4385698"/>
            <a:ext cx="3894119" cy="2092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6849" y="1906383"/>
            <a:ext cx="3880981" cy="255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55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/>
              <a:t>Διδάσκων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dirty="0"/>
              <a:t>Εργαστήριο Επεξεργασίας Σήματος Φωνής (</a:t>
            </a:r>
            <a:r>
              <a:rPr lang="en-US" dirty="0"/>
              <a:t>SSPL)</a:t>
            </a:r>
          </a:p>
          <a:p>
            <a:pPr marL="68580" indent="0" algn="ctr">
              <a:buNone/>
            </a:pPr>
            <a:endParaRPr lang="el-GR" b="1" dirty="0"/>
          </a:p>
          <a:p>
            <a:pPr marL="68580" indent="0" algn="ctr">
              <a:buNone/>
            </a:pPr>
            <a:r>
              <a:rPr lang="el-GR" b="1" dirty="0"/>
              <a:t>Ερευνητικά Ενδιαφέροντα</a:t>
            </a:r>
          </a:p>
          <a:p>
            <a:pPr marL="68580" indent="0" algn="ctr">
              <a:buNone/>
            </a:pPr>
            <a:endParaRPr lang="el-GR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b="1" dirty="0"/>
              <a:t>Ανάλυση και επεξεργασία σήματος ομιλίας</a:t>
            </a:r>
          </a:p>
          <a:p>
            <a:pPr>
              <a:buFont typeface="Wingdings" panose="05000000000000000000" pitchFamily="2" charset="2"/>
              <a:buChar char="q"/>
            </a:pPr>
            <a:endParaRPr lang="el-GR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b="1" dirty="0"/>
              <a:t>Ανάλυση και επεξεργασία ήχου</a:t>
            </a:r>
          </a:p>
          <a:p>
            <a:pPr>
              <a:buFont typeface="Wingdings" panose="05000000000000000000" pitchFamily="2" charset="2"/>
              <a:buChar char="q"/>
            </a:pPr>
            <a:endParaRPr lang="el-GR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b="1" dirty="0"/>
              <a:t>Μηχανική και Βαθιά Μάθηση σε εφαρμογές και τεχνολογίες ομιλίας</a:t>
            </a:r>
          </a:p>
          <a:p>
            <a:pPr algn="ctr">
              <a:buFont typeface="Wingdings" panose="05000000000000000000" pitchFamily="2" charset="2"/>
              <a:buChar char="q"/>
            </a:pP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800600" y="724395"/>
            <a:ext cx="3635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>
                <a:hlinkClick r:id="rId3"/>
              </a:rPr>
              <a:t>http://www.csd.uoc.gr/~sspl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172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Διδάσκων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b="1" dirty="0"/>
              <a:t>Ώρες γραφείου</a:t>
            </a:r>
            <a:endParaRPr lang="en-US" b="1" dirty="0"/>
          </a:p>
          <a:p>
            <a:endParaRPr lang="el-GR" dirty="0"/>
          </a:p>
          <a:p>
            <a:pPr lvl="1"/>
            <a:r>
              <a:rPr lang="el-GR" dirty="0"/>
              <a:t>Δευτέρα 11:30-12:30, Η303 </a:t>
            </a:r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Τετάρτη 11:30-12:30, Η303</a:t>
            </a:r>
            <a:r>
              <a:rPr lang="en-US" dirty="0"/>
              <a:t> </a:t>
            </a:r>
          </a:p>
          <a:p>
            <a:pPr lvl="1"/>
            <a:endParaRPr lang="el-GR" dirty="0"/>
          </a:p>
          <a:p>
            <a:pPr lvl="1"/>
            <a:r>
              <a:rPr lang="el-GR" b="1" dirty="0"/>
              <a:t>Άκρως</a:t>
            </a:r>
            <a:r>
              <a:rPr lang="el-GR" dirty="0"/>
              <a:t> επιθυμητή η προσυνεννόηση</a:t>
            </a:r>
            <a:r>
              <a:rPr lang="en-US" dirty="0"/>
              <a:t> (</a:t>
            </a:r>
            <a:r>
              <a:rPr lang="el-GR" dirty="0"/>
              <a:t>είτε δια ζώσης, είτε μέσω </a:t>
            </a:r>
            <a:r>
              <a:rPr lang="en-US" dirty="0"/>
              <a:t>e-mail)</a:t>
            </a:r>
          </a:p>
          <a:p>
            <a:pPr lvl="2"/>
            <a:r>
              <a:rPr lang="en-US" dirty="0"/>
              <a:t>…</a:t>
            </a:r>
            <a:r>
              <a:rPr lang="el-GR" dirty="0"/>
              <a:t>απλά για να γνωρίζω ότι θα έλθετε</a:t>
            </a:r>
            <a:r>
              <a:rPr lang="en-US" dirty="0"/>
              <a:t> </a:t>
            </a:r>
            <a:r>
              <a:rPr lang="el-GR" dirty="0"/>
              <a:t>και να σας περιμένω</a:t>
            </a:r>
          </a:p>
          <a:p>
            <a:pPr lvl="1"/>
            <a:endParaRPr lang="el-GR" dirty="0"/>
          </a:p>
          <a:p>
            <a:pPr lvl="1"/>
            <a:r>
              <a:rPr lang="el-GR" dirty="0"/>
              <a:t>Χρησιμοποιήστε τις ώρες γραφείου για πάσης φύσεως απορίες και ερωτήσεις (για τη θεωρία, για τις ασκήσεις, </a:t>
            </a:r>
            <a:r>
              <a:rPr lang="el-GR" dirty="0" err="1"/>
              <a:t>κλπ</a:t>
            </a:r>
            <a:r>
              <a:rPr lang="el-GR" dirty="0"/>
              <a:t>)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94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  <a:endParaRPr lang="en-US" sz="3200" dirty="0"/>
          </a:p>
          <a:p>
            <a:endParaRPr lang="el-G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213089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b="1" dirty="0"/>
              <a:t>Διδασκαλία</a:t>
            </a:r>
          </a:p>
          <a:p>
            <a:pPr lvl="1"/>
            <a:r>
              <a:rPr lang="el-GR" sz="3000" dirty="0"/>
              <a:t>Διδάσκων</a:t>
            </a:r>
          </a:p>
          <a:p>
            <a:pPr lvl="1"/>
            <a:r>
              <a:rPr lang="el-GR" sz="3000" b="1" dirty="0"/>
              <a:t>Βοηθοί</a:t>
            </a:r>
            <a:endParaRPr lang="en-US" sz="3000" b="1" dirty="0"/>
          </a:p>
          <a:p>
            <a:endParaRPr lang="el-G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2559439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1113459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Βοηθοί Διδασκαλίας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346" y="1687288"/>
            <a:ext cx="4135032" cy="486591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endParaRPr lang="el-GR" sz="400" dirty="0"/>
          </a:p>
          <a:p>
            <a:r>
              <a:rPr lang="en-US" dirty="0"/>
              <a:t> </a:t>
            </a:r>
            <a:r>
              <a:rPr lang="el-GR" dirty="0" err="1"/>
              <a:t>Ταμιωλάκης</a:t>
            </a:r>
            <a:r>
              <a:rPr lang="el-GR" dirty="0"/>
              <a:t> Ιωάννης</a:t>
            </a:r>
            <a:endParaRPr lang="en-US" dirty="0"/>
          </a:p>
          <a:p>
            <a:pPr lvl="1"/>
            <a:r>
              <a:rPr lang="el-GR" dirty="0"/>
              <a:t>Μεταπτυχιακός φοιτητής</a:t>
            </a:r>
          </a:p>
          <a:p>
            <a:endParaRPr lang="el-GR" sz="500" dirty="0"/>
          </a:p>
          <a:p>
            <a:r>
              <a:rPr lang="el-GR" b="1" dirty="0" err="1"/>
              <a:t>Σελήσιος</a:t>
            </a:r>
            <a:r>
              <a:rPr lang="el-GR" b="1" dirty="0"/>
              <a:t> Ευστράτιος</a:t>
            </a:r>
            <a:endParaRPr lang="en-US" b="1" dirty="0"/>
          </a:p>
          <a:p>
            <a:pPr lvl="1"/>
            <a:r>
              <a:rPr lang="el-GR" dirty="0"/>
              <a:t>Μεταπτυχιακός φοιτητής</a:t>
            </a:r>
            <a:endParaRPr lang="el-GR" sz="500" dirty="0"/>
          </a:p>
          <a:p>
            <a:endParaRPr lang="en-US" sz="500" dirty="0"/>
          </a:p>
          <a:p>
            <a:r>
              <a:rPr lang="en-US" dirty="0"/>
              <a:t> </a:t>
            </a:r>
            <a:r>
              <a:rPr lang="el-GR" dirty="0"/>
              <a:t>Καλαϊτζή Έλενα</a:t>
            </a:r>
          </a:p>
          <a:p>
            <a:pPr lvl="1"/>
            <a:r>
              <a:rPr lang="el-GR" dirty="0"/>
              <a:t>Μεταπτυχιακή φοιτήτρια</a:t>
            </a:r>
          </a:p>
          <a:p>
            <a:pPr lvl="1"/>
            <a:endParaRPr lang="el-GR" sz="500" dirty="0"/>
          </a:p>
          <a:p>
            <a:r>
              <a:rPr lang="el-GR" dirty="0" err="1"/>
              <a:t>Λώρα</a:t>
            </a:r>
            <a:r>
              <a:rPr lang="el-GR" dirty="0"/>
              <a:t> Αναστασία</a:t>
            </a:r>
          </a:p>
          <a:p>
            <a:pPr lvl="1"/>
            <a:r>
              <a:rPr lang="el-GR" dirty="0"/>
              <a:t>Προπτυχιακή φοιτήτρια</a:t>
            </a:r>
          </a:p>
          <a:p>
            <a:pPr lvl="1"/>
            <a:endParaRPr lang="el-GR" sz="500" dirty="0"/>
          </a:p>
          <a:p>
            <a:endParaRPr lang="el-GR" dirty="0"/>
          </a:p>
          <a:p>
            <a:pPr marL="365760" lvl="1" indent="0">
              <a:buNone/>
            </a:pPr>
            <a:endParaRPr lang="el-GR" sz="900" dirty="0"/>
          </a:p>
          <a:p>
            <a:pPr lvl="1"/>
            <a:endParaRPr lang="el-GR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652454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4648200" y="1652454"/>
            <a:ext cx="4105656" cy="497694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endParaRPr lang="el-GR" sz="600" dirty="0"/>
          </a:p>
          <a:p>
            <a:r>
              <a:rPr lang="en-US" dirty="0"/>
              <a:t> </a:t>
            </a:r>
            <a:r>
              <a:rPr lang="el-GR" dirty="0"/>
              <a:t>Ζαχαράκης Γεώργιος</a:t>
            </a:r>
            <a:endParaRPr lang="en-US" dirty="0"/>
          </a:p>
          <a:p>
            <a:pPr lvl="1"/>
            <a:r>
              <a:rPr lang="el-GR" dirty="0"/>
              <a:t>Προπτυχιακός φοιτητής</a:t>
            </a:r>
          </a:p>
          <a:p>
            <a:endParaRPr lang="el-GR" sz="500" dirty="0"/>
          </a:p>
          <a:p>
            <a:r>
              <a:rPr lang="el-GR" dirty="0"/>
              <a:t>Φώτης Ιωάννης</a:t>
            </a:r>
          </a:p>
          <a:p>
            <a:pPr lvl="1"/>
            <a:r>
              <a:rPr lang="el-GR" dirty="0"/>
              <a:t>Μεταπτυχιακός φοιτητής</a:t>
            </a:r>
          </a:p>
          <a:p>
            <a:endParaRPr lang="el-GR" sz="500" dirty="0"/>
          </a:p>
          <a:p>
            <a:endParaRPr lang="el-GR" sz="500" dirty="0"/>
          </a:p>
          <a:p>
            <a:r>
              <a:rPr lang="el-GR" dirty="0" smtClean="0"/>
              <a:t>Πλάτωνα Ηλιάνα</a:t>
            </a:r>
            <a:endParaRPr lang="el-GR" dirty="0"/>
          </a:p>
          <a:p>
            <a:pPr lvl="1"/>
            <a:r>
              <a:rPr lang="el-GR" dirty="0"/>
              <a:t>Μεταπτυχιακή φοιτήτρια</a:t>
            </a:r>
          </a:p>
          <a:p>
            <a:pPr lvl="1"/>
            <a:endParaRPr lang="el-GR" sz="500" dirty="0"/>
          </a:p>
          <a:p>
            <a:r>
              <a:rPr lang="el-GR" dirty="0" err="1"/>
              <a:t>Χριστάκη</a:t>
            </a:r>
            <a:r>
              <a:rPr lang="el-GR" dirty="0"/>
              <a:t> Μαρία-Αναστασία</a:t>
            </a:r>
          </a:p>
          <a:p>
            <a:pPr lvl="1"/>
            <a:r>
              <a:rPr lang="el-GR" dirty="0"/>
              <a:t>Προπτυχιακή φοιτήτρια</a:t>
            </a:r>
          </a:p>
          <a:p>
            <a:pPr lvl="1"/>
            <a:endParaRPr lang="el-GR" sz="500" dirty="0"/>
          </a:p>
          <a:p>
            <a:endParaRPr lang="el-GR" sz="500" dirty="0"/>
          </a:p>
        </p:txBody>
      </p:sp>
      <p:sp>
        <p:nvSpPr>
          <p:cNvPr id="4" name="TextBox 3"/>
          <p:cNvSpPr txBox="1"/>
          <p:nvPr/>
        </p:nvSpPr>
        <p:spPr>
          <a:xfrm>
            <a:off x="5791200" y="819564"/>
            <a:ext cx="2743200" cy="71508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/>
              <a:t>Επικοινωνία μαζί τους στο: </a:t>
            </a:r>
            <a:r>
              <a:rPr lang="en-US" dirty="0"/>
              <a:t>hy112@csd.uoc.gr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888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1079138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474019"/>
            <a:ext cx="3331268" cy="2087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Διαλέξεις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490908" cy="469990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Διαλέξεις με </a:t>
            </a:r>
            <a:r>
              <a:rPr lang="el-GR" b="1" dirty="0"/>
              <a:t>διαφάνειες</a:t>
            </a:r>
          </a:p>
          <a:p>
            <a:pPr lvl="1"/>
            <a:r>
              <a:rPr lang="el-GR" dirty="0"/>
              <a:t>Ίσως σας ξενίσει στην αρχή…</a:t>
            </a:r>
          </a:p>
          <a:p>
            <a:pPr lvl="1"/>
            <a:r>
              <a:rPr lang="el-GR" dirty="0"/>
              <a:t>Κερδίζουμε χρόνο για συζήτηση, επεξήγηση, ανάλυση!</a:t>
            </a:r>
          </a:p>
          <a:p>
            <a:pPr lvl="1"/>
            <a:endParaRPr lang="el-GR" dirty="0"/>
          </a:p>
          <a:p>
            <a:r>
              <a:rPr lang="el-GR" dirty="0"/>
              <a:t>Αποδείξεις, ασκήσεις, </a:t>
            </a:r>
            <a:br>
              <a:rPr lang="el-GR" dirty="0"/>
            </a:br>
            <a:r>
              <a:rPr lang="el-GR" dirty="0"/>
              <a:t>και παρατηρήσεις </a:t>
            </a:r>
            <a:br>
              <a:rPr lang="el-GR" dirty="0"/>
            </a:br>
            <a:r>
              <a:rPr lang="el-GR" dirty="0"/>
              <a:t>γράφονται επί τόπου</a:t>
            </a:r>
            <a:r>
              <a:rPr lang="en-US" dirty="0"/>
              <a:t>!</a:t>
            </a:r>
            <a:endParaRPr lang="el-GR" dirty="0"/>
          </a:p>
          <a:p>
            <a:pPr lvl="1"/>
            <a:r>
              <a:rPr lang="el-GR" dirty="0"/>
              <a:t>Πολλαπλά οφέλη για</a:t>
            </a:r>
            <a:br>
              <a:rPr lang="el-GR" dirty="0"/>
            </a:br>
            <a:r>
              <a:rPr lang="el-GR" dirty="0"/>
              <a:t>το φοιτητή…</a:t>
            </a:r>
          </a:p>
          <a:p>
            <a:pPr marL="68580" indent="0">
              <a:buNone/>
            </a:pPr>
            <a:endParaRPr lang="el-GR" dirty="0"/>
          </a:p>
          <a:p>
            <a:r>
              <a:rPr lang="el-GR" dirty="0"/>
              <a:t>Ιδανικό υλικό για</a:t>
            </a:r>
            <a:r>
              <a:rPr lang="en-US" dirty="0"/>
              <a:t> </a:t>
            </a:r>
            <a:r>
              <a:rPr lang="el-GR" dirty="0"/>
              <a:t>μελέτη στο σπίτι!</a:t>
            </a:r>
          </a:p>
          <a:p>
            <a:r>
              <a:rPr lang="el-GR" dirty="0"/>
              <a:t>Δεν είναι απαραίτητη η καταγραφή</a:t>
            </a:r>
            <a:br>
              <a:rPr lang="el-GR" dirty="0"/>
            </a:br>
            <a:r>
              <a:rPr lang="el-GR" dirty="0"/>
              <a:t>σημειώσεων από το φοιτητή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32390"/>
            <a:ext cx="3300373" cy="26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Διαλέξεις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F7DDF520-DBD7-733F-C916-67BA9BF31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84" y="1600200"/>
            <a:ext cx="7330032" cy="4832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4180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Διαλέξεις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4994564"/>
          </a:xfrm>
        </p:spPr>
        <p:txBody>
          <a:bodyPr>
            <a:normAutofit/>
          </a:bodyPr>
          <a:lstStyle/>
          <a:p>
            <a:r>
              <a:rPr lang="el-GR" b="1" dirty="0"/>
              <a:t>Προαιρετική</a:t>
            </a:r>
            <a:r>
              <a:rPr lang="el-GR" dirty="0"/>
              <a:t> αλλά </a:t>
            </a:r>
            <a:r>
              <a:rPr lang="el-GR" b="1" dirty="0"/>
              <a:t>εξαιρετικά συνιστώμενη</a:t>
            </a:r>
            <a:r>
              <a:rPr lang="el-GR" dirty="0"/>
              <a:t> παρουσία!</a:t>
            </a:r>
            <a:endParaRPr lang="en-US" dirty="0"/>
          </a:p>
          <a:p>
            <a:endParaRPr lang="el-GR" sz="1800" dirty="0"/>
          </a:p>
          <a:p>
            <a:endParaRPr lang="el-GR" sz="1200" dirty="0"/>
          </a:p>
          <a:p>
            <a:pPr lvl="1"/>
            <a:r>
              <a:rPr lang="el-GR" dirty="0"/>
              <a:t>Είστε εδώ γιατί </a:t>
            </a:r>
            <a:r>
              <a:rPr lang="el-GR" b="1" dirty="0"/>
              <a:t>θέλετε</a:t>
            </a:r>
            <a:r>
              <a:rPr lang="el-GR" dirty="0"/>
              <a:t> να ακούσετε/συμμετέχετε</a:t>
            </a:r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b="1" dirty="0"/>
              <a:t>Δεν</a:t>
            </a:r>
            <a:r>
              <a:rPr lang="el-GR" dirty="0"/>
              <a:t> υπάρχουν απουσίες</a:t>
            </a:r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Υπάρχει </a:t>
            </a:r>
            <a:r>
              <a:rPr lang="el-GR" sz="2400" b="1" u="sng" dirty="0"/>
              <a:t>σεβασμός</a:t>
            </a:r>
            <a:r>
              <a:rPr lang="el-GR" dirty="0"/>
              <a:t> στους συναδέλφους σας και στην εκπαιδευτική διαδικασία</a:t>
            </a:r>
            <a:r>
              <a:rPr lang="en-US" dirty="0"/>
              <a:t>!</a:t>
            </a:r>
            <a:endParaRPr lang="el-GR" dirty="0"/>
          </a:p>
          <a:p>
            <a:pPr lvl="1"/>
            <a:endParaRPr lang="el-GR" sz="1700" dirty="0"/>
          </a:p>
          <a:p>
            <a:pPr lvl="1"/>
            <a:r>
              <a:rPr lang="el-GR" b="1" dirty="0"/>
              <a:t>Προστατέψτε εσάς και τους συναδέλφους σας</a:t>
            </a:r>
            <a:r>
              <a:rPr lang="el-GR" dirty="0"/>
              <a:t>: απέχετε από το μάθημα αν δεν είστε/αισθάνεστε καλά</a:t>
            </a:r>
          </a:p>
        </p:txBody>
      </p:sp>
    </p:spTree>
    <p:extLst>
      <p:ext uri="{BB962C8B-B14F-4D97-AF65-F5344CB8AC3E}">
        <p14:creationId xmlns:p14="http://schemas.microsoft.com/office/powerpoint/2010/main" val="77357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91400" cy="489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7448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3157897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434" y="1524000"/>
            <a:ext cx="7327766" cy="4953000"/>
          </a:xfrm>
        </p:spPr>
        <p:txBody>
          <a:bodyPr>
            <a:normAutofit fontScale="92500" lnSpcReduction="10000"/>
          </a:bodyPr>
          <a:lstStyle/>
          <a:p>
            <a:r>
              <a:rPr lang="el-GR" sz="2800" b="1" dirty="0"/>
              <a:t>Ο βαθμός σας θα συγκροτηθεί από τις </a:t>
            </a:r>
            <a:br>
              <a:rPr lang="el-GR" sz="2800" b="1" dirty="0"/>
            </a:br>
            <a:r>
              <a:rPr lang="el-GR" sz="2800" b="1" dirty="0"/>
              <a:t>επιδόσεις σας σε τρεις συνιστώσες:</a:t>
            </a:r>
          </a:p>
          <a:p>
            <a:pPr lvl="1"/>
            <a:endParaRPr lang="en-US" b="1" dirty="0"/>
          </a:p>
          <a:p>
            <a:pPr lvl="1"/>
            <a:endParaRPr lang="en-US" sz="1300" b="1" dirty="0"/>
          </a:p>
          <a:p>
            <a:pPr lvl="1"/>
            <a:r>
              <a:rPr lang="el-GR" sz="2400" b="1" dirty="0"/>
              <a:t>Στην </a:t>
            </a:r>
            <a:r>
              <a:rPr lang="el-GR" sz="2400" b="1" u="sng" dirty="0"/>
              <a:t>υποχρεωτική</a:t>
            </a:r>
            <a:r>
              <a:rPr lang="el-GR" sz="2400" b="1" dirty="0"/>
              <a:t> τελική εξέταση</a:t>
            </a:r>
          </a:p>
          <a:p>
            <a:pPr marL="365760" lvl="1" indent="0">
              <a:buNone/>
            </a:pPr>
            <a:endParaRPr lang="en-US" sz="2600" b="1" dirty="0"/>
          </a:p>
          <a:p>
            <a:pPr lvl="1"/>
            <a:r>
              <a:rPr lang="el-GR" sz="2400" b="1" dirty="0"/>
              <a:t>Στις </a:t>
            </a:r>
            <a:r>
              <a:rPr lang="el-GR" sz="2400" b="1" u="sng" dirty="0"/>
              <a:t>προαιρετικές</a:t>
            </a:r>
            <a:r>
              <a:rPr lang="el-GR" sz="2400" b="1" dirty="0"/>
              <a:t> ασκήσεις</a:t>
            </a:r>
            <a:endParaRPr lang="en-US" sz="2400" b="1" dirty="0"/>
          </a:p>
          <a:p>
            <a:pPr lvl="2"/>
            <a:r>
              <a:rPr lang="el-GR" b="1" dirty="0"/>
              <a:t>Είναι επίσης «βοηθητικές» (μετρούν μόνο αν αυξάνουν το συνολικό βαθμό σας)</a:t>
            </a:r>
          </a:p>
          <a:p>
            <a:pPr lvl="1"/>
            <a:endParaRPr lang="el-GR" b="1" dirty="0"/>
          </a:p>
          <a:p>
            <a:pPr lvl="1"/>
            <a:r>
              <a:rPr lang="el-GR" sz="2400" b="1" dirty="0"/>
              <a:t>Στα </a:t>
            </a:r>
            <a:r>
              <a:rPr lang="el-GR" sz="2400" b="1" u="sng" dirty="0"/>
              <a:t>προαιρετικά</a:t>
            </a:r>
            <a:r>
              <a:rPr lang="el-GR" sz="2400" b="1" dirty="0"/>
              <a:t> «εργαστήρια»</a:t>
            </a:r>
          </a:p>
          <a:p>
            <a:pPr lvl="2"/>
            <a:r>
              <a:rPr lang="el-GR" b="1" dirty="0"/>
              <a:t>Είναι επίσης «βοηθητικά» (μετρούν μόνο αν αυξάνουν το συνολικό βαθμό σας)</a:t>
            </a:r>
            <a:br>
              <a:rPr lang="el-GR" b="1" dirty="0"/>
            </a:b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6911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434" y="1524000"/>
            <a:ext cx="7861166" cy="4953000"/>
          </a:xfrm>
        </p:spPr>
        <p:txBody>
          <a:bodyPr>
            <a:normAutofit lnSpcReduction="10000"/>
          </a:bodyPr>
          <a:lstStyle/>
          <a:p>
            <a:r>
              <a:rPr lang="el-GR" sz="2800" b="1" dirty="0"/>
              <a:t>Βαθμός Β = </a:t>
            </a:r>
            <a:r>
              <a:rPr lang="en-US" sz="2800" b="1" dirty="0"/>
              <a:t>max{</a:t>
            </a:r>
            <a:r>
              <a:rPr lang="el-GR" sz="2800" b="1" dirty="0"/>
              <a:t> β</a:t>
            </a:r>
            <a:r>
              <a:rPr lang="el-GR" sz="2800" b="1" baseline="-25000" dirty="0"/>
              <a:t>1</a:t>
            </a:r>
            <a:r>
              <a:rPr lang="el-GR" sz="2800" b="1" dirty="0"/>
              <a:t>, β</a:t>
            </a:r>
            <a:r>
              <a:rPr lang="el-GR" sz="2800" b="1" baseline="-25000" dirty="0"/>
              <a:t>2 </a:t>
            </a:r>
            <a:r>
              <a:rPr lang="en-US" sz="2800" b="1" dirty="0"/>
              <a:t>}</a:t>
            </a:r>
          </a:p>
          <a:p>
            <a:pPr marL="365760" lvl="1" indent="0">
              <a:buNone/>
            </a:pPr>
            <a:r>
              <a:rPr lang="el-GR" sz="2800" dirty="0"/>
              <a:t>Αν</a:t>
            </a:r>
          </a:p>
          <a:p>
            <a:pPr lvl="3"/>
            <a:r>
              <a:rPr lang="en-US" sz="2600" b="1" dirty="0"/>
              <a:t> </a:t>
            </a:r>
            <a:r>
              <a:rPr lang="el-GR" sz="2600" b="1" dirty="0"/>
              <a:t>Β</a:t>
            </a:r>
            <a:r>
              <a:rPr lang="el-GR" sz="2600" dirty="0"/>
              <a:t> = βαθμός μαθήματος </a:t>
            </a:r>
            <a:r>
              <a:rPr lang="el-GR" sz="2600" b="1" dirty="0"/>
              <a:t>(</a:t>
            </a:r>
            <a:r>
              <a:rPr lang="el-GR" sz="2200" b="1" dirty="0"/>
              <a:t>Β &gt;= 5.0 </a:t>
            </a:r>
            <a:r>
              <a:rPr lang="el-GR" sz="2200" b="1" dirty="0">
                <a:sym typeface="Wingdings" panose="05000000000000000000" pitchFamily="2" charset="2"/>
              </a:rPr>
              <a:t> Επιτυχία</a:t>
            </a:r>
            <a:r>
              <a:rPr lang="el-GR" sz="2600" b="1" dirty="0"/>
              <a:t>)</a:t>
            </a:r>
          </a:p>
          <a:p>
            <a:pPr lvl="3"/>
            <a:r>
              <a:rPr lang="en-US" sz="2600" b="1" dirty="0"/>
              <a:t> </a:t>
            </a:r>
            <a:r>
              <a:rPr lang="el-GR" sz="2600" b="1" dirty="0"/>
              <a:t>Τ</a:t>
            </a:r>
            <a:r>
              <a:rPr lang="el-GR" sz="2600" dirty="0"/>
              <a:t> = βαθμός τελικής εξέτασης</a:t>
            </a:r>
          </a:p>
          <a:p>
            <a:pPr lvl="3"/>
            <a:r>
              <a:rPr lang="en-US" sz="2600" b="1" dirty="0"/>
              <a:t> </a:t>
            </a:r>
            <a:r>
              <a:rPr lang="el-GR" sz="2600" b="1" dirty="0"/>
              <a:t>Α</a:t>
            </a:r>
            <a:r>
              <a:rPr lang="el-GR" sz="2600" dirty="0"/>
              <a:t> = βαθμός ασκήσεων</a:t>
            </a:r>
          </a:p>
          <a:p>
            <a:pPr lvl="3"/>
            <a:r>
              <a:rPr lang="en-US" sz="2600" b="1" dirty="0"/>
              <a:t> </a:t>
            </a:r>
            <a:r>
              <a:rPr lang="el-GR" sz="2600" b="1" dirty="0"/>
              <a:t>Ε</a:t>
            </a:r>
            <a:r>
              <a:rPr lang="el-GR" sz="2600" dirty="0"/>
              <a:t> = βαθμός «εργαστηρίων»</a:t>
            </a:r>
            <a:endParaRPr lang="el-GR" sz="2800" dirty="0"/>
          </a:p>
          <a:p>
            <a:pPr marL="365760" lvl="1" indent="0">
              <a:buNone/>
            </a:pPr>
            <a:r>
              <a:rPr lang="el-GR" sz="2800" dirty="0"/>
              <a:t>τότε</a:t>
            </a:r>
          </a:p>
          <a:p>
            <a:pPr lvl="2"/>
            <a:r>
              <a:rPr lang="el-GR" sz="2600" dirty="0"/>
              <a:t> </a:t>
            </a:r>
            <a:r>
              <a:rPr lang="el-GR" sz="2600" b="1" dirty="0"/>
              <a:t>β</a:t>
            </a:r>
            <a:r>
              <a:rPr lang="el-GR" sz="2600" b="1" baseline="-25000" dirty="0"/>
              <a:t>1</a:t>
            </a:r>
            <a:r>
              <a:rPr lang="el-GR" sz="2600" b="1" dirty="0"/>
              <a:t> = 80%Τ + 30%(Α</a:t>
            </a:r>
            <a:r>
              <a:rPr lang="en-US" sz="2600" b="1" dirty="0"/>
              <a:t> </a:t>
            </a:r>
            <a:r>
              <a:rPr lang="el-GR" sz="2600" b="1" dirty="0"/>
              <a:t>+ Ε)</a:t>
            </a:r>
            <a:r>
              <a:rPr lang="en-US" sz="2600" b="1" dirty="0"/>
              <a:t>, </a:t>
            </a:r>
            <a:r>
              <a:rPr lang="el-GR" sz="2600" b="1" dirty="0"/>
              <a:t>αλλά πρέπει Τ </a:t>
            </a:r>
            <a:r>
              <a:rPr lang="el-GR" sz="2600" b="1" dirty="0">
                <a:latin typeface="Calibri" panose="020F0502020204030204" pitchFamily="34" charset="0"/>
                <a:cs typeface="Calibri" panose="020F0502020204030204" pitchFamily="34" charset="0"/>
              </a:rPr>
              <a:t>≥ 3.5</a:t>
            </a:r>
          </a:p>
          <a:p>
            <a:pPr lvl="3"/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15% Α + 15% Ε</a:t>
            </a:r>
            <a:r>
              <a:rPr lang="el-GR" sz="2400" b="1" dirty="0"/>
              <a:t/>
            </a:r>
            <a:br>
              <a:rPr lang="el-GR" sz="2400" b="1" dirty="0"/>
            </a:br>
            <a:endParaRPr lang="en-US" sz="2400" b="1" dirty="0"/>
          </a:p>
          <a:p>
            <a:pPr lvl="2"/>
            <a:r>
              <a:rPr lang="en-US" sz="2600" b="1" dirty="0"/>
              <a:t> </a:t>
            </a:r>
            <a:r>
              <a:rPr lang="el-GR" sz="2600" b="1" dirty="0"/>
              <a:t>β</a:t>
            </a:r>
            <a:r>
              <a:rPr lang="en-US" sz="2600" b="1" baseline="-25000" dirty="0"/>
              <a:t>2</a:t>
            </a:r>
            <a:r>
              <a:rPr lang="el-GR" sz="2600" b="1" dirty="0"/>
              <a:t> = 100%Τ, αλλά πρέπει Τ </a:t>
            </a:r>
            <a:r>
              <a:rPr lang="el-GR" sz="2600" b="1" dirty="0">
                <a:latin typeface="Calibri" panose="020F0502020204030204" pitchFamily="34" charset="0"/>
                <a:cs typeface="Calibri" panose="020F0502020204030204" pitchFamily="34" charset="0"/>
              </a:rPr>
              <a:t>≥ 5.0</a:t>
            </a:r>
            <a:endParaRPr lang="el-GR" sz="2600" b="1" dirty="0"/>
          </a:p>
        </p:txBody>
      </p:sp>
    </p:spTree>
    <p:extLst>
      <p:ext uri="{BB962C8B-B14F-4D97-AF65-F5344CB8AC3E}">
        <p14:creationId xmlns:p14="http://schemas.microsoft.com/office/powerpoint/2010/main" val="260462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b="1" dirty="0"/>
              <a:t>Εισαγωγή</a:t>
            </a:r>
            <a:endParaRPr lang="en-US" sz="3200" b="1" dirty="0"/>
          </a:p>
          <a:p>
            <a:pPr lvl="1"/>
            <a:r>
              <a:rPr lang="el-GR" sz="3000" b="1" dirty="0"/>
              <a:t>Τμήμα</a:t>
            </a:r>
          </a:p>
          <a:p>
            <a:pPr lvl="1"/>
            <a:r>
              <a:rPr lang="el-GR" sz="3000" dirty="0"/>
              <a:t>Μάθημα</a:t>
            </a:r>
            <a:endParaRPr lang="en-US" sz="30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  <a:endParaRPr lang="en-US" sz="3200" dirty="0"/>
          </a:p>
          <a:p>
            <a:endParaRPr lang="el-G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5953134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  <a:endParaRPr lang="en-US" sz="2800" b="1" dirty="0"/>
          </a:p>
          <a:p>
            <a:endParaRPr lang="en-US" sz="1600" b="1" dirty="0"/>
          </a:p>
          <a:p>
            <a:endParaRPr lang="en-US" sz="1600" b="1" dirty="0"/>
          </a:p>
          <a:p>
            <a:pPr lvl="1"/>
            <a:r>
              <a:rPr lang="el-GR" dirty="0"/>
              <a:t>Κάθε φυλλάδιο («σειρά») ασκήσεων θα περιλαμβάνει </a:t>
            </a:r>
            <a:br>
              <a:rPr lang="el-GR" dirty="0"/>
            </a:br>
            <a:r>
              <a:rPr lang="el-GR" dirty="0"/>
              <a:t>θεωρητικές ασκήσεις (~6 ασκήσεις)</a:t>
            </a:r>
          </a:p>
          <a:p>
            <a:pPr lvl="1"/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Παραδίδονται </a:t>
            </a:r>
            <a:r>
              <a:rPr lang="el-GR" b="1" dirty="0"/>
              <a:t>σε χαρτί </a:t>
            </a:r>
            <a:r>
              <a:rPr lang="el-GR" dirty="0"/>
              <a:t>ή ηλεκτρονικά</a:t>
            </a:r>
          </a:p>
          <a:p>
            <a:pPr lvl="1"/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Μετρούν </a:t>
            </a:r>
            <a:r>
              <a:rPr lang="el-GR" b="1" dirty="0"/>
              <a:t>15% (προαιρετικά)</a:t>
            </a:r>
          </a:p>
          <a:p>
            <a:pPr marL="68580" indent="0">
              <a:buNone/>
            </a:pPr>
            <a:endParaRPr lang="el-GR" dirty="0"/>
          </a:p>
          <a:p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31457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  <a:endParaRPr lang="el-GR" sz="2400" dirty="0"/>
          </a:p>
          <a:p>
            <a:pPr lvl="1"/>
            <a:endParaRPr lang="el-GR" sz="2400" dirty="0"/>
          </a:p>
          <a:p>
            <a:pPr lvl="1"/>
            <a:r>
              <a:rPr lang="el-GR" sz="2400" dirty="0"/>
              <a:t>Πιθανότατα </a:t>
            </a:r>
            <a:r>
              <a:rPr lang="en-US" sz="2400" b="1" dirty="0"/>
              <a:t>5-6</a:t>
            </a:r>
            <a:r>
              <a:rPr lang="el-GR" sz="2400" dirty="0"/>
              <a:t> φυλλάδια («σειρές») ασκήσεων</a:t>
            </a:r>
          </a:p>
          <a:p>
            <a:pPr lvl="2"/>
            <a:r>
              <a:rPr lang="el-GR" dirty="0"/>
              <a:t>Μια σειρά ασκήσεων ανά ~10-15ήμερο</a:t>
            </a:r>
          </a:p>
          <a:p>
            <a:pPr lvl="2"/>
            <a:r>
              <a:rPr lang="el-GR" dirty="0"/>
              <a:t>Ανακοινώνονται ηλεκτρονικά και αναρτώνται στο </a:t>
            </a:r>
            <a:r>
              <a:rPr lang="en-US" dirty="0"/>
              <a:t>site </a:t>
            </a:r>
            <a:r>
              <a:rPr lang="el-GR" dirty="0"/>
              <a:t>του μαθήματος</a:t>
            </a:r>
            <a:r>
              <a:rPr lang="en-US" dirty="0"/>
              <a:t> (</a:t>
            </a:r>
            <a:r>
              <a:rPr lang="el-GR" dirty="0"/>
              <a:t>περισσότερα σε λίγο…)</a:t>
            </a:r>
            <a:endParaRPr lang="en-US" dirty="0"/>
          </a:p>
          <a:p>
            <a:pPr lvl="2"/>
            <a:r>
              <a:rPr lang="el-GR" b="1" dirty="0"/>
              <a:t>Οι απαντήσεις δίνονται μαζί με την κάθε εκφώνηση</a:t>
            </a:r>
          </a:p>
          <a:p>
            <a:pPr lvl="1"/>
            <a:endParaRPr lang="el-GR" sz="1400" dirty="0"/>
          </a:p>
          <a:p>
            <a:pPr marL="365760" lvl="1" indent="0">
              <a:buNone/>
            </a:pPr>
            <a:endParaRPr lang="el-GR" sz="1600" dirty="0"/>
          </a:p>
          <a:p>
            <a:pPr lvl="1"/>
            <a:r>
              <a:rPr lang="el-GR" sz="2400" dirty="0"/>
              <a:t>Ατομικές : αντιγραφή          </a:t>
            </a:r>
            <a:r>
              <a:rPr lang="el-GR" sz="2400" b="1" dirty="0"/>
              <a:t>Α</a:t>
            </a:r>
            <a:r>
              <a:rPr lang="el-GR" sz="2400" dirty="0"/>
              <a:t> = 0.0 , σε όλους/</a:t>
            </a:r>
            <a:r>
              <a:rPr lang="el-GR" sz="2400" dirty="0" err="1"/>
              <a:t>ες</a:t>
            </a:r>
            <a:r>
              <a:rPr lang="el-GR" sz="2400" dirty="0"/>
              <a:t> όσοι/</a:t>
            </a:r>
            <a:r>
              <a:rPr lang="el-GR" sz="2400" dirty="0" err="1"/>
              <a:t>ες</a:t>
            </a:r>
            <a:r>
              <a:rPr lang="el-GR" sz="2400" dirty="0"/>
              <a:t> συμμετέχουν σε αυτή!</a:t>
            </a:r>
          </a:p>
          <a:p>
            <a:pPr lvl="2"/>
            <a:r>
              <a:rPr lang="el-GR" dirty="0"/>
              <a:t>Αντιγραφή ≠ συζήτηση μεταξύ σας!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233049" y="4916788"/>
            <a:ext cx="46186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461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</a:p>
          <a:p>
            <a:r>
              <a:rPr lang="el-GR" dirty="0"/>
              <a:t>Υπόδειγμα </a:t>
            </a:r>
            <a:br>
              <a:rPr lang="el-GR" dirty="0"/>
            </a:br>
            <a:r>
              <a:rPr lang="el-GR" dirty="0"/>
              <a:t>σειράς ασκήσεων</a:t>
            </a:r>
            <a:endParaRPr lang="el-G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762000"/>
            <a:ext cx="5086988" cy="575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5334000" y="3733800"/>
            <a:ext cx="31242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noFill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33800" y="6193521"/>
            <a:ext cx="4724400" cy="2880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noFill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57600" y="2209800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19824" y="2209800"/>
            <a:ext cx="2209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30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 fontScale="92500"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  <a:endParaRPr lang="el-GR" sz="2400" dirty="0"/>
          </a:p>
          <a:p>
            <a:r>
              <a:rPr lang="el-GR" dirty="0"/>
              <a:t>Η ηλεκτρονική παράδοση των ασκήσεων γίνεται </a:t>
            </a:r>
            <a:r>
              <a:rPr lang="el-GR" b="1" dirty="0"/>
              <a:t>αποκλειστικά</a:t>
            </a:r>
            <a:r>
              <a:rPr lang="el-GR" dirty="0"/>
              <a:t/>
            </a:r>
            <a:br>
              <a:rPr lang="el-GR" dirty="0"/>
            </a:br>
            <a:r>
              <a:rPr lang="el-GR" b="1" dirty="0"/>
              <a:t>μέσω </a:t>
            </a:r>
            <a:r>
              <a:rPr lang="en-US" b="1" dirty="0"/>
              <a:t>e-mail</a:t>
            </a:r>
            <a:r>
              <a:rPr lang="el-GR" dirty="0"/>
              <a:t>. Η μορφή του παραδοτέου αρχείου</a:t>
            </a:r>
            <a:r>
              <a:rPr lang="en-US" dirty="0"/>
              <a:t> </a:t>
            </a:r>
            <a:r>
              <a:rPr lang="el-GR" dirty="0"/>
              <a:t>πρέπει </a:t>
            </a:r>
            <a:r>
              <a:rPr lang="el-GR" b="1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dirty="0"/>
              <a:t>Το αρχείο που θα παραδώσετε πρέπει να είναι </a:t>
            </a:r>
            <a:r>
              <a:rPr lang="el-GR" b="1" dirty="0"/>
              <a:t>ένα</a:t>
            </a:r>
            <a:r>
              <a:rPr lang="el-GR" dirty="0"/>
              <a:t> ενιαίο αρχείο, μορφής </a:t>
            </a:r>
            <a:r>
              <a:rPr lang="el-GR" b="1" dirty="0"/>
              <a:t>PDF ή DOC</a:t>
            </a:r>
            <a:r>
              <a:rPr lang="el-GR" dirty="0"/>
              <a:t>.</a:t>
            </a:r>
          </a:p>
          <a:p>
            <a:pPr lvl="1"/>
            <a:r>
              <a:rPr lang="el-GR" dirty="0"/>
              <a:t>Το κείμενο πρέπει να είναι ευανάγνωστο.</a:t>
            </a:r>
          </a:p>
          <a:p>
            <a:pPr lvl="1"/>
            <a:r>
              <a:rPr lang="el-GR" dirty="0"/>
              <a:t>Παράδειγμα της επιθυμητής μορφής των ασκήσεών σας μπορείτε να βρείτε </a:t>
            </a:r>
            <a:r>
              <a:rPr lang="el-GR" dirty="0">
                <a:hlinkClick r:id="rId2"/>
              </a:rPr>
              <a:t>εδώ</a:t>
            </a:r>
            <a:r>
              <a:rPr lang="el-GR" dirty="0"/>
              <a:t>.</a:t>
            </a:r>
          </a:p>
          <a:p>
            <a:pPr lvl="1"/>
            <a:r>
              <a:rPr lang="el-GR" b="1" dirty="0"/>
              <a:t>Σε καμία περίπτωση</a:t>
            </a:r>
            <a:r>
              <a:rPr lang="el-GR" dirty="0"/>
              <a:t> δεν πρέπει να παραδώσετε περισσότερα από </a:t>
            </a:r>
            <a:r>
              <a:rPr lang="el-GR" b="1" dirty="0"/>
              <a:t>ΕΝΑ</a:t>
            </a:r>
            <a:r>
              <a:rPr lang="el-GR" dirty="0"/>
              <a:t> αρχεία.</a:t>
            </a:r>
          </a:p>
          <a:p>
            <a:pPr lvl="1"/>
            <a:r>
              <a:rPr lang="el-GR" dirty="0"/>
              <a:t>Αν το παραδοτέο σας δε συμμορφώνεται με τα παραπάνω, τότε </a:t>
            </a:r>
            <a:r>
              <a:rPr lang="el-GR" b="1" dirty="0"/>
              <a:t>η παράδοση δε θα ληφθεί υπ‘ όψη, χωρίς καμιά ειδοποίηση από μέρους του διδάσκοντα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81718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  <a:endParaRPr lang="el-GR" sz="2400" dirty="0"/>
          </a:p>
          <a:p>
            <a:r>
              <a:rPr lang="el-GR" dirty="0"/>
              <a:t>Χρήσιμα εργαλεία:</a:t>
            </a:r>
          </a:p>
        </p:txBody>
      </p:sp>
      <p:pic>
        <p:nvPicPr>
          <p:cNvPr id="2054" name="Picture 6" descr="Q-Connect Συρραπτικό Χειρός για Σύρματα No.10 | Plaisi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3" b="14912"/>
          <a:stretch/>
        </p:blipFill>
        <p:spPr bwMode="auto">
          <a:xfrm>
            <a:off x="1081121" y="4585228"/>
            <a:ext cx="2644113" cy="19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Μπλοκ γραφής Skag overlap ριγέ Α4 50φυλ. 145008 - ΜΠΛΟΚ ΓΡΑΦΗΣ - ΜΠΛΟΚ |  ΤΕΤΡΑΔΙΑ - ΕΙΔΗ ΓΡΑΦΕΙΟΥ - Βιβλία, παιχνίδια, τσάντες, είδη γραφής &amp;amp; hobb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44" y="718995"/>
            <a:ext cx="2306684" cy="25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Συνδετήρες πολύχρωμοι 33mm DL733 | symplegma.g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9" b="24445"/>
          <a:stretch/>
        </p:blipFill>
        <p:spPr bwMode="auto">
          <a:xfrm>
            <a:off x="6313928" y="1251082"/>
            <a:ext cx="2318012" cy="14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Στυλό Διαρκείας PRIMO F ballpoint – MegaMall.g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t="31813" r="17370" b="33150"/>
          <a:stretch/>
        </p:blipFill>
        <p:spPr bwMode="auto">
          <a:xfrm rot="5400000">
            <a:off x="4221124" y="4386228"/>
            <a:ext cx="3131274" cy="92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Διορθωτικό Υγρό Pritt 20ml (1 τεμάχιο) | Public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7" t="5600" r="32834" b="5600"/>
          <a:stretch/>
        </p:blipFill>
        <p:spPr bwMode="auto">
          <a:xfrm>
            <a:off x="4247456" y="3970100"/>
            <a:ext cx="92263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Ζελατίνες, Διαφάνειες, Eνισχυμένες Για Ντοσιέ, Α4, 10τεμ, Diakakis |  www.i-escap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8286" b="17714"/>
          <a:stretch/>
        </p:blipFill>
        <p:spPr bwMode="auto">
          <a:xfrm>
            <a:off x="865518" y="2375246"/>
            <a:ext cx="3375814" cy="22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X-83GTX Casio | Casio Battery Powered Scientific Calculator | 181-0189 |  RS Componen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722" y="3050262"/>
            <a:ext cx="1724494" cy="338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52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7796050" cy="5181600"/>
          </a:xfrm>
        </p:spPr>
        <p:txBody>
          <a:bodyPr>
            <a:normAutofit fontScale="85000" lnSpcReduction="10000"/>
          </a:bodyPr>
          <a:lstStyle/>
          <a:p>
            <a:r>
              <a:rPr lang="el-GR" sz="2800" dirty="0"/>
              <a:t>Εργαστήρια </a:t>
            </a:r>
            <a:r>
              <a:rPr lang="el-GR" sz="2800" b="1" dirty="0"/>
              <a:t>Ε</a:t>
            </a:r>
            <a:endParaRPr lang="el-GR" sz="2400" dirty="0"/>
          </a:p>
          <a:p>
            <a:pPr lvl="1"/>
            <a:r>
              <a:rPr lang="el-GR" sz="2400" dirty="0"/>
              <a:t>Προγραμματιστικό μέρος σε </a:t>
            </a:r>
            <a:r>
              <a:rPr lang="en-US" sz="2400" dirty="0"/>
              <a:t>Python</a:t>
            </a:r>
            <a:endParaRPr lang="en-US" dirty="0"/>
          </a:p>
          <a:p>
            <a:pPr lvl="1"/>
            <a:endParaRPr lang="el-GR" sz="1100" dirty="0"/>
          </a:p>
          <a:p>
            <a:pPr lvl="1"/>
            <a:r>
              <a:rPr lang="el-GR" sz="2400" dirty="0"/>
              <a:t>Θα χρησιμοποιήσουμε τη γλώσσα ως «επιστημονικό» περιβάλλον</a:t>
            </a:r>
            <a:endParaRPr lang="el-GR" sz="1900" dirty="0"/>
          </a:p>
          <a:p>
            <a:pPr lvl="2"/>
            <a:r>
              <a:rPr lang="el-GR" dirty="0"/>
              <a:t>Συγκεκριμένα, θα δουλέψουμε σε </a:t>
            </a:r>
            <a:r>
              <a:rPr lang="en-US" b="1" dirty="0"/>
              <a:t>Jupyter Notebook</a:t>
            </a:r>
          </a:p>
          <a:p>
            <a:pPr lvl="2"/>
            <a:r>
              <a:rPr lang="el-GR" dirty="0"/>
              <a:t>Περιβάλλον που επιτρέπει επεξηγηματικό κείμενο και ταυτόχρονη εκτέλεση κώδικα στην ίδια σελίδα (!)</a:t>
            </a:r>
            <a:endParaRPr lang="en-US" dirty="0"/>
          </a:p>
          <a:p>
            <a:pPr lvl="2"/>
            <a:r>
              <a:rPr lang="el-GR" dirty="0"/>
              <a:t>Τα εργαστήρια θα έχουν τη μορφή αρχείων που θα τα δουλεύετε στο σπίτι σας!</a:t>
            </a:r>
          </a:p>
          <a:p>
            <a:pPr lvl="1"/>
            <a:endParaRPr lang="el-GR" sz="1100" dirty="0"/>
          </a:p>
          <a:p>
            <a:pPr lvl="1"/>
            <a:r>
              <a:rPr lang="el-GR" sz="2400" dirty="0"/>
              <a:t>Για την εγκατάσταση, ακολουθήστε τις οδηγίες στη σελίδα του μαθήματος</a:t>
            </a:r>
          </a:p>
          <a:p>
            <a:pPr lvl="2"/>
            <a:r>
              <a:rPr lang="el-GR" dirty="0"/>
              <a:t>Καρτέλα «Υλικό </a:t>
            </a:r>
            <a:r>
              <a:rPr lang="el-GR" dirty="0">
                <a:sym typeface="Wingdings" panose="05000000000000000000" pitchFamily="2" charset="2"/>
              </a:rPr>
              <a:t> </a:t>
            </a:r>
            <a:r>
              <a:rPr lang="el-GR" dirty="0"/>
              <a:t>Εργαστήρια»</a:t>
            </a:r>
          </a:p>
          <a:p>
            <a:pPr lvl="2"/>
            <a:endParaRPr lang="el-GR" sz="1200" dirty="0"/>
          </a:p>
          <a:p>
            <a:pPr lvl="1"/>
            <a:r>
              <a:rPr lang="el-GR" sz="2400" dirty="0"/>
              <a:t>Μετρούν </a:t>
            </a:r>
            <a:r>
              <a:rPr lang="el-GR" sz="2400" b="1" dirty="0"/>
              <a:t>15% (προαιρετικά)</a:t>
            </a:r>
          </a:p>
          <a:p>
            <a:pPr lvl="1"/>
            <a:r>
              <a:rPr lang="el-GR" sz="2400" dirty="0"/>
              <a:t>Ατομικά: αντιγραφή          </a:t>
            </a:r>
            <a:r>
              <a:rPr lang="el-GR" sz="2400" b="1" dirty="0"/>
              <a:t>Ε</a:t>
            </a:r>
            <a:r>
              <a:rPr lang="el-GR" sz="2400" dirty="0"/>
              <a:t> = 0.0 , σε όλους/</a:t>
            </a:r>
            <a:r>
              <a:rPr lang="el-GR" sz="2400" dirty="0" err="1"/>
              <a:t>ες</a:t>
            </a:r>
            <a:r>
              <a:rPr lang="el-GR" sz="2400" dirty="0"/>
              <a:t> όσοι/</a:t>
            </a:r>
            <a:r>
              <a:rPr lang="el-GR" sz="2400" dirty="0" err="1"/>
              <a:t>ες</a:t>
            </a:r>
            <a:r>
              <a:rPr lang="el-GR" sz="2400" dirty="0"/>
              <a:t> συμμετέχουν σε αυτή!</a:t>
            </a:r>
          </a:p>
          <a:p>
            <a:pPr lvl="2"/>
            <a:r>
              <a:rPr lang="el-GR" dirty="0"/>
              <a:t>Αντιγραφή ≠ συζήτηση μεταξύ σας!</a:t>
            </a:r>
            <a:endParaRPr lang="en-US" dirty="0"/>
          </a:p>
          <a:p>
            <a:pPr lvl="1"/>
            <a:endParaRPr lang="el-GR" sz="2400" b="1" dirty="0"/>
          </a:p>
          <a:p>
            <a:pPr lvl="1"/>
            <a:endParaRPr lang="en-US" dirty="0"/>
          </a:p>
        </p:txBody>
      </p:sp>
      <p:pic>
        <p:nvPicPr>
          <p:cNvPr id="2052" name="Picture 4" descr="Python Logo, symbol, meaning, history,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0"/>
            <a:ext cx="2221090" cy="12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601064" y="5589640"/>
            <a:ext cx="46186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7905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7872250" cy="4776108"/>
          </a:xfrm>
        </p:spPr>
        <p:txBody>
          <a:bodyPr>
            <a:normAutofit/>
          </a:bodyPr>
          <a:lstStyle/>
          <a:p>
            <a:r>
              <a:rPr lang="el-GR" dirty="0"/>
              <a:t>Τελική εξέταση (</a:t>
            </a:r>
            <a:r>
              <a:rPr lang="el-GR" b="1" dirty="0"/>
              <a:t>Τ</a:t>
            </a:r>
            <a:r>
              <a:rPr lang="el-GR" dirty="0"/>
              <a:t>)</a:t>
            </a:r>
          </a:p>
          <a:p>
            <a:endParaRPr lang="el-GR" dirty="0"/>
          </a:p>
          <a:p>
            <a:pPr lvl="1"/>
            <a:r>
              <a:rPr lang="el-GR" dirty="0"/>
              <a:t>Μετρά 80%</a:t>
            </a:r>
            <a:r>
              <a:rPr lang="en-US" dirty="0"/>
              <a:t> </a:t>
            </a:r>
            <a:r>
              <a:rPr lang="el-GR" dirty="0"/>
              <a:t>(ή 100%) στο συνολικό βαθμό</a:t>
            </a:r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Διεξάγεται με </a:t>
            </a:r>
            <a:r>
              <a:rPr lang="el-GR" sz="2400" b="1" dirty="0"/>
              <a:t>ανοιχτό </a:t>
            </a:r>
            <a:r>
              <a:rPr lang="el-GR" sz="2400" b="1" dirty="0" err="1"/>
              <a:t>τυπολόγιο</a:t>
            </a:r>
            <a:endParaRPr lang="el-GR" sz="2400" b="1" dirty="0"/>
          </a:p>
          <a:p>
            <a:pPr lvl="1"/>
            <a:endParaRPr lang="el-GR" b="1" dirty="0"/>
          </a:p>
          <a:p>
            <a:pPr lvl="1"/>
            <a:r>
              <a:rPr lang="el-GR" dirty="0"/>
              <a:t>Θέματα ανάπτυξης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l-GR" dirty="0"/>
              <a:t>Η σελίδα «Εξετάσεις» στο </a:t>
            </a:r>
            <a:r>
              <a:rPr lang="en-US" dirty="0"/>
              <a:t>site </a:t>
            </a:r>
            <a:r>
              <a:rPr lang="el-GR" dirty="0"/>
              <a:t>του μαθήματος έχει πλούσιο υλικό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9767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11147"/>
            <a:ext cx="6206279" cy="6383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853292"/>
            <a:ext cx="7872250" cy="4776108"/>
          </a:xfrm>
        </p:spPr>
        <p:txBody>
          <a:bodyPr>
            <a:normAutofit/>
          </a:bodyPr>
          <a:lstStyle/>
          <a:p>
            <a:r>
              <a:rPr lang="el-GR" dirty="0"/>
              <a:t>Υπόδειγμα </a:t>
            </a:r>
            <a:br>
              <a:rPr lang="el-GR" dirty="0"/>
            </a:br>
            <a:r>
              <a:rPr lang="el-GR" dirty="0"/>
              <a:t>τυπολογίου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32111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91400" cy="489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1784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350" y="14478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Στατιστικά Μαθήματος</a:t>
            </a:r>
            <a:r>
              <a:rPr lang="en-US" sz="2000" dirty="0"/>
              <a:t> (2015-</a:t>
            </a:r>
            <a:r>
              <a:rPr lang="el-GR" sz="2000" dirty="0" smtClean="0"/>
              <a:t>25</a:t>
            </a:r>
            <a:r>
              <a:rPr lang="en-US" sz="2000" dirty="0" smtClean="0"/>
              <a:t>)</a:t>
            </a:r>
            <a:endParaRPr lang="el-GR" sz="2000" dirty="0"/>
          </a:p>
        </p:txBody>
      </p:sp>
      <p:pic>
        <p:nvPicPr>
          <p:cNvPr id="3074" name="Picture 2" descr="Math &amp;amp; Stat Reviews | STAT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29" y="694891"/>
            <a:ext cx="2306038" cy="230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3158956" y="5334001"/>
            <a:ext cx="5223044" cy="1167526"/>
            <a:chOff x="2930357" y="5334001"/>
            <a:chExt cx="5223044" cy="1167526"/>
          </a:xfrm>
        </p:grpSpPr>
        <p:sp>
          <p:nvSpPr>
            <p:cNvPr id="6" name="Horizontal Scroll 5"/>
            <p:cNvSpPr/>
            <p:nvPr/>
          </p:nvSpPr>
          <p:spPr>
            <a:xfrm>
              <a:off x="2930357" y="5334001"/>
              <a:ext cx="5223044" cy="1167526"/>
            </a:xfrm>
            <a:prstGeom prst="horizontalScroll">
              <a:avLst>
                <a:gd name="adj" fmla="val 503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l-GR" sz="1400" dirty="0">
                  <a:solidFill>
                    <a:schemeClr val="tx1"/>
                  </a:solidFill>
                </a:rPr>
                <a:t>Το 2017-18, </a:t>
              </a:r>
              <a:r>
                <a:rPr lang="el-GR" sz="1400" b="1" dirty="0">
                  <a:solidFill>
                    <a:schemeClr val="tx1"/>
                  </a:solidFill>
                </a:rPr>
                <a:t>172 </a:t>
              </a:r>
              <a:r>
                <a:rPr lang="el-GR" sz="1400" dirty="0">
                  <a:solidFill>
                    <a:schemeClr val="tx1"/>
                  </a:solidFill>
                </a:rPr>
                <a:t>φοιτητές (στους </a:t>
              </a:r>
              <a:r>
                <a:rPr lang="el-GR" sz="1400" b="1" dirty="0">
                  <a:solidFill>
                    <a:schemeClr val="tx1"/>
                  </a:solidFill>
                </a:rPr>
                <a:t>392</a:t>
              </a:r>
              <a:r>
                <a:rPr lang="el-GR" sz="1400" dirty="0">
                  <a:solidFill>
                    <a:schemeClr val="tx1"/>
                  </a:solidFill>
                </a:rPr>
                <a:t>) ήταν εντελώς </a:t>
              </a:r>
              <a:r>
                <a:rPr lang="el-GR" sz="1400" b="1" u="sng" dirty="0">
                  <a:solidFill>
                    <a:schemeClr val="tx1"/>
                  </a:solidFill>
                </a:rPr>
                <a:t>ανενεργοί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l-GR" sz="1400" dirty="0">
                  <a:solidFill>
                    <a:schemeClr val="tx1"/>
                  </a:solidFill>
                </a:rPr>
                <a:t>Χωρίς αυτούς, ποσοστό επιτυχίας: </a:t>
              </a:r>
              <a:r>
                <a:rPr lang="el-GR" sz="1400" b="1" dirty="0">
                  <a:solidFill>
                    <a:schemeClr val="tx1"/>
                  </a:solidFill>
                </a:rPr>
                <a:t>37%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l-GR" sz="1400" dirty="0" smtClean="0">
                  <a:solidFill>
                    <a:schemeClr val="tx1"/>
                  </a:solidFill>
                </a:rPr>
                <a:t>Το </a:t>
              </a:r>
              <a:r>
                <a:rPr lang="en-US" sz="1400" dirty="0" smtClean="0">
                  <a:solidFill>
                    <a:schemeClr val="tx1"/>
                  </a:solidFill>
                </a:rPr>
                <a:t>2021-22</a:t>
              </a:r>
              <a:r>
                <a:rPr lang="el-GR" sz="1400" dirty="0" smtClean="0">
                  <a:solidFill>
                    <a:schemeClr val="tx1"/>
                  </a:solidFill>
                </a:rPr>
                <a:t>, </a:t>
              </a:r>
              <a:r>
                <a:rPr lang="el-GR" sz="1400" b="1" dirty="0">
                  <a:solidFill>
                    <a:schemeClr val="tx1"/>
                  </a:solidFill>
                </a:rPr>
                <a:t>164</a:t>
              </a:r>
              <a:r>
                <a:rPr lang="el-GR" sz="1400" dirty="0">
                  <a:solidFill>
                    <a:schemeClr val="tx1"/>
                  </a:solidFill>
                </a:rPr>
                <a:t> φοιτητές (στους </a:t>
              </a:r>
              <a:r>
                <a:rPr lang="el-GR" sz="1400" b="1" dirty="0">
                  <a:solidFill>
                    <a:schemeClr val="tx1"/>
                  </a:solidFill>
                </a:rPr>
                <a:t>399</a:t>
              </a:r>
              <a:r>
                <a:rPr lang="el-GR" sz="1400" dirty="0">
                  <a:solidFill>
                    <a:schemeClr val="tx1"/>
                  </a:solidFill>
                </a:rPr>
                <a:t>) ήταν εντελώς </a:t>
              </a:r>
              <a:r>
                <a:rPr lang="el-GR" sz="1400" b="1" u="sng" dirty="0">
                  <a:solidFill>
                    <a:schemeClr val="tx1"/>
                  </a:solidFill>
                </a:rPr>
                <a:t>ανενεργοί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l-GR" sz="1400" dirty="0">
                  <a:solidFill>
                    <a:schemeClr val="tx1"/>
                  </a:solidFill>
                </a:rPr>
                <a:t>Χωρίς αυτούς, ποσοστό επιτυχίας:</a:t>
              </a:r>
              <a:r>
                <a:rPr lang="el-GR" sz="1400" b="1" dirty="0">
                  <a:solidFill>
                    <a:schemeClr val="tx1"/>
                  </a:solidFill>
                </a:rPr>
                <a:t> 48.5%</a:t>
              </a:r>
            </a:p>
          </p:txBody>
        </p:sp>
        <p:sp>
          <p:nvSpPr>
            <p:cNvPr id="9" name="Flowchart: Connector 8"/>
            <p:cNvSpPr/>
            <p:nvPr/>
          </p:nvSpPr>
          <p:spPr>
            <a:xfrm>
              <a:off x="5858671" y="6090600"/>
              <a:ext cx="550260" cy="278606"/>
            </a:xfrm>
            <a:prstGeom prst="flowChartConnector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Flowchart: Connector 10"/>
            <p:cNvSpPr/>
            <p:nvPr/>
          </p:nvSpPr>
          <p:spPr>
            <a:xfrm>
              <a:off x="5785389" y="5678867"/>
              <a:ext cx="494473" cy="256145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3400" y="5507823"/>
            <a:ext cx="2306301" cy="885885"/>
          </a:xfrm>
          <a:prstGeom prst="verticalScroll">
            <a:avLst>
              <a:gd name="adj" fmla="val 13619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Ποσοστό: </a:t>
            </a:r>
            <a:endParaRPr lang="el-GR" sz="2000" dirty="0" smtClean="0"/>
          </a:p>
          <a:p>
            <a:pPr algn="ctr"/>
            <a:r>
              <a:rPr lang="el-GR" sz="2000" b="1" dirty="0" smtClean="0"/>
              <a:t>36.6</a:t>
            </a:r>
            <a:r>
              <a:rPr lang="el-GR" sz="2000" b="1" dirty="0"/>
              <a:t>%</a:t>
            </a:r>
            <a:endParaRPr lang="en-US" sz="2000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533400" y="2133600"/>
            <a:ext cx="7883365" cy="3352800"/>
            <a:chOff x="533400" y="2133600"/>
            <a:chExt cx="7883365" cy="3352800"/>
          </a:xfrm>
        </p:grpSpPr>
        <p:grpSp>
          <p:nvGrpSpPr>
            <p:cNvPr id="42" name="Ομάδα 41">
              <a:extLst>
                <a:ext uri="{FF2B5EF4-FFF2-40B4-BE49-F238E27FC236}">
                  <a16:creationId xmlns:a16="http://schemas.microsoft.com/office/drawing/2014/main" xmlns="" id="{28054E89-2DFA-3047-CB5E-36804CB0E7A2}"/>
                </a:ext>
              </a:extLst>
            </p:cNvPr>
            <p:cNvGrpSpPr/>
            <p:nvPr/>
          </p:nvGrpSpPr>
          <p:grpSpPr>
            <a:xfrm>
              <a:off x="533400" y="2133600"/>
              <a:ext cx="7883365" cy="3352800"/>
              <a:chOff x="786002" y="1981200"/>
              <a:chExt cx="7883365" cy="33528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/>
              <a:srcRect l="4516" t="4109" r="85872" b="-1"/>
              <a:stretch>
                <a:fillRect/>
              </a:stretch>
            </p:blipFill>
            <p:spPr>
              <a:xfrm>
                <a:off x="786002" y="1981200"/>
                <a:ext cx="648666" cy="3352800"/>
              </a:xfrm>
              <a:prstGeom prst="rect">
                <a:avLst/>
              </a:prstGeom>
            </p:spPr>
          </p:pic>
          <p:grpSp>
            <p:nvGrpSpPr>
              <p:cNvPr id="18" name="Ομάδα 17">
                <a:extLst>
                  <a:ext uri="{FF2B5EF4-FFF2-40B4-BE49-F238E27FC236}">
                    <a16:creationId xmlns:a16="http://schemas.microsoft.com/office/drawing/2014/main" xmlns="" id="{97E0C6DB-71F2-A3ED-6020-343704E22897}"/>
                  </a:ext>
                </a:extLst>
              </p:cNvPr>
              <p:cNvGrpSpPr/>
              <p:nvPr/>
            </p:nvGrpSpPr>
            <p:grpSpPr>
              <a:xfrm>
                <a:off x="6746629" y="2819400"/>
                <a:ext cx="534863" cy="2064649"/>
                <a:chOff x="7704785" y="2805344"/>
                <a:chExt cx="534863" cy="2064649"/>
              </a:xfrm>
            </p:grpSpPr>
            <p:sp>
              <p:nvSpPr>
                <p:cNvPr id="19" name="Ορθογώνιο 18">
                  <a:extLst>
                    <a:ext uri="{FF2B5EF4-FFF2-40B4-BE49-F238E27FC236}">
                      <a16:creationId xmlns:a16="http://schemas.microsoft.com/office/drawing/2014/main" xmlns="" id="{569E5D36-9587-3983-F585-375933FD5271}"/>
                    </a:ext>
                  </a:extLst>
                </p:cNvPr>
                <p:cNvSpPr/>
                <p:nvPr/>
              </p:nvSpPr>
              <p:spPr>
                <a:xfrm>
                  <a:off x="7706248" y="4176944"/>
                  <a:ext cx="533400" cy="69304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chemeClr val="tx1"/>
                      </a:solidFill>
                    </a:rPr>
                    <a:t>34%</a:t>
                  </a:r>
                </a:p>
              </p:txBody>
            </p:sp>
            <p:sp>
              <p:nvSpPr>
                <p:cNvPr id="20" name="Ορθογώνιο 19">
                  <a:extLst>
                    <a:ext uri="{FF2B5EF4-FFF2-40B4-BE49-F238E27FC236}">
                      <a16:creationId xmlns:a16="http://schemas.microsoft.com/office/drawing/2014/main" xmlns="" id="{F0863E93-4750-2DE1-5F27-A740D9646FE9}"/>
                    </a:ext>
                  </a:extLst>
                </p:cNvPr>
                <p:cNvSpPr/>
                <p:nvPr/>
              </p:nvSpPr>
              <p:spPr>
                <a:xfrm>
                  <a:off x="7704785" y="2805344"/>
                  <a:ext cx="533400" cy="1371600"/>
                </a:xfrm>
                <a:prstGeom prst="rect">
                  <a:avLst/>
                </a:prstGeom>
                <a:solidFill>
                  <a:srgbClr val="D9531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Ομάδα 20">
                <a:extLst>
                  <a:ext uri="{FF2B5EF4-FFF2-40B4-BE49-F238E27FC236}">
                    <a16:creationId xmlns:a16="http://schemas.microsoft.com/office/drawing/2014/main" xmlns="" id="{0FAFFFE5-43AD-F180-5CB0-E5E60CB571EC}"/>
                  </a:ext>
                </a:extLst>
              </p:cNvPr>
              <p:cNvGrpSpPr/>
              <p:nvPr/>
            </p:nvGrpSpPr>
            <p:grpSpPr>
              <a:xfrm>
                <a:off x="6053707" y="2962259"/>
                <a:ext cx="533400" cy="1922448"/>
                <a:chOff x="6478463" y="2948203"/>
                <a:chExt cx="533400" cy="1922448"/>
              </a:xfrm>
            </p:grpSpPr>
            <p:sp>
              <p:nvSpPr>
                <p:cNvPr id="22" name="Ορθογώνιο 21">
                  <a:extLst>
                    <a:ext uri="{FF2B5EF4-FFF2-40B4-BE49-F238E27FC236}">
                      <a16:creationId xmlns:a16="http://schemas.microsoft.com/office/drawing/2014/main" xmlns="" id="{73062FA1-4F08-70A7-4A61-1A8390C513EB}"/>
                    </a:ext>
                  </a:extLst>
                </p:cNvPr>
                <p:cNvSpPr/>
                <p:nvPr/>
              </p:nvSpPr>
              <p:spPr>
                <a:xfrm>
                  <a:off x="6478463" y="4038600"/>
                  <a:ext cx="533400" cy="83205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chemeClr val="tx1"/>
                      </a:solidFill>
                    </a:rPr>
                    <a:t>41%</a:t>
                  </a:r>
                </a:p>
              </p:txBody>
            </p:sp>
            <p:sp>
              <p:nvSpPr>
                <p:cNvPr id="23" name="Ορθογώνιο 22">
                  <a:extLst>
                    <a:ext uri="{FF2B5EF4-FFF2-40B4-BE49-F238E27FC236}">
                      <a16:creationId xmlns:a16="http://schemas.microsoft.com/office/drawing/2014/main" xmlns="" id="{C263CC85-22B7-5DE0-990B-AA6804C48FD1}"/>
                    </a:ext>
                  </a:extLst>
                </p:cNvPr>
                <p:cNvSpPr/>
                <p:nvPr/>
              </p:nvSpPr>
              <p:spPr>
                <a:xfrm>
                  <a:off x="6478463" y="2948203"/>
                  <a:ext cx="533400" cy="1090397"/>
                </a:xfrm>
                <a:prstGeom prst="rect">
                  <a:avLst/>
                </a:prstGeom>
                <a:solidFill>
                  <a:srgbClr val="D9531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2EE42B95-6EA8-8254-27D2-99A4C565C796}"/>
                  </a:ext>
                </a:extLst>
              </p:cNvPr>
              <p:cNvSpPr txBox="1"/>
              <p:nvPr/>
            </p:nvSpPr>
            <p:spPr>
              <a:xfrm>
                <a:off x="1479114" y="4921912"/>
                <a:ext cx="71902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dirty="0"/>
                  <a:t>2015       2016       2017        2018        2019      2020        2021        </a:t>
                </a:r>
                <a:r>
                  <a:rPr lang="en-US" sz="1400" dirty="0"/>
                  <a:t>2022       </a:t>
                </a:r>
                <a:r>
                  <a:rPr lang="el-GR" sz="1400" dirty="0"/>
                  <a:t> </a:t>
                </a:r>
                <a:r>
                  <a:rPr lang="en-US" sz="1400" dirty="0"/>
                  <a:t>2023</a:t>
                </a:r>
                <a:r>
                  <a:rPr lang="el-GR" sz="1400" dirty="0"/>
                  <a:t>        </a:t>
                </a:r>
                <a:r>
                  <a:rPr lang="el-GR" sz="1400" dirty="0" smtClean="0"/>
                  <a:t>2024       2025</a:t>
                </a:r>
                <a:endParaRPr lang="en-US" dirty="0"/>
              </a:p>
            </p:txBody>
          </p:sp>
          <p:grpSp>
            <p:nvGrpSpPr>
              <p:cNvPr id="3" name="Ομάδα 2">
                <a:extLst>
                  <a:ext uri="{FF2B5EF4-FFF2-40B4-BE49-F238E27FC236}">
                    <a16:creationId xmlns:a16="http://schemas.microsoft.com/office/drawing/2014/main" xmlns="" id="{D2F3C3DC-2715-75A9-2E58-B11C3245F00F}"/>
                  </a:ext>
                </a:extLst>
              </p:cNvPr>
              <p:cNvGrpSpPr/>
              <p:nvPr/>
            </p:nvGrpSpPr>
            <p:grpSpPr>
              <a:xfrm>
                <a:off x="7416561" y="2819400"/>
                <a:ext cx="534863" cy="2064649"/>
                <a:chOff x="7674259" y="2805344"/>
                <a:chExt cx="534863" cy="2064649"/>
              </a:xfrm>
            </p:grpSpPr>
            <p:sp>
              <p:nvSpPr>
                <p:cNvPr id="13" name="Ορθογώνιο 12">
                  <a:extLst>
                    <a:ext uri="{FF2B5EF4-FFF2-40B4-BE49-F238E27FC236}">
                      <a16:creationId xmlns:a16="http://schemas.microsoft.com/office/drawing/2014/main" xmlns="" id="{1EC0CA71-322E-53E0-13B7-6FBAF1DDEB4F}"/>
                    </a:ext>
                  </a:extLst>
                </p:cNvPr>
                <p:cNvSpPr/>
                <p:nvPr/>
              </p:nvSpPr>
              <p:spPr>
                <a:xfrm>
                  <a:off x="7674259" y="2805344"/>
                  <a:ext cx="533400" cy="1037672"/>
                </a:xfrm>
                <a:prstGeom prst="rect">
                  <a:avLst/>
                </a:prstGeom>
                <a:solidFill>
                  <a:srgbClr val="D9531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Ορθογώνιο 7">
                  <a:extLst>
                    <a:ext uri="{FF2B5EF4-FFF2-40B4-BE49-F238E27FC236}">
                      <a16:creationId xmlns:a16="http://schemas.microsoft.com/office/drawing/2014/main" xmlns="" id="{878C48D9-5301-29BF-36DD-AFB7395C7C80}"/>
                    </a:ext>
                  </a:extLst>
                </p:cNvPr>
                <p:cNvSpPr/>
                <p:nvPr/>
              </p:nvSpPr>
              <p:spPr>
                <a:xfrm>
                  <a:off x="7675722" y="3843016"/>
                  <a:ext cx="533400" cy="102697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1400" b="1" dirty="0">
                      <a:solidFill>
                        <a:schemeClr val="tx1"/>
                      </a:solidFill>
                    </a:rPr>
                    <a:t>50</a:t>
                  </a:r>
                  <a:r>
                    <a:rPr lang="en-US" sz="1400" b="1" dirty="0">
                      <a:solidFill>
                        <a:schemeClr val="tx1"/>
                      </a:solidFill>
                    </a:rPr>
                    <a:t>%</a:t>
                  </a:r>
                </a:p>
              </p:txBody>
            </p:sp>
          </p:grpSp>
          <p:grpSp>
            <p:nvGrpSpPr>
              <p:cNvPr id="14" name="Ομάδα 13">
                <a:extLst>
                  <a:ext uri="{FF2B5EF4-FFF2-40B4-BE49-F238E27FC236}">
                    <a16:creationId xmlns:a16="http://schemas.microsoft.com/office/drawing/2014/main" xmlns="" id="{D8898DBA-203B-5DB1-8900-7D603FAB1A04}"/>
                  </a:ext>
                </a:extLst>
              </p:cNvPr>
              <p:cNvGrpSpPr/>
              <p:nvPr/>
            </p:nvGrpSpPr>
            <p:grpSpPr>
              <a:xfrm>
                <a:off x="1479114" y="2206625"/>
                <a:ext cx="533400" cy="2664724"/>
                <a:chOff x="6478463" y="2948203"/>
                <a:chExt cx="533400" cy="1922448"/>
              </a:xfrm>
            </p:grpSpPr>
            <p:sp>
              <p:nvSpPr>
                <p:cNvPr id="16" name="Ορθογώνιο 15">
                  <a:extLst>
                    <a:ext uri="{FF2B5EF4-FFF2-40B4-BE49-F238E27FC236}">
                      <a16:creationId xmlns:a16="http://schemas.microsoft.com/office/drawing/2014/main" xmlns="" id="{26D8A61A-3995-5863-DA63-246A7BEB6AB1}"/>
                    </a:ext>
                  </a:extLst>
                </p:cNvPr>
                <p:cNvSpPr/>
                <p:nvPr/>
              </p:nvSpPr>
              <p:spPr>
                <a:xfrm>
                  <a:off x="6478463" y="2948203"/>
                  <a:ext cx="533400" cy="1090397"/>
                </a:xfrm>
                <a:prstGeom prst="rect">
                  <a:avLst/>
                </a:prstGeom>
                <a:solidFill>
                  <a:srgbClr val="D9531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Ορθογώνιο 14">
                  <a:extLst>
                    <a:ext uri="{FF2B5EF4-FFF2-40B4-BE49-F238E27FC236}">
                      <a16:creationId xmlns:a16="http://schemas.microsoft.com/office/drawing/2014/main" xmlns="" id="{E1E6E039-1369-1D2B-E2CE-8ABFA3A7D76A}"/>
                    </a:ext>
                  </a:extLst>
                </p:cNvPr>
                <p:cNvSpPr/>
                <p:nvPr/>
              </p:nvSpPr>
              <p:spPr>
                <a:xfrm>
                  <a:off x="6478463" y="3992709"/>
                  <a:ext cx="533400" cy="87794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chemeClr val="tx1"/>
                      </a:solidFill>
                    </a:rPr>
                    <a:t>4</a:t>
                  </a:r>
                  <a:r>
                    <a:rPr lang="el-GR" sz="1400" b="1" dirty="0">
                      <a:solidFill>
                        <a:schemeClr val="tx1"/>
                      </a:solidFill>
                    </a:rPr>
                    <a:t>6</a:t>
                  </a:r>
                  <a:r>
                    <a:rPr lang="en-US" sz="1400" b="1" dirty="0">
                      <a:solidFill>
                        <a:schemeClr val="tx1"/>
                      </a:solidFill>
                    </a:rPr>
                    <a:t>%</a:t>
                  </a:r>
                </a:p>
              </p:txBody>
            </p:sp>
          </p:grpSp>
          <p:grpSp>
            <p:nvGrpSpPr>
              <p:cNvPr id="17" name="Ομάδα 16">
                <a:extLst>
                  <a:ext uri="{FF2B5EF4-FFF2-40B4-BE49-F238E27FC236}">
                    <a16:creationId xmlns:a16="http://schemas.microsoft.com/office/drawing/2014/main" xmlns="" id="{6331621E-21D7-5182-8BA2-FC5F3780942D}"/>
                  </a:ext>
                </a:extLst>
              </p:cNvPr>
              <p:cNvGrpSpPr/>
              <p:nvPr/>
            </p:nvGrpSpPr>
            <p:grpSpPr>
              <a:xfrm>
                <a:off x="2133600" y="2743200"/>
                <a:ext cx="533400" cy="2128149"/>
                <a:chOff x="6478463" y="2948203"/>
                <a:chExt cx="533400" cy="1922448"/>
              </a:xfrm>
            </p:grpSpPr>
            <p:sp>
              <p:nvSpPr>
                <p:cNvPr id="25" name="Ορθογώνιο 24">
                  <a:extLst>
                    <a:ext uri="{FF2B5EF4-FFF2-40B4-BE49-F238E27FC236}">
                      <a16:creationId xmlns:a16="http://schemas.microsoft.com/office/drawing/2014/main" xmlns="" id="{055C44BC-5C4A-70D7-1636-A224E3D9A9F9}"/>
                    </a:ext>
                  </a:extLst>
                </p:cNvPr>
                <p:cNvSpPr/>
                <p:nvPr/>
              </p:nvSpPr>
              <p:spPr>
                <a:xfrm>
                  <a:off x="6478463" y="4220905"/>
                  <a:ext cx="533400" cy="64974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1400" b="1" dirty="0">
                      <a:solidFill>
                        <a:schemeClr val="tx1"/>
                      </a:solidFill>
                    </a:rPr>
                    <a:t>35</a:t>
                  </a:r>
                  <a:r>
                    <a:rPr lang="en-US" sz="1400" b="1" dirty="0">
                      <a:solidFill>
                        <a:schemeClr val="tx1"/>
                      </a:solidFill>
                    </a:rPr>
                    <a:t>%</a:t>
                  </a:r>
                </a:p>
              </p:txBody>
            </p:sp>
            <p:sp>
              <p:nvSpPr>
                <p:cNvPr id="26" name="Ορθογώνιο 25">
                  <a:extLst>
                    <a:ext uri="{FF2B5EF4-FFF2-40B4-BE49-F238E27FC236}">
                      <a16:creationId xmlns:a16="http://schemas.microsoft.com/office/drawing/2014/main" xmlns="" id="{02F56239-0E56-A41B-42B1-0CFAC0C911AB}"/>
                    </a:ext>
                  </a:extLst>
                </p:cNvPr>
                <p:cNvSpPr/>
                <p:nvPr/>
              </p:nvSpPr>
              <p:spPr>
                <a:xfrm>
                  <a:off x="6478463" y="2948203"/>
                  <a:ext cx="533400" cy="1272701"/>
                </a:xfrm>
                <a:prstGeom prst="rect">
                  <a:avLst/>
                </a:prstGeom>
                <a:solidFill>
                  <a:srgbClr val="D9531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Ομάδα 26">
                <a:extLst>
                  <a:ext uri="{FF2B5EF4-FFF2-40B4-BE49-F238E27FC236}">
                    <a16:creationId xmlns:a16="http://schemas.microsoft.com/office/drawing/2014/main" xmlns="" id="{DA24A961-AD13-8EEF-4912-6DC6D456D6BB}"/>
                  </a:ext>
                </a:extLst>
              </p:cNvPr>
              <p:cNvGrpSpPr/>
              <p:nvPr/>
            </p:nvGrpSpPr>
            <p:grpSpPr>
              <a:xfrm>
                <a:off x="2780550" y="3046868"/>
                <a:ext cx="533400" cy="1821306"/>
                <a:chOff x="6478463" y="2948203"/>
                <a:chExt cx="533400" cy="1922448"/>
              </a:xfrm>
            </p:grpSpPr>
            <p:sp>
              <p:nvSpPr>
                <p:cNvPr id="28" name="Ορθογώνιο 27">
                  <a:extLst>
                    <a:ext uri="{FF2B5EF4-FFF2-40B4-BE49-F238E27FC236}">
                      <a16:creationId xmlns:a16="http://schemas.microsoft.com/office/drawing/2014/main" xmlns="" id="{49C99DF4-7C42-2C1A-6426-839587FAD90D}"/>
                    </a:ext>
                  </a:extLst>
                </p:cNvPr>
                <p:cNvSpPr/>
                <p:nvPr/>
              </p:nvSpPr>
              <p:spPr>
                <a:xfrm>
                  <a:off x="6478463" y="4459037"/>
                  <a:ext cx="533400" cy="41161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1400" b="1" dirty="0">
                      <a:solidFill>
                        <a:schemeClr val="tx1"/>
                      </a:solidFill>
                    </a:rPr>
                    <a:t>20</a:t>
                  </a:r>
                  <a:r>
                    <a:rPr lang="en-US" sz="1400" b="1" dirty="0">
                      <a:solidFill>
                        <a:schemeClr val="tx1"/>
                      </a:solidFill>
                    </a:rPr>
                    <a:t>%</a:t>
                  </a:r>
                </a:p>
              </p:txBody>
            </p:sp>
            <p:sp>
              <p:nvSpPr>
                <p:cNvPr id="29" name="Ορθογώνιο 28">
                  <a:extLst>
                    <a:ext uri="{FF2B5EF4-FFF2-40B4-BE49-F238E27FC236}">
                      <a16:creationId xmlns:a16="http://schemas.microsoft.com/office/drawing/2014/main" xmlns="" id="{A7935E8D-F02D-C4A7-4FA2-E23CFAEDD823}"/>
                    </a:ext>
                  </a:extLst>
                </p:cNvPr>
                <p:cNvSpPr/>
                <p:nvPr/>
              </p:nvSpPr>
              <p:spPr>
                <a:xfrm>
                  <a:off x="6478463" y="2948203"/>
                  <a:ext cx="533400" cy="1510832"/>
                </a:xfrm>
                <a:prstGeom prst="rect">
                  <a:avLst/>
                </a:prstGeom>
                <a:solidFill>
                  <a:srgbClr val="D9531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lowchart: Connector 9"/>
              <p:cNvSpPr/>
              <p:nvPr/>
            </p:nvSpPr>
            <p:spPr>
              <a:xfrm>
                <a:off x="2772755" y="4443289"/>
                <a:ext cx="533400" cy="457200"/>
              </a:xfrm>
              <a:prstGeom prst="flowChartConnector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grpSp>
            <p:nvGrpSpPr>
              <p:cNvPr id="30" name="Ομάδα 29">
                <a:extLst>
                  <a:ext uri="{FF2B5EF4-FFF2-40B4-BE49-F238E27FC236}">
                    <a16:creationId xmlns:a16="http://schemas.microsoft.com/office/drawing/2014/main" xmlns="" id="{053DF4B7-05FF-8ABB-7A8F-2B5668517846}"/>
                  </a:ext>
                </a:extLst>
              </p:cNvPr>
              <p:cNvGrpSpPr/>
              <p:nvPr/>
            </p:nvGrpSpPr>
            <p:grpSpPr>
              <a:xfrm>
                <a:off x="3435036" y="2828027"/>
                <a:ext cx="534964" cy="2042356"/>
                <a:chOff x="6194949" y="2827329"/>
                <a:chExt cx="534964" cy="2042356"/>
              </a:xfrm>
            </p:grpSpPr>
            <p:sp>
              <p:nvSpPr>
                <p:cNvPr id="31" name="Ορθογώνιο 30">
                  <a:extLst>
                    <a:ext uri="{FF2B5EF4-FFF2-40B4-BE49-F238E27FC236}">
                      <a16:creationId xmlns:a16="http://schemas.microsoft.com/office/drawing/2014/main" xmlns="" id="{2A4CC278-AB45-8428-1667-64D4F772C0C8}"/>
                    </a:ext>
                  </a:extLst>
                </p:cNvPr>
                <p:cNvSpPr/>
                <p:nvPr/>
              </p:nvSpPr>
              <p:spPr>
                <a:xfrm>
                  <a:off x="6194949" y="4247519"/>
                  <a:ext cx="533400" cy="62216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1400" b="1" dirty="0">
                      <a:solidFill>
                        <a:schemeClr val="tx1"/>
                      </a:solidFill>
                    </a:rPr>
                    <a:t>28</a:t>
                  </a:r>
                  <a:r>
                    <a:rPr lang="en-US" sz="1400" b="1" dirty="0">
                      <a:solidFill>
                        <a:schemeClr val="tx1"/>
                      </a:solidFill>
                    </a:rPr>
                    <a:t>%</a:t>
                  </a:r>
                </a:p>
              </p:txBody>
            </p:sp>
            <p:sp>
              <p:nvSpPr>
                <p:cNvPr id="32" name="Ορθογώνιο 31">
                  <a:extLst>
                    <a:ext uri="{FF2B5EF4-FFF2-40B4-BE49-F238E27FC236}">
                      <a16:creationId xmlns:a16="http://schemas.microsoft.com/office/drawing/2014/main" xmlns="" id="{BE6D6810-0579-68C7-DF2E-41F171782FB3}"/>
                    </a:ext>
                  </a:extLst>
                </p:cNvPr>
                <p:cNvSpPr/>
                <p:nvPr/>
              </p:nvSpPr>
              <p:spPr>
                <a:xfrm>
                  <a:off x="6196513" y="2827329"/>
                  <a:ext cx="533400" cy="1431346"/>
                </a:xfrm>
                <a:prstGeom prst="rect">
                  <a:avLst/>
                </a:prstGeom>
                <a:solidFill>
                  <a:srgbClr val="D9531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Ομάδα 32">
                <a:extLst>
                  <a:ext uri="{FF2B5EF4-FFF2-40B4-BE49-F238E27FC236}">
                    <a16:creationId xmlns:a16="http://schemas.microsoft.com/office/drawing/2014/main" xmlns="" id="{B8859CAF-AB84-84E5-F809-F36C2E6CF337}"/>
                  </a:ext>
                </a:extLst>
              </p:cNvPr>
              <p:cNvGrpSpPr/>
              <p:nvPr/>
            </p:nvGrpSpPr>
            <p:grpSpPr>
              <a:xfrm>
                <a:off x="4115258" y="2729145"/>
                <a:ext cx="533400" cy="2139029"/>
                <a:chOff x="6478463" y="2948203"/>
                <a:chExt cx="533400" cy="1922448"/>
              </a:xfrm>
            </p:grpSpPr>
            <p:sp>
              <p:nvSpPr>
                <p:cNvPr id="34" name="Ορθογώνιο 33">
                  <a:extLst>
                    <a:ext uri="{FF2B5EF4-FFF2-40B4-BE49-F238E27FC236}">
                      <a16:creationId xmlns:a16="http://schemas.microsoft.com/office/drawing/2014/main" xmlns="" id="{3AEDD9DE-02D5-3BD6-805E-1392C8B8F893}"/>
                    </a:ext>
                  </a:extLst>
                </p:cNvPr>
                <p:cNvSpPr/>
                <p:nvPr/>
              </p:nvSpPr>
              <p:spPr>
                <a:xfrm>
                  <a:off x="6478463" y="4038600"/>
                  <a:ext cx="533400" cy="83205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chemeClr val="tx1"/>
                      </a:solidFill>
                    </a:rPr>
                    <a:t>4</a:t>
                  </a:r>
                  <a:r>
                    <a:rPr lang="el-GR" sz="1400" b="1" dirty="0">
                      <a:solidFill>
                        <a:schemeClr val="tx1"/>
                      </a:solidFill>
                    </a:rPr>
                    <a:t>2</a:t>
                  </a:r>
                  <a:r>
                    <a:rPr lang="en-US" sz="1400" b="1" dirty="0">
                      <a:solidFill>
                        <a:schemeClr val="tx1"/>
                      </a:solidFill>
                    </a:rPr>
                    <a:t>%</a:t>
                  </a:r>
                </a:p>
              </p:txBody>
            </p:sp>
            <p:sp>
              <p:nvSpPr>
                <p:cNvPr id="35" name="Ορθογώνιο 34">
                  <a:extLst>
                    <a:ext uri="{FF2B5EF4-FFF2-40B4-BE49-F238E27FC236}">
                      <a16:creationId xmlns:a16="http://schemas.microsoft.com/office/drawing/2014/main" xmlns="" id="{F761F17E-BF16-5288-C66E-1824DDBA7C20}"/>
                    </a:ext>
                  </a:extLst>
                </p:cNvPr>
                <p:cNvSpPr/>
                <p:nvPr/>
              </p:nvSpPr>
              <p:spPr>
                <a:xfrm>
                  <a:off x="6478463" y="2948203"/>
                  <a:ext cx="533400" cy="1090397"/>
                </a:xfrm>
                <a:prstGeom prst="rect">
                  <a:avLst/>
                </a:prstGeom>
                <a:solidFill>
                  <a:srgbClr val="D9531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Ομάδα 35">
                <a:extLst>
                  <a:ext uri="{FF2B5EF4-FFF2-40B4-BE49-F238E27FC236}">
                    <a16:creationId xmlns:a16="http://schemas.microsoft.com/office/drawing/2014/main" xmlns="" id="{2488F32B-4DEA-D451-FD16-EA8F43ED823D}"/>
                  </a:ext>
                </a:extLst>
              </p:cNvPr>
              <p:cNvGrpSpPr/>
              <p:nvPr/>
            </p:nvGrpSpPr>
            <p:grpSpPr>
              <a:xfrm>
                <a:off x="4755392" y="2828026"/>
                <a:ext cx="533400" cy="2034363"/>
                <a:chOff x="6478463" y="2948202"/>
                <a:chExt cx="533400" cy="1922449"/>
              </a:xfrm>
            </p:grpSpPr>
            <p:sp>
              <p:nvSpPr>
                <p:cNvPr id="37" name="Ορθογώνιο 36">
                  <a:extLst>
                    <a:ext uri="{FF2B5EF4-FFF2-40B4-BE49-F238E27FC236}">
                      <a16:creationId xmlns:a16="http://schemas.microsoft.com/office/drawing/2014/main" xmlns="" id="{10A7C967-5490-4C31-1FAC-5728CCA053F2}"/>
                    </a:ext>
                  </a:extLst>
                </p:cNvPr>
                <p:cNvSpPr/>
                <p:nvPr/>
              </p:nvSpPr>
              <p:spPr>
                <a:xfrm>
                  <a:off x="6478463" y="4164558"/>
                  <a:ext cx="533400" cy="7060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1400" b="1" dirty="0">
                      <a:solidFill>
                        <a:schemeClr val="tx1"/>
                      </a:solidFill>
                    </a:rPr>
                    <a:t>38</a:t>
                  </a:r>
                  <a:r>
                    <a:rPr lang="en-US" sz="1400" b="1" dirty="0">
                      <a:solidFill>
                        <a:schemeClr val="tx1"/>
                      </a:solidFill>
                    </a:rPr>
                    <a:t>%</a:t>
                  </a:r>
                </a:p>
              </p:txBody>
            </p:sp>
            <p:sp>
              <p:nvSpPr>
                <p:cNvPr id="38" name="Ορθογώνιο 37">
                  <a:extLst>
                    <a:ext uri="{FF2B5EF4-FFF2-40B4-BE49-F238E27FC236}">
                      <a16:creationId xmlns:a16="http://schemas.microsoft.com/office/drawing/2014/main" xmlns="" id="{9CBF86E2-527C-2FB6-0AAB-00BFCFC2E415}"/>
                    </a:ext>
                  </a:extLst>
                </p:cNvPr>
                <p:cNvSpPr/>
                <p:nvPr/>
              </p:nvSpPr>
              <p:spPr>
                <a:xfrm>
                  <a:off x="6478463" y="2948202"/>
                  <a:ext cx="533400" cy="1216354"/>
                </a:xfrm>
                <a:prstGeom prst="rect">
                  <a:avLst/>
                </a:prstGeom>
                <a:solidFill>
                  <a:srgbClr val="D9531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Ομάδα 38">
                <a:extLst>
                  <a:ext uri="{FF2B5EF4-FFF2-40B4-BE49-F238E27FC236}">
                    <a16:creationId xmlns:a16="http://schemas.microsoft.com/office/drawing/2014/main" xmlns="" id="{C4508123-BB68-A501-FACC-325908603CD7}"/>
                  </a:ext>
                </a:extLst>
              </p:cNvPr>
              <p:cNvGrpSpPr/>
              <p:nvPr/>
            </p:nvGrpSpPr>
            <p:grpSpPr>
              <a:xfrm>
                <a:off x="5412506" y="3048050"/>
                <a:ext cx="533400" cy="1817570"/>
                <a:chOff x="6478463" y="3053081"/>
                <a:chExt cx="533400" cy="1817570"/>
              </a:xfrm>
            </p:grpSpPr>
            <p:sp>
              <p:nvSpPr>
                <p:cNvPr id="40" name="Ορθογώνιο 39">
                  <a:extLst>
                    <a:ext uri="{FF2B5EF4-FFF2-40B4-BE49-F238E27FC236}">
                      <a16:creationId xmlns:a16="http://schemas.microsoft.com/office/drawing/2014/main" xmlns="" id="{F0F70C7D-7096-2233-1FF8-F72DAEECE2AC}"/>
                    </a:ext>
                  </a:extLst>
                </p:cNvPr>
                <p:cNvSpPr/>
                <p:nvPr/>
              </p:nvSpPr>
              <p:spPr>
                <a:xfrm>
                  <a:off x="6478463" y="4274434"/>
                  <a:ext cx="533400" cy="59621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1400" b="1" dirty="0">
                      <a:solidFill>
                        <a:schemeClr val="tx1"/>
                      </a:solidFill>
                    </a:rPr>
                    <a:t>32</a:t>
                  </a:r>
                  <a:r>
                    <a:rPr lang="en-US" sz="1400" b="1" dirty="0">
                      <a:solidFill>
                        <a:schemeClr val="tx1"/>
                      </a:solidFill>
                    </a:rPr>
                    <a:t>%</a:t>
                  </a:r>
                </a:p>
              </p:txBody>
            </p:sp>
            <p:sp>
              <p:nvSpPr>
                <p:cNvPr id="41" name="Ορθογώνιο 40">
                  <a:extLst>
                    <a:ext uri="{FF2B5EF4-FFF2-40B4-BE49-F238E27FC236}">
                      <a16:creationId xmlns:a16="http://schemas.microsoft.com/office/drawing/2014/main" xmlns="" id="{CFFA5410-51F9-1FA5-EF7F-04743963576B}"/>
                    </a:ext>
                  </a:extLst>
                </p:cNvPr>
                <p:cNvSpPr/>
                <p:nvPr/>
              </p:nvSpPr>
              <p:spPr>
                <a:xfrm>
                  <a:off x="6478463" y="3053081"/>
                  <a:ext cx="533400" cy="1221352"/>
                </a:xfrm>
                <a:prstGeom prst="rect">
                  <a:avLst/>
                </a:prstGeom>
                <a:solidFill>
                  <a:srgbClr val="D9531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Flowchart: Connector 6"/>
              <p:cNvSpPr/>
              <p:nvPr/>
            </p:nvSpPr>
            <p:spPr>
              <a:xfrm>
                <a:off x="5412506" y="4370560"/>
                <a:ext cx="533400" cy="457200"/>
              </a:xfrm>
              <a:prstGeom prst="flowChartConnector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44" name="Ορθογώνιο 12">
              <a:extLst>
                <a:ext uri="{FF2B5EF4-FFF2-40B4-BE49-F238E27FC236}">
                  <a16:creationId xmlns:a16="http://schemas.microsoft.com/office/drawing/2014/main" xmlns="" id="{1EC0CA71-322E-53E0-13B7-6FBAF1DDEB4F}"/>
                </a:ext>
              </a:extLst>
            </p:cNvPr>
            <p:cNvSpPr/>
            <p:nvPr/>
          </p:nvSpPr>
          <p:spPr>
            <a:xfrm>
              <a:off x="7848600" y="2971800"/>
              <a:ext cx="533400" cy="1037672"/>
            </a:xfrm>
            <a:prstGeom prst="rect">
              <a:avLst/>
            </a:prstGeom>
            <a:solidFill>
              <a:srgbClr val="D9531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Ορθογώνιο 7">
              <a:extLst>
                <a:ext uri="{FF2B5EF4-FFF2-40B4-BE49-F238E27FC236}">
                  <a16:creationId xmlns:a16="http://schemas.microsoft.com/office/drawing/2014/main" xmlns="" id="{878C48D9-5301-29BF-36DD-AFB7395C7C80}"/>
                </a:ext>
              </a:extLst>
            </p:cNvPr>
            <p:cNvSpPr/>
            <p:nvPr/>
          </p:nvSpPr>
          <p:spPr>
            <a:xfrm>
              <a:off x="7848600" y="3870185"/>
              <a:ext cx="533400" cy="116724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400" b="1" dirty="0" smtClean="0">
                  <a:solidFill>
                    <a:schemeClr val="tx1"/>
                  </a:solidFill>
                </a:rPr>
                <a:t>57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%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01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890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229600" cy="518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l-GR" dirty="0"/>
              <a:t>Καλωσήλθατε στο Τμήμα!</a:t>
            </a:r>
          </a:p>
          <a:p>
            <a:pPr>
              <a:lnSpc>
                <a:spcPct val="120000"/>
              </a:lnSpc>
            </a:pPr>
            <a:r>
              <a:rPr lang="en-US" dirty="0"/>
              <a:t>CSD, UoC</a:t>
            </a:r>
            <a:r>
              <a:rPr lang="el-GR" dirty="0"/>
              <a:t> : Πολύ απαιτητική σχολή!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l-GR" dirty="0"/>
              <a:t>Παρότι η βάση εισαγωγής δεν το δείχνει…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Φέτος</a:t>
            </a:r>
            <a:r>
              <a:rPr lang="el-GR" b="1" dirty="0"/>
              <a:t>: </a:t>
            </a:r>
            <a:r>
              <a:rPr lang="en-US" b="1" dirty="0"/>
              <a:t>15.646</a:t>
            </a:r>
            <a:r>
              <a:rPr lang="el-GR" b="1" dirty="0"/>
              <a:t> </a:t>
            </a:r>
            <a:r>
              <a:rPr lang="el-GR" dirty="0"/>
              <a:t>(2025) – στα ίδια σχεδόν επίπεδα με το 2023 κ’ 2024</a:t>
            </a:r>
            <a:r>
              <a:rPr lang="en-US" dirty="0"/>
              <a:t>…</a:t>
            </a:r>
            <a:endParaRPr lang="el-GR" dirty="0"/>
          </a:p>
          <a:p>
            <a:pPr>
              <a:lnSpc>
                <a:spcPct val="120000"/>
              </a:lnSpc>
            </a:pPr>
            <a:endParaRPr lang="el-GR" sz="2600" dirty="0"/>
          </a:p>
          <a:p>
            <a:pPr>
              <a:lnSpc>
                <a:spcPct val="120000"/>
              </a:lnSpc>
            </a:pPr>
            <a:endParaRPr lang="el-GR" sz="600" dirty="0"/>
          </a:p>
          <a:p>
            <a:pPr>
              <a:lnSpc>
                <a:spcPct val="120000"/>
              </a:lnSpc>
            </a:pPr>
            <a:endParaRPr lang="el-GR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l-GR" sz="3000" dirty="0"/>
          </a:p>
          <a:p>
            <a:pPr>
              <a:lnSpc>
                <a:spcPct val="120000"/>
              </a:lnSpc>
            </a:pPr>
            <a:endParaRPr lang="el-GR" sz="1200" dirty="0"/>
          </a:p>
          <a:p>
            <a:pPr>
              <a:lnSpc>
                <a:spcPct val="120000"/>
              </a:lnSpc>
            </a:pPr>
            <a:r>
              <a:rPr lang="el-GR" dirty="0"/>
              <a:t>Η βαθμολογία σας δεν (πρέπει να) έχει καμιά σημασία για την πορεία σας στην Τριτοβάθμια Εκπαίδευση!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Ξεκινάτε (σχεδόν) από το μηδέν! </a:t>
            </a:r>
            <a:r>
              <a:rPr lang="el-GR" dirty="0">
                <a:sym typeface="Wingdings" panose="05000000000000000000" pitchFamily="2" charset="2"/>
              </a:rPr>
              <a:t></a:t>
            </a:r>
            <a:endParaRPr lang="el-GR" dirty="0"/>
          </a:p>
          <a:p>
            <a:pPr lvl="1">
              <a:lnSpc>
                <a:spcPct val="120000"/>
              </a:lnSpc>
            </a:pPr>
            <a:r>
              <a:rPr lang="el-GR" dirty="0"/>
              <a:t>Διδάσκων: 78</a:t>
            </a:r>
            <a:r>
              <a:rPr lang="el-GR" baseline="30000" dirty="0"/>
              <a:t>ος</a:t>
            </a:r>
            <a:r>
              <a:rPr lang="el-GR" dirty="0"/>
              <a:t>/120 εισακτέους (</a:t>
            </a:r>
            <a:r>
              <a:rPr lang="el-GR" b="1" dirty="0"/>
              <a:t>17920, </a:t>
            </a:r>
            <a:r>
              <a:rPr lang="en-US" b="1" dirty="0"/>
              <a:t>2001</a:t>
            </a:r>
            <a:r>
              <a:rPr lang="el-GR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873659"/>
            <a:ext cx="3390900" cy="68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grpSp>
        <p:nvGrpSpPr>
          <p:cNvPr id="5" name="Ομάδα 4">
            <a:extLst>
              <a:ext uri="{FF2B5EF4-FFF2-40B4-BE49-F238E27FC236}">
                <a16:creationId xmlns:a16="http://schemas.microsoft.com/office/drawing/2014/main" xmlns="" id="{1B954F54-7B8B-8250-99CD-A5ADA4DF818D}"/>
              </a:ext>
            </a:extLst>
          </p:cNvPr>
          <p:cNvGrpSpPr/>
          <p:nvPr/>
        </p:nvGrpSpPr>
        <p:grpSpPr>
          <a:xfrm>
            <a:off x="2895600" y="3200400"/>
            <a:ext cx="5715000" cy="1735980"/>
            <a:chOff x="2895600" y="3200400"/>
            <a:chExt cx="5715000" cy="17359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4" r="71"/>
            <a:stretch>
              <a:fillRect/>
            </a:stretch>
          </p:blipFill>
          <p:spPr>
            <a:xfrm>
              <a:off x="2895600" y="3200400"/>
              <a:ext cx="5715000" cy="1735980"/>
            </a:xfrm>
            <a:prstGeom prst="rect">
              <a:avLst/>
            </a:prstGeom>
          </p:spPr>
        </p:pic>
        <p:sp>
          <p:nvSpPr>
            <p:cNvPr id="4" name="Βέλος: Κάτω 3">
              <a:extLst>
                <a:ext uri="{FF2B5EF4-FFF2-40B4-BE49-F238E27FC236}">
                  <a16:creationId xmlns:a16="http://schemas.microsoft.com/office/drawing/2014/main" xmlns="" id="{30339494-BAA2-EBBA-F3F7-01B9C4911D6D}"/>
                </a:ext>
              </a:extLst>
            </p:cNvPr>
            <p:cNvSpPr/>
            <p:nvPr/>
          </p:nvSpPr>
          <p:spPr>
            <a:xfrm>
              <a:off x="8229600" y="3312059"/>
              <a:ext cx="228600" cy="42174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424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5140" y="1447800"/>
            <a:ext cx="5102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Στατιστικά Μαθήματος</a:t>
            </a:r>
            <a:r>
              <a:rPr lang="en-US" sz="2000" dirty="0"/>
              <a:t> (2015-</a:t>
            </a:r>
            <a:r>
              <a:rPr lang="el-GR" sz="2000" dirty="0" smtClean="0"/>
              <a:t>25</a:t>
            </a:r>
            <a:r>
              <a:rPr lang="en-US" sz="2000" dirty="0" smtClean="0"/>
              <a:t>) </a:t>
            </a:r>
            <a:r>
              <a:rPr lang="el-GR" sz="2000" dirty="0"/>
              <a:t>με βάση τους </a:t>
            </a:r>
            <a:r>
              <a:rPr lang="el-GR" sz="2000" b="1" dirty="0"/>
              <a:t>ενεργούς φοιτητές</a:t>
            </a:r>
          </a:p>
        </p:txBody>
      </p:sp>
      <p:pic>
        <p:nvPicPr>
          <p:cNvPr id="3074" name="Picture 2" descr="Math &amp;amp; Stat Reviews | STAT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29" y="694891"/>
            <a:ext cx="2306038" cy="230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5016" y="5481123"/>
            <a:ext cx="7373967" cy="925711"/>
          </a:xfrm>
          <a:prstGeom prst="verticalScroll">
            <a:avLst>
              <a:gd name="adj" fmla="val 11384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«Πραγματικό» ποσοστό:</a:t>
            </a:r>
            <a:r>
              <a:rPr lang="el-GR" sz="1400" dirty="0"/>
              <a:t/>
            </a:r>
            <a:br>
              <a:rPr lang="el-GR" sz="1400" dirty="0"/>
            </a:br>
            <a:r>
              <a:rPr lang="el-GR" sz="2400" b="1" dirty="0" smtClean="0"/>
              <a:t>60.9%</a:t>
            </a:r>
            <a:r>
              <a:rPr lang="el-GR" b="1" dirty="0" smtClean="0"/>
              <a:t> </a:t>
            </a:r>
            <a:endParaRPr lang="el-GR" sz="1400" dirty="0"/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xmlns="" id="{7E6B7408-F42D-26EE-B62F-20636DAB7CF2}"/>
              </a:ext>
            </a:extLst>
          </p:cNvPr>
          <p:cNvGrpSpPr/>
          <p:nvPr/>
        </p:nvGrpSpPr>
        <p:grpSpPr>
          <a:xfrm>
            <a:off x="533400" y="2122217"/>
            <a:ext cx="7870233" cy="3352800"/>
            <a:chOff x="799134" y="1981200"/>
            <a:chExt cx="7870233" cy="3352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xmlns="" id="{2B020856-14CF-FA92-AB1B-3427101C8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16" t="4109" r="85872" b="-1"/>
            <a:stretch>
              <a:fillRect/>
            </a:stretch>
          </p:blipFill>
          <p:spPr>
            <a:xfrm>
              <a:off x="799134" y="1981200"/>
              <a:ext cx="648666" cy="3352800"/>
            </a:xfrm>
            <a:prstGeom prst="rect">
              <a:avLst/>
            </a:prstGeom>
          </p:spPr>
        </p:pic>
        <p:grpSp>
          <p:nvGrpSpPr>
            <p:cNvPr id="11" name="Ομάδα 10">
              <a:extLst>
                <a:ext uri="{FF2B5EF4-FFF2-40B4-BE49-F238E27FC236}">
                  <a16:creationId xmlns:a16="http://schemas.microsoft.com/office/drawing/2014/main" xmlns="" id="{E97A42DC-1C5C-4C76-9485-AEF220504A4E}"/>
                </a:ext>
              </a:extLst>
            </p:cNvPr>
            <p:cNvGrpSpPr/>
            <p:nvPr/>
          </p:nvGrpSpPr>
          <p:grpSpPr>
            <a:xfrm>
              <a:off x="6746629" y="3545764"/>
              <a:ext cx="534863" cy="1338285"/>
              <a:chOff x="7704785" y="3531708"/>
              <a:chExt cx="534863" cy="1338285"/>
            </a:xfrm>
          </p:grpSpPr>
          <p:sp>
            <p:nvSpPr>
              <p:cNvPr id="49" name="Ορθογώνιο 48">
                <a:extLst>
                  <a:ext uri="{FF2B5EF4-FFF2-40B4-BE49-F238E27FC236}">
                    <a16:creationId xmlns:a16="http://schemas.microsoft.com/office/drawing/2014/main" xmlns="" id="{6A7B600E-98EC-CE0A-9907-723901276E3B}"/>
                  </a:ext>
                </a:extLst>
              </p:cNvPr>
              <p:cNvSpPr/>
              <p:nvPr/>
            </p:nvSpPr>
            <p:spPr>
              <a:xfrm>
                <a:off x="7706248" y="4176944"/>
                <a:ext cx="533400" cy="69304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400" b="1" dirty="0">
                    <a:solidFill>
                      <a:schemeClr val="tx1"/>
                    </a:solidFill>
                  </a:rPr>
                  <a:t>57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%</a:t>
                </a:r>
              </a:p>
            </p:txBody>
          </p:sp>
          <p:sp>
            <p:nvSpPr>
              <p:cNvPr id="50" name="Ορθογώνιο 49">
                <a:extLst>
                  <a:ext uri="{FF2B5EF4-FFF2-40B4-BE49-F238E27FC236}">
                    <a16:creationId xmlns:a16="http://schemas.microsoft.com/office/drawing/2014/main" xmlns="" id="{4FFD5F72-E474-A676-8F98-0464E857676C}"/>
                  </a:ext>
                </a:extLst>
              </p:cNvPr>
              <p:cNvSpPr/>
              <p:nvPr/>
            </p:nvSpPr>
            <p:spPr>
              <a:xfrm>
                <a:off x="7704785" y="3531708"/>
                <a:ext cx="533400" cy="645235"/>
              </a:xfrm>
              <a:prstGeom prst="rect">
                <a:avLst/>
              </a:prstGeom>
              <a:solidFill>
                <a:srgbClr val="D9531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Ομάδα 11">
              <a:extLst>
                <a:ext uri="{FF2B5EF4-FFF2-40B4-BE49-F238E27FC236}">
                  <a16:creationId xmlns:a16="http://schemas.microsoft.com/office/drawing/2014/main" xmlns="" id="{7D724A58-03D8-D14B-2724-012F5A03F943}"/>
                </a:ext>
              </a:extLst>
            </p:cNvPr>
            <p:cNvGrpSpPr/>
            <p:nvPr/>
          </p:nvGrpSpPr>
          <p:grpSpPr>
            <a:xfrm>
              <a:off x="6053707" y="3631072"/>
              <a:ext cx="533400" cy="1253635"/>
              <a:chOff x="6478463" y="3617016"/>
              <a:chExt cx="533400" cy="1253635"/>
            </a:xfrm>
          </p:grpSpPr>
          <p:sp>
            <p:nvSpPr>
              <p:cNvPr id="47" name="Ορθογώνιο 46">
                <a:extLst>
                  <a:ext uri="{FF2B5EF4-FFF2-40B4-BE49-F238E27FC236}">
                    <a16:creationId xmlns:a16="http://schemas.microsoft.com/office/drawing/2014/main" xmlns="" id="{1642319E-F519-D123-21C3-B3BCCB7B8D99}"/>
                  </a:ext>
                </a:extLst>
              </p:cNvPr>
              <p:cNvSpPr/>
              <p:nvPr/>
            </p:nvSpPr>
            <p:spPr>
              <a:xfrm>
                <a:off x="6478463" y="4038600"/>
                <a:ext cx="533400" cy="83205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400" b="1" dirty="0">
                    <a:solidFill>
                      <a:schemeClr val="tx1"/>
                    </a:solidFill>
                  </a:rPr>
                  <a:t>65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%</a:t>
                </a:r>
              </a:p>
            </p:txBody>
          </p:sp>
          <p:sp>
            <p:nvSpPr>
              <p:cNvPr id="48" name="Ορθογώνιο 47">
                <a:extLst>
                  <a:ext uri="{FF2B5EF4-FFF2-40B4-BE49-F238E27FC236}">
                    <a16:creationId xmlns:a16="http://schemas.microsoft.com/office/drawing/2014/main" xmlns="" id="{7E656376-8A29-2537-A4EB-373DB1587E34}"/>
                  </a:ext>
                </a:extLst>
              </p:cNvPr>
              <p:cNvSpPr/>
              <p:nvPr/>
            </p:nvSpPr>
            <p:spPr>
              <a:xfrm>
                <a:off x="6478463" y="3617016"/>
                <a:ext cx="533400" cy="421584"/>
              </a:xfrm>
              <a:prstGeom prst="rect">
                <a:avLst/>
              </a:prstGeom>
              <a:solidFill>
                <a:srgbClr val="D9531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1DE3C9A-5041-D05E-4F03-71F95AC711AD}"/>
                </a:ext>
              </a:extLst>
            </p:cNvPr>
            <p:cNvSpPr txBox="1"/>
            <p:nvPr/>
          </p:nvSpPr>
          <p:spPr>
            <a:xfrm>
              <a:off x="1479114" y="4921912"/>
              <a:ext cx="71902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/>
                <a:t>2015       2016       2017        2018        2019      2020        2021        </a:t>
              </a:r>
              <a:r>
                <a:rPr lang="en-US" sz="1400" dirty="0"/>
                <a:t>2022       </a:t>
              </a:r>
              <a:r>
                <a:rPr lang="el-GR" sz="1400" dirty="0"/>
                <a:t> </a:t>
              </a:r>
              <a:r>
                <a:rPr lang="en-US" sz="1400" dirty="0"/>
                <a:t>2023</a:t>
              </a:r>
              <a:r>
                <a:rPr lang="el-GR" sz="1400" dirty="0"/>
                <a:t>        </a:t>
              </a:r>
              <a:r>
                <a:rPr lang="el-GR" sz="1400" dirty="0" smtClean="0"/>
                <a:t>2024       2025</a:t>
              </a:r>
              <a:endParaRPr lang="en-US" dirty="0"/>
            </a:p>
          </p:txBody>
        </p:sp>
        <p:grpSp>
          <p:nvGrpSpPr>
            <p:cNvPr id="21" name="Ομάδα 20">
              <a:extLst>
                <a:ext uri="{FF2B5EF4-FFF2-40B4-BE49-F238E27FC236}">
                  <a16:creationId xmlns:a16="http://schemas.microsoft.com/office/drawing/2014/main" xmlns="" id="{DC7388AF-FF8F-6EC8-D356-8BC373048EDE}"/>
                </a:ext>
              </a:extLst>
            </p:cNvPr>
            <p:cNvGrpSpPr/>
            <p:nvPr/>
          </p:nvGrpSpPr>
          <p:grpSpPr>
            <a:xfrm>
              <a:off x="7447087" y="3389388"/>
              <a:ext cx="534863" cy="1494661"/>
              <a:chOff x="7704785" y="3375332"/>
              <a:chExt cx="534863" cy="1494661"/>
            </a:xfrm>
          </p:grpSpPr>
          <p:sp>
            <p:nvSpPr>
              <p:cNvPr id="45" name="Ορθογώνιο 44">
                <a:extLst>
                  <a:ext uri="{FF2B5EF4-FFF2-40B4-BE49-F238E27FC236}">
                    <a16:creationId xmlns:a16="http://schemas.microsoft.com/office/drawing/2014/main" xmlns="" id="{CEC6C52E-4660-1FC2-FAFF-22D538F6820D}"/>
                  </a:ext>
                </a:extLst>
              </p:cNvPr>
              <p:cNvSpPr/>
              <p:nvPr/>
            </p:nvSpPr>
            <p:spPr>
              <a:xfrm>
                <a:off x="7704785" y="3375332"/>
                <a:ext cx="533400" cy="467683"/>
              </a:xfrm>
              <a:prstGeom prst="rect">
                <a:avLst/>
              </a:prstGeom>
              <a:solidFill>
                <a:srgbClr val="D9531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Ορθογώνιο 45">
                <a:extLst>
                  <a:ext uri="{FF2B5EF4-FFF2-40B4-BE49-F238E27FC236}">
                    <a16:creationId xmlns:a16="http://schemas.microsoft.com/office/drawing/2014/main" xmlns="" id="{5D66958F-8043-B9A0-A854-40F85416BDC0}"/>
                  </a:ext>
                </a:extLst>
              </p:cNvPr>
              <p:cNvSpPr/>
              <p:nvPr/>
            </p:nvSpPr>
            <p:spPr>
              <a:xfrm>
                <a:off x="7706248" y="3843016"/>
                <a:ext cx="533400" cy="102697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400" b="1" dirty="0">
                    <a:solidFill>
                      <a:schemeClr val="tx1"/>
                    </a:solidFill>
                  </a:rPr>
                  <a:t>69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%</a:t>
                </a:r>
              </a:p>
            </p:txBody>
          </p:sp>
        </p:grpSp>
        <p:grpSp>
          <p:nvGrpSpPr>
            <p:cNvPr id="22" name="Ομάδα 21">
              <a:extLst>
                <a:ext uri="{FF2B5EF4-FFF2-40B4-BE49-F238E27FC236}">
                  <a16:creationId xmlns:a16="http://schemas.microsoft.com/office/drawing/2014/main" xmlns="" id="{E20631F7-670C-4FA7-3B6D-39D7654E17E3}"/>
                </a:ext>
              </a:extLst>
            </p:cNvPr>
            <p:cNvGrpSpPr/>
            <p:nvPr/>
          </p:nvGrpSpPr>
          <p:grpSpPr>
            <a:xfrm>
              <a:off x="1479114" y="2905918"/>
              <a:ext cx="533400" cy="1965430"/>
              <a:chOff x="6478463" y="3452704"/>
              <a:chExt cx="533400" cy="1417947"/>
            </a:xfrm>
          </p:grpSpPr>
          <p:sp>
            <p:nvSpPr>
              <p:cNvPr id="43" name="Ορθογώνιο 42">
                <a:extLst>
                  <a:ext uri="{FF2B5EF4-FFF2-40B4-BE49-F238E27FC236}">
                    <a16:creationId xmlns:a16="http://schemas.microsoft.com/office/drawing/2014/main" xmlns="" id="{DD9F5A66-0A4F-EF2E-26CA-1BFF1A68475E}"/>
                  </a:ext>
                </a:extLst>
              </p:cNvPr>
              <p:cNvSpPr/>
              <p:nvPr/>
            </p:nvSpPr>
            <p:spPr>
              <a:xfrm>
                <a:off x="6478463" y="3452704"/>
                <a:ext cx="533400" cy="585895"/>
              </a:xfrm>
              <a:prstGeom prst="rect">
                <a:avLst/>
              </a:prstGeom>
              <a:solidFill>
                <a:srgbClr val="D9531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Ορθογώνιο 43">
                <a:extLst>
                  <a:ext uri="{FF2B5EF4-FFF2-40B4-BE49-F238E27FC236}">
                    <a16:creationId xmlns:a16="http://schemas.microsoft.com/office/drawing/2014/main" xmlns="" id="{BA720FA2-0380-41E1-5118-EDF9F4392200}"/>
                  </a:ext>
                </a:extLst>
              </p:cNvPr>
              <p:cNvSpPr/>
              <p:nvPr/>
            </p:nvSpPr>
            <p:spPr>
              <a:xfrm>
                <a:off x="6478463" y="3992709"/>
                <a:ext cx="533400" cy="87794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400" b="1" dirty="0">
                    <a:solidFill>
                      <a:schemeClr val="tx1"/>
                    </a:solidFill>
                  </a:rPr>
                  <a:t>64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%</a:t>
                </a:r>
              </a:p>
            </p:txBody>
          </p:sp>
        </p:grpSp>
        <p:grpSp>
          <p:nvGrpSpPr>
            <p:cNvPr id="23" name="Ομάδα 22">
              <a:extLst>
                <a:ext uri="{FF2B5EF4-FFF2-40B4-BE49-F238E27FC236}">
                  <a16:creationId xmlns:a16="http://schemas.microsoft.com/office/drawing/2014/main" xmlns="" id="{927FCB1D-34C8-DA1B-C41B-F70463750A2D}"/>
                </a:ext>
              </a:extLst>
            </p:cNvPr>
            <p:cNvGrpSpPr/>
            <p:nvPr/>
          </p:nvGrpSpPr>
          <p:grpSpPr>
            <a:xfrm>
              <a:off x="2133600" y="3590482"/>
              <a:ext cx="533400" cy="1280866"/>
              <a:chOff x="6478463" y="3713589"/>
              <a:chExt cx="533400" cy="1157061"/>
            </a:xfrm>
          </p:grpSpPr>
          <p:sp>
            <p:nvSpPr>
              <p:cNvPr id="41" name="Ορθογώνιο 40">
                <a:extLst>
                  <a:ext uri="{FF2B5EF4-FFF2-40B4-BE49-F238E27FC236}">
                    <a16:creationId xmlns:a16="http://schemas.microsoft.com/office/drawing/2014/main" xmlns="" id="{51923AA6-9BD0-3128-7143-751EDB8A3163}"/>
                  </a:ext>
                </a:extLst>
              </p:cNvPr>
              <p:cNvSpPr/>
              <p:nvPr/>
            </p:nvSpPr>
            <p:spPr>
              <a:xfrm>
                <a:off x="6478463" y="4220904"/>
                <a:ext cx="533400" cy="64974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400" b="1" dirty="0">
                    <a:solidFill>
                      <a:schemeClr val="tx1"/>
                    </a:solidFill>
                  </a:rPr>
                  <a:t>59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%</a:t>
                </a:r>
              </a:p>
            </p:txBody>
          </p:sp>
          <p:sp>
            <p:nvSpPr>
              <p:cNvPr id="42" name="Ορθογώνιο 41">
                <a:extLst>
                  <a:ext uri="{FF2B5EF4-FFF2-40B4-BE49-F238E27FC236}">
                    <a16:creationId xmlns:a16="http://schemas.microsoft.com/office/drawing/2014/main" xmlns="" id="{0DCDDA77-CCF9-3508-DAE6-CE3D71C0004F}"/>
                  </a:ext>
                </a:extLst>
              </p:cNvPr>
              <p:cNvSpPr/>
              <p:nvPr/>
            </p:nvSpPr>
            <p:spPr>
              <a:xfrm>
                <a:off x="6478463" y="3713589"/>
                <a:ext cx="533400" cy="507315"/>
              </a:xfrm>
              <a:prstGeom prst="rect">
                <a:avLst/>
              </a:prstGeom>
              <a:solidFill>
                <a:srgbClr val="D9531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Ομάδα 23">
              <a:extLst>
                <a:ext uri="{FF2B5EF4-FFF2-40B4-BE49-F238E27FC236}">
                  <a16:creationId xmlns:a16="http://schemas.microsoft.com/office/drawing/2014/main" xmlns="" id="{5D21638E-D182-E98F-4220-A6CEEE126E46}"/>
                </a:ext>
              </a:extLst>
            </p:cNvPr>
            <p:cNvGrpSpPr/>
            <p:nvPr/>
          </p:nvGrpSpPr>
          <p:grpSpPr>
            <a:xfrm>
              <a:off x="2780550" y="3820624"/>
              <a:ext cx="533400" cy="1047552"/>
              <a:chOff x="6478463" y="3764926"/>
              <a:chExt cx="533400" cy="1105725"/>
            </a:xfrm>
          </p:grpSpPr>
          <p:sp>
            <p:nvSpPr>
              <p:cNvPr id="39" name="Ορθογώνιο 38">
                <a:extLst>
                  <a:ext uri="{FF2B5EF4-FFF2-40B4-BE49-F238E27FC236}">
                    <a16:creationId xmlns:a16="http://schemas.microsoft.com/office/drawing/2014/main" xmlns="" id="{98AE0164-A0AE-8263-8BBF-94789CAB7C11}"/>
                  </a:ext>
                </a:extLst>
              </p:cNvPr>
              <p:cNvSpPr/>
              <p:nvPr/>
            </p:nvSpPr>
            <p:spPr>
              <a:xfrm>
                <a:off x="6478463" y="4459037"/>
                <a:ext cx="533400" cy="411614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400" b="1" dirty="0">
                    <a:solidFill>
                      <a:schemeClr val="tx1"/>
                    </a:solidFill>
                  </a:rPr>
                  <a:t>37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%</a:t>
                </a:r>
              </a:p>
            </p:txBody>
          </p:sp>
          <p:sp>
            <p:nvSpPr>
              <p:cNvPr id="40" name="Ορθογώνιο 39">
                <a:extLst>
                  <a:ext uri="{FF2B5EF4-FFF2-40B4-BE49-F238E27FC236}">
                    <a16:creationId xmlns:a16="http://schemas.microsoft.com/office/drawing/2014/main" xmlns="" id="{8C9300B6-86D0-8C55-EF77-F50ECB37476A}"/>
                  </a:ext>
                </a:extLst>
              </p:cNvPr>
              <p:cNvSpPr/>
              <p:nvPr/>
            </p:nvSpPr>
            <p:spPr>
              <a:xfrm>
                <a:off x="6478463" y="3764926"/>
                <a:ext cx="533400" cy="694109"/>
              </a:xfrm>
              <a:prstGeom prst="rect">
                <a:avLst/>
              </a:prstGeom>
              <a:solidFill>
                <a:srgbClr val="D9531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lowchart: Connector 9">
              <a:extLst>
                <a:ext uri="{FF2B5EF4-FFF2-40B4-BE49-F238E27FC236}">
                  <a16:creationId xmlns:a16="http://schemas.microsoft.com/office/drawing/2014/main" xmlns="" id="{A617D19D-E4AC-6E9C-3A38-9889318E7F94}"/>
                </a:ext>
              </a:extLst>
            </p:cNvPr>
            <p:cNvSpPr/>
            <p:nvPr/>
          </p:nvSpPr>
          <p:spPr>
            <a:xfrm>
              <a:off x="2772755" y="4443289"/>
              <a:ext cx="533400" cy="457200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26" name="Ομάδα 25">
              <a:extLst>
                <a:ext uri="{FF2B5EF4-FFF2-40B4-BE49-F238E27FC236}">
                  <a16:creationId xmlns:a16="http://schemas.microsoft.com/office/drawing/2014/main" xmlns="" id="{69BF0613-3A5B-5B53-38F4-27D197611100}"/>
                </a:ext>
              </a:extLst>
            </p:cNvPr>
            <p:cNvGrpSpPr/>
            <p:nvPr/>
          </p:nvGrpSpPr>
          <p:grpSpPr>
            <a:xfrm>
              <a:off x="3435036" y="3637205"/>
              <a:ext cx="534964" cy="1233178"/>
              <a:chOff x="6194949" y="3636507"/>
              <a:chExt cx="534964" cy="1233178"/>
            </a:xfrm>
          </p:grpSpPr>
          <p:sp>
            <p:nvSpPr>
              <p:cNvPr id="37" name="Ορθογώνιο 36">
                <a:extLst>
                  <a:ext uri="{FF2B5EF4-FFF2-40B4-BE49-F238E27FC236}">
                    <a16:creationId xmlns:a16="http://schemas.microsoft.com/office/drawing/2014/main" xmlns="" id="{FE4F31FA-9B76-696D-BC50-B2C3174187A1}"/>
                  </a:ext>
                </a:extLst>
              </p:cNvPr>
              <p:cNvSpPr/>
              <p:nvPr/>
            </p:nvSpPr>
            <p:spPr>
              <a:xfrm>
                <a:off x="6194949" y="4247519"/>
                <a:ext cx="533400" cy="62216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400" b="1" dirty="0">
                    <a:solidFill>
                      <a:schemeClr val="tx1"/>
                    </a:solidFill>
                  </a:rPr>
                  <a:t>50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%</a:t>
                </a:r>
              </a:p>
            </p:txBody>
          </p:sp>
          <p:sp>
            <p:nvSpPr>
              <p:cNvPr id="38" name="Ορθογώνιο 37">
                <a:extLst>
                  <a:ext uri="{FF2B5EF4-FFF2-40B4-BE49-F238E27FC236}">
                    <a16:creationId xmlns:a16="http://schemas.microsoft.com/office/drawing/2014/main" xmlns="" id="{6033E675-C884-E66E-75F4-91D07A00DF3A}"/>
                  </a:ext>
                </a:extLst>
              </p:cNvPr>
              <p:cNvSpPr/>
              <p:nvPr/>
            </p:nvSpPr>
            <p:spPr>
              <a:xfrm>
                <a:off x="6196513" y="3636507"/>
                <a:ext cx="533400" cy="622167"/>
              </a:xfrm>
              <a:prstGeom prst="rect">
                <a:avLst/>
              </a:prstGeom>
              <a:solidFill>
                <a:srgbClr val="D9531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Ομάδα 26">
              <a:extLst>
                <a:ext uri="{FF2B5EF4-FFF2-40B4-BE49-F238E27FC236}">
                  <a16:creationId xmlns:a16="http://schemas.microsoft.com/office/drawing/2014/main" xmlns="" id="{6F05A7D5-CD1E-1917-C4FA-877FF180445F}"/>
                </a:ext>
              </a:extLst>
            </p:cNvPr>
            <p:cNvGrpSpPr/>
            <p:nvPr/>
          </p:nvGrpSpPr>
          <p:grpSpPr>
            <a:xfrm>
              <a:off x="4115258" y="3590481"/>
              <a:ext cx="533400" cy="1277693"/>
              <a:chOff x="6478463" y="3722327"/>
              <a:chExt cx="533400" cy="1148324"/>
            </a:xfrm>
          </p:grpSpPr>
          <p:sp>
            <p:nvSpPr>
              <p:cNvPr id="35" name="Ορθογώνιο 34">
                <a:extLst>
                  <a:ext uri="{FF2B5EF4-FFF2-40B4-BE49-F238E27FC236}">
                    <a16:creationId xmlns:a16="http://schemas.microsoft.com/office/drawing/2014/main" xmlns="" id="{97F7A613-38EF-7C0C-073E-66D765816B01}"/>
                  </a:ext>
                </a:extLst>
              </p:cNvPr>
              <p:cNvSpPr/>
              <p:nvPr/>
            </p:nvSpPr>
            <p:spPr>
              <a:xfrm>
                <a:off x="6478463" y="4038600"/>
                <a:ext cx="533400" cy="83205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400" b="1" dirty="0">
                    <a:solidFill>
                      <a:schemeClr val="tx1"/>
                    </a:solidFill>
                  </a:rPr>
                  <a:t>75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%</a:t>
                </a:r>
              </a:p>
            </p:txBody>
          </p:sp>
          <p:sp>
            <p:nvSpPr>
              <p:cNvPr id="36" name="Ορθογώνιο 35">
                <a:extLst>
                  <a:ext uri="{FF2B5EF4-FFF2-40B4-BE49-F238E27FC236}">
                    <a16:creationId xmlns:a16="http://schemas.microsoft.com/office/drawing/2014/main" xmlns="" id="{44D2B087-483A-9584-099D-ADA28DEEF00D}"/>
                  </a:ext>
                </a:extLst>
              </p:cNvPr>
              <p:cNvSpPr/>
              <p:nvPr/>
            </p:nvSpPr>
            <p:spPr>
              <a:xfrm>
                <a:off x="6478463" y="3722327"/>
                <a:ext cx="533400" cy="316272"/>
              </a:xfrm>
              <a:prstGeom prst="rect">
                <a:avLst/>
              </a:prstGeom>
              <a:solidFill>
                <a:srgbClr val="D9531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Ομάδα 27">
              <a:extLst>
                <a:ext uri="{FF2B5EF4-FFF2-40B4-BE49-F238E27FC236}">
                  <a16:creationId xmlns:a16="http://schemas.microsoft.com/office/drawing/2014/main" xmlns="" id="{DD5BE148-C995-48B1-DE13-7C83D6BA1994}"/>
                </a:ext>
              </a:extLst>
            </p:cNvPr>
            <p:cNvGrpSpPr/>
            <p:nvPr/>
          </p:nvGrpSpPr>
          <p:grpSpPr>
            <a:xfrm>
              <a:off x="4755392" y="3545766"/>
              <a:ext cx="533400" cy="1316624"/>
              <a:chOff x="6478463" y="3626457"/>
              <a:chExt cx="533400" cy="1244194"/>
            </a:xfrm>
          </p:grpSpPr>
          <p:sp>
            <p:nvSpPr>
              <p:cNvPr id="33" name="Ορθογώνιο 32">
                <a:extLst>
                  <a:ext uri="{FF2B5EF4-FFF2-40B4-BE49-F238E27FC236}">
                    <a16:creationId xmlns:a16="http://schemas.microsoft.com/office/drawing/2014/main" xmlns="" id="{BE65071A-E174-2E15-C813-CDF1B0312079}"/>
                  </a:ext>
                </a:extLst>
              </p:cNvPr>
              <p:cNvSpPr/>
              <p:nvPr/>
            </p:nvSpPr>
            <p:spPr>
              <a:xfrm>
                <a:off x="6478463" y="4164558"/>
                <a:ext cx="533400" cy="70609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400" b="1" dirty="0">
                    <a:solidFill>
                      <a:schemeClr val="tx1"/>
                    </a:solidFill>
                  </a:rPr>
                  <a:t>63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%</a:t>
                </a:r>
              </a:p>
            </p:txBody>
          </p:sp>
          <p:sp>
            <p:nvSpPr>
              <p:cNvPr id="34" name="Ορθογώνιο 33">
                <a:extLst>
                  <a:ext uri="{FF2B5EF4-FFF2-40B4-BE49-F238E27FC236}">
                    <a16:creationId xmlns:a16="http://schemas.microsoft.com/office/drawing/2014/main" xmlns="" id="{B8539018-6B21-7BF8-9C6F-7905BE96801A}"/>
                  </a:ext>
                </a:extLst>
              </p:cNvPr>
              <p:cNvSpPr/>
              <p:nvPr/>
            </p:nvSpPr>
            <p:spPr>
              <a:xfrm>
                <a:off x="6478463" y="3626457"/>
                <a:ext cx="533400" cy="538099"/>
              </a:xfrm>
              <a:prstGeom prst="rect">
                <a:avLst/>
              </a:prstGeom>
              <a:solidFill>
                <a:srgbClr val="D9531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Ομάδα 28">
              <a:extLst>
                <a:ext uri="{FF2B5EF4-FFF2-40B4-BE49-F238E27FC236}">
                  <a16:creationId xmlns:a16="http://schemas.microsoft.com/office/drawing/2014/main" xmlns="" id="{DEF170F2-F725-EEAD-0338-DD1E9D3ACB3F}"/>
                </a:ext>
              </a:extLst>
            </p:cNvPr>
            <p:cNvGrpSpPr/>
            <p:nvPr/>
          </p:nvGrpSpPr>
          <p:grpSpPr>
            <a:xfrm>
              <a:off x="5412506" y="3673184"/>
              <a:ext cx="533400" cy="1192436"/>
              <a:chOff x="6478463" y="3678215"/>
              <a:chExt cx="533400" cy="1192436"/>
            </a:xfrm>
          </p:grpSpPr>
          <p:sp>
            <p:nvSpPr>
              <p:cNvPr id="31" name="Ορθογώνιο 30">
                <a:extLst>
                  <a:ext uri="{FF2B5EF4-FFF2-40B4-BE49-F238E27FC236}">
                    <a16:creationId xmlns:a16="http://schemas.microsoft.com/office/drawing/2014/main" xmlns="" id="{75F1A873-911C-8724-F183-3D324C5D20EC}"/>
                  </a:ext>
                </a:extLst>
              </p:cNvPr>
              <p:cNvSpPr/>
              <p:nvPr/>
            </p:nvSpPr>
            <p:spPr>
              <a:xfrm>
                <a:off x="6478463" y="4274434"/>
                <a:ext cx="533400" cy="5962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400" b="1" dirty="0">
                    <a:solidFill>
                      <a:schemeClr val="tx1"/>
                    </a:solidFill>
                  </a:rPr>
                  <a:t>49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%</a:t>
                </a:r>
              </a:p>
            </p:txBody>
          </p:sp>
          <p:sp>
            <p:nvSpPr>
              <p:cNvPr id="32" name="Ορθογώνιο 31">
                <a:extLst>
                  <a:ext uri="{FF2B5EF4-FFF2-40B4-BE49-F238E27FC236}">
                    <a16:creationId xmlns:a16="http://schemas.microsoft.com/office/drawing/2014/main" xmlns="" id="{45D80338-D26B-4F2F-7407-5E6A167411C9}"/>
                  </a:ext>
                </a:extLst>
              </p:cNvPr>
              <p:cNvSpPr/>
              <p:nvPr/>
            </p:nvSpPr>
            <p:spPr>
              <a:xfrm>
                <a:off x="6478463" y="3678215"/>
                <a:ext cx="533400" cy="596218"/>
              </a:xfrm>
              <a:prstGeom prst="rect">
                <a:avLst/>
              </a:prstGeom>
              <a:solidFill>
                <a:srgbClr val="D9531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Flowchart: Connector 6">
              <a:extLst>
                <a:ext uri="{FF2B5EF4-FFF2-40B4-BE49-F238E27FC236}">
                  <a16:creationId xmlns:a16="http://schemas.microsoft.com/office/drawing/2014/main" xmlns="" id="{6DE7F439-0587-8478-C9B2-880023EB1B33}"/>
                </a:ext>
              </a:extLst>
            </p:cNvPr>
            <p:cNvSpPr/>
            <p:nvPr/>
          </p:nvSpPr>
          <p:spPr>
            <a:xfrm>
              <a:off x="5412506" y="4332460"/>
              <a:ext cx="533400" cy="457200"/>
            </a:xfrm>
            <a:prstGeom prst="flowChartConnector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51" name="Ορθογώνιο 44">
            <a:extLst>
              <a:ext uri="{FF2B5EF4-FFF2-40B4-BE49-F238E27FC236}">
                <a16:creationId xmlns:a16="http://schemas.microsoft.com/office/drawing/2014/main" xmlns="" id="{CEC6C52E-4660-1FC2-FAFF-22D538F6820D}"/>
              </a:ext>
            </a:extLst>
          </p:cNvPr>
          <p:cNvSpPr/>
          <p:nvPr/>
        </p:nvSpPr>
        <p:spPr>
          <a:xfrm>
            <a:off x="7868770" y="3653439"/>
            <a:ext cx="533400" cy="360481"/>
          </a:xfrm>
          <a:prstGeom prst="rect">
            <a:avLst/>
          </a:prstGeom>
          <a:solidFill>
            <a:srgbClr val="D953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Ορθογώνιο 45">
            <a:extLst>
              <a:ext uri="{FF2B5EF4-FFF2-40B4-BE49-F238E27FC236}">
                <a16:creationId xmlns:a16="http://schemas.microsoft.com/office/drawing/2014/main" xmlns="" id="{5D66958F-8043-B9A0-A854-40F85416BDC0}"/>
              </a:ext>
            </a:extLst>
          </p:cNvPr>
          <p:cNvSpPr/>
          <p:nvPr/>
        </p:nvSpPr>
        <p:spPr>
          <a:xfrm>
            <a:off x="7870233" y="3859050"/>
            <a:ext cx="533400" cy="11818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b="1" dirty="0" smtClean="0">
                <a:solidFill>
                  <a:schemeClr val="tx1"/>
                </a:solidFill>
              </a:rPr>
              <a:t>82</a:t>
            </a:r>
            <a:r>
              <a:rPr lang="en-US" sz="1400" b="1" dirty="0" smtClean="0">
                <a:solidFill>
                  <a:schemeClr val="tx1"/>
                </a:solidFill>
              </a:rPr>
              <a:t>%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9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12963895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048" y="1447800"/>
            <a:ext cx="7872250" cy="4776108"/>
          </a:xfrm>
        </p:spPr>
        <p:txBody>
          <a:bodyPr>
            <a:normAutofit/>
          </a:bodyPr>
          <a:lstStyle/>
          <a:p>
            <a:r>
              <a:rPr lang="el-GR" dirty="0"/>
              <a:t>Θα ήταν καλό να στηριχθείτε στις παραδόσεις και στο υλικό του διδάσκοντα</a:t>
            </a:r>
          </a:p>
          <a:p>
            <a:endParaRPr lang="en-US" dirty="0"/>
          </a:p>
          <a:p>
            <a:r>
              <a:rPr lang="el-GR" dirty="0"/>
              <a:t>Διαφάνειες</a:t>
            </a:r>
            <a:r>
              <a:rPr lang="en-US" dirty="0"/>
              <a:t> </a:t>
            </a:r>
            <a:r>
              <a:rPr lang="el-GR" dirty="0"/>
              <a:t>σε </a:t>
            </a:r>
            <a:r>
              <a:rPr lang="en-US" dirty="0"/>
              <a:t>PDF/PPTX</a:t>
            </a:r>
            <a:r>
              <a:rPr lang="el-GR" dirty="0"/>
              <a:t>:</a:t>
            </a:r>
          </a:p>
          <a:p>
            <a:pPr lvl="1"/>
            <a:r>
              <a:rPr lang="el-GR" dirty="0"/>
              <a:t>Θα διανέμονται μέσω του </a:t>
            </a:r>
            <a:r>
              <a:rPr lang="en-US" dirty="0"/>
              <a:t>site </a:t>
            </a:r>
            <a:r>
              <a:rPr lang="el-GR" dirty="0"/>
              <a:t>του </a:t>
            </a:r>
            <a:r>
              <a:rPr lang="en-US" dirty="0"/>
              <a:t/>
            </a:r>
            <a:br>
              <a:rPr lang="en-US" dirty="0"/>
            </a:br>
            <a:r>
              <a:rPr lang="el-GR" dirty="0"/>
              <a:t>μαθήματος</a:t>
            </a:r>
            <a:r>
              <a:rPr lang="en-US" dirty="0"/>
              <a:t> </a:t>
            </a:r>
          </a:p>
          <a:p>
            <a:pPr lvl="2"/>
            <a:r>
              <a:rPr lang="en-US" b="1" dirty="0">
                <a:hlinkClick r:id="rId2"/>
              </a:rPr>
              <a:t>https://www.csd.uoc.gr/~hy112/#lec</a:t>
            </a:r>
            <a:endParaRPr lang="el-GR" b="1" dirty="0"/>
          </a:p>
          <a:p>
            <a:endParaRPr lang="en-US" dirty="0"/>
          </a:p>
          <a:p>
            <a:r>
              <a:rPr lang="el-GR" dirty="0"/>
              <a:t>Σημειώσεις</a:t>
            </a:r>
            <a:r>
              <a:rPr lang="en-US" dirty="0"/>
              <a:t> </a:t>
            </a:r>
            <a:r>
              <a:rPr lang="el-GR" dirty="0"/>
              <a:t>σε </a:t>
            </a:r>
            <a:r>
              <a:rPr lang="en-US" dirty="0"/>
              <a:t>PDF</a:t>
            </a:r>
            <a:r>
              <a:rPr lang="el-GR" dirty="0"/>
              <a:t>: </a:t>
            </a:r>
          </a:p>
          <a:p>
            <a:pPr lvl="1"/>
            <a:r>
              <a:rPr lang="el-GR" dirty="0"/>
              <a:t>Βρίσκονται ήδη </a:t>
            </a:r>
            <a:r>
              <a:rPr lang="en-US" dirty="0"/>
              <a:t>online </a:t>
            </a:r>
            <a:r>
              <a:rPr lang="el-GR" dirty="0">
                <a:hlinkClick r:id="rId3"/>
              </a:rPr>
              <a:t>εδώ</a:t>
            </a:r>
            <a:endParaRPr lang="el-GR" dirty="0"/>
          </a:p>
          <a:p>
            <a:pPr lvl="1"/>
            <a:r>
              <a:rPr lang="en-US" sz="1600" dirty="0">
                <a:hlinkClick r:id="rId3"/>
              </a:rPr>
              <a:t>https://www.csd.uoc.gr/~hy112/HY112-notes-v0.78.pdf</a:t>
            </a:r>
            <a:endParaRPr lang="en-US" sz="1600" dirty="0"/>
          </a:p>
          <a:p>
            <a:endParaRPr lang="el-GR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835" y="4399420"/>
            <a:ext cx="1654240" cy="206532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9E16D203-5550-C8FF-B80B-AA015DF25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297" y="2514600"/>
            <a:ext cx="2238985" cy="167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 (</a:t>
            </a:r>
            <a:r>
              <a:rPr lang="el-GR" dirty="0" err="1"/>
              <a:t>Εύδοξος</a:t>
            </a:r>
            <a:r>
              <a:rPr lang="el-GR" dirty="0"/>
              <a:t>)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1C69C8DC-4520-8047-B037-7BD2FDC2B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537" y="1507685"/>
            <a:ext cx="2198279" cy="3028129"/>
          </a:xfrm>
          <a:prstGeom prst="rect">
            <a:avLst/>
          </a:prstGeom>
        </p:spPr>
      </p:pic>
      <p:pic>
        <p:nvPicPr>
          <p:cNvPr id="4" name="Picture 2" descr="ΦΥΣΙΚΗ">
            <a:extLst>
              <a:ext uri="{FF2B5EF4-FFF2-40B4-BE49-F238E27FC236}">
                <a16:creationId xmlns:a16="http://schemas.microsoft.com/office/drawing/2014/main" xmlns="" id="{79D0D990-A154-2F75-85F5-75DFCCC5A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13035"/>
            <a:ext cx="2198279" cy="304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Βασικές αρχές Φυσικής - Τόμος 1">
            <a:extLst>
              <a:ext uri="{FF2B5EF4-FFF2-40B4-BE49-F238E27FC236}">
                <a16:creationId xmlns:a16="http://schemas.microsoft.com/office/drawing/2014/main" xmlns="" id="{E374B609-C64C-422D-52AB-962C875CD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194" y="885511"/>
            <a:ext cx="2441644" cy="336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HAUM'S ΠΑΝΕΠΙΣΤΗΜΙΑΚΗ ΦΥΣΙΚΗ - Βιβλιοπωλείο - Εκδόσεις Ανικούλα">
            <a:extLst>
              <a:ext uri="{FF2B5EF4-FFF2-40B4-BE49-F238E27FC236}">
                <a16:creationId xmlns:a16="http://schemas.microsoft.com/office/drawing/2014/main" xmlns="" id="{E6468A65-F773-3815-B81B-23CEDFD13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90" y="3413034"/>
            <a:ext cx="2292126" cy="304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tatic.eudoxus.gr/books/48/cover-1020753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77" y="1475433"/>
            <a:ext cx="2179319" cy="302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4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232 L 0.32674 0.1087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5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1947334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Επικοινωνία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41" y="1302326"/>
            <a:ext cx="7872250" cy="5403274"/>
          </a:xfrm>
        </p:spPr>
        <p:txBody>
          <a:bodyPr>
            <a:normAutofit/>
          </a:bodyPr>
          <a:lstStyle/>
          <a:p>
            <a:r>
              <a:rPr lang="el-GR" u="sng" dirty="0"/>
              <a:t>Μέσω ηλεκτρονικού ταχυδρομείου (</a:t>
            </a:r>
            <a:r>
              <a:rPr lang="en-US" u="sng" dirty="0"/>
              <a:t>e-mail)</a:t>
            </a:r>
          </a:p>
          <a:p>
            <a:pPr marL="68580" indent="0">
              <a:buNone/>
            </a:pPr>
            <a:endParaRPr lang="en-US" sz="1100" dirty="0"/>
          </a:p>
          <a:p>
            <a:r>
              <a:rPr lang="el-GR" dirty="0"/>
              <a:t>Εγγραφή στη λίστα του μαθήματος (</a:t>
            </a:r>
            <a:r>
              <a:rPr lang="en-US" dirty="0">
                <a:hlinkClick r:id="rId2"/>
              </a:rPr>
              <a:t>hy112-list@csd.uoc.gr</a:t>
            </a:r>
            <a:r>
              <a:rPr lang="en-US" dirty="0"/>
              <a:t>)</a:t>
            </a:r>
            <a:endParaRPr lang="el-GR" dirty="0"/>
          </a:p>
          <a:p>
            <a:endParaRPr lang="en-US" sz="1600" dirty="0"/>
          </a:p>
          <a:p>
            <a:pPr lvl="1"/>
            <a:r>
              <a:rPr lang="el-GR" dirty="0"/>
              <a:t>Από το ιδρυματικό σας </a:t>
            </a:r>
            <a:r>
              <a:rPr lang="aa-ET" dirty="0"/>
              <a:t>e-m</a:t>
            </a:r>
            <a:r>
              <a:rPr lang="en-US" dirty="0"/>
              <a:t>ail </a:t>
            </a:r>
            <a:r>
              <a:rPr lang="el-GR" dirty="0"/>
              <a:t>στέλνετε στο 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majordomo@csd.uoc.gr</a:t>
            </a:r>
            <a:endParaRPr lang="el-GR" dirty="0"/>
          </a:p>
          <a:p>
            <a:pPr lvl="1"/>
            <a:endParaRPr lang="en-US" sz="1400" dirty="0"/>
          </a:p>
          <a:p>
            <a:pPr lvl="1"/>
            <a:r>
              <a:rPr lang="el-GR" u="sng" dirty="0"/>
              <a:t>Κενό</a:t>
            </a:r>
            <a:r>
              <a:rPr lang="el-GR" dirty="0"/>
              <a:t> θέμα</a:t>
            </a:r>
          </a:p>
          <a:p>
            <a:pPr lvl="1"/>
            <a:endParaRPr lang="el-GR" sz="1400" dirty="0"/>
          </a:p>
          <a:p>
            <a:pPr lvl="1"/>
            <a:r>
              <a:rPr lang="el-GR" dirty="0"/>
              <a:t>Στο σώμα του </a:t>
            </a:r>
            <a:r>
              <a:rPr lang="en-US" dirty="0"/>
              <a:t>mail </a:t>
            </a:r>
            <a:r>
              <a:rPr lang="el-GR" dirty="0"/>
              <a:t>γράφετε: </a:t>
            </a:r>
            <a:r>
              <a:rPr lang="en-US" b="1" dirty="0"/>
              <a:t>subscribe hy112-list</a:t>
            </a:r>
            <a:endParaRPr lang="el-GR" b="1" dirty="0"/>
          </a:p>
          <a:p>
            <a:pPr lvl="1"/>
            <a:endParaRPr lang="en-US" sz="1400" b="1" dirty="0"/>
          </a:p>
          <a:p>
            <a:pPr lvl="1"/>
            <a:r>
              <a:rPr lang="el-GR" dirty="0"/>
              <a:t>Εγγραφήκατε! </a:t>
            </a:r>
            <a:r>
              <a:rPr lang="el-GR" dirty="0">
                <a:sym typeface="Wingdings" panose="05000000000000000000" pitchFamily="2" charset="2"/>
              </a:rPr>
              <a:t>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Μπορείτε μετά να στέλνετε </a:t>
            </a:r>
            <a:r>
              <a:rPr lang="aa-ET" dirty="0">
                <a:sym typeface="Wingdings" panose="05000000000000000000" pitchFamily="2" charset="2"/>
              </a:rPr>
              <a:t>mails </a:t>
            </a:r>
            <a:r>
              <a:rPr lang="el-GR" dirty="0">
                <a:sym typeface="Wingdings" panose="05000000000000000000" pitchFamily="2" charset="2"/>
              </a:rPr>
              <a:t>στο </a:t>
            </a:r>
            <a:r>
              <a:rPr lang="aa-ET" dirty="0">
                <a:sym typeface="Wingdings" panose="05000000000000000000" pitchFamily="2" charset="2"/>
                <a:hlinkClick r:id="rId2"/>
              </a:rPr>
              <a:t>hy112-list@csd.uoc.gr</a:t>
            </a:r>
            <a:r>
              <a:rPr lang="aa-ET" dirty="0">
                <a:sym typeface="Wingdings" panose="05000000000000000000" pitchFamily="2" charset="2"/>
              </a:rPr>
              <a:t> </a:t>
            </a:r>
            <a:r>
              <a:rPr lang="el-GR" dirty="0">
                <a:sym typeface="Wingdings" panose="05000000000000000000" pitchFamily="2" charset="2"/>
              </a:rPr>
              <a:t>για τις ερωτήσεις σας (τις οποίες θα βλέπουν και οι υπόλοιποι εγγεγραμμένοι στη λίστα)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6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Επικοινωνία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41" y="1302326"/>
            <a:ext cx="7872250" cy="5250873"/>
          </a:xfrm>
        </p:spPr>
        <p:txBody>
          <a:bodyPr>
            <a:normAutofit/>
          </a:bodyPr>
          <a:lstStyle/>
          <a:p>
            <a:r>
              <a:rPr lang="el-GR" u="sng" dirty="0"/>
              <a:t>Μέσω ηλεκτρονικού ταχυδρομείου (</a:t>
            </a:r>
            <a:r>
              <a:rPr lang="en-US" u="sng" dirty="0"/>
              <a:t>e-mail)</a:t>
            </a:r>
            <a:endParaRPr lang="aa-ET" u="sng" dirty="0"/>
          </a:p>
          <a:p>
            <a:r>
              <a:rPr lang="el-GR" dirty="0"/>
              <a:t>Εγγραφή στη λίστα του μαθήματος (</a:t>
            </a:r>
            <a:r>
              <a:rPr lang="en-US" dirty="0">
                <a:hlinkClick r:id="rId2"/>
              </a:rPr>
              <a:t>hy112-list@csd.uoc.gr</a:t>
            </a:r>
            <a:r>
              <a:rPr lang="en-US" dirty="0"/>
              <a:t>)</a:t>
            </a:r>
            <a:endParaRPr lang="el-GR" dirty="0"/>
          </a:p>
          <a:p>
            <a:endParaRPr lang="en-US" u="sng" dirty="0"/>
          </a:p>
          <a:p>
            <a:pPr marL="68580" indent="0">
              <a:buNone/>
            </a:pP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162" b="26275"/>
          <a:stretch/>
        </p:blipFill>
        <p:spPr>
          <a:xfrm>
            <a:off x="503216" y="2438400"/>
            <a:ext cx="8137567" cy="339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Επικοινωνία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41" y="1302326"/>
            <a:ext cx="7872250" cy="5250873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endParaRPr lang="en-US" sz="1050" dirty="0"/>
          </a:p>
          <a:p>
            <a:r>
              <a:rPr lang="el-GR" dirty="0"/>
              <a:t>Απορίες</a:t>
            </a:r>
            <a:r>
              <a:rPr lang="en-US" dirty="0"/>
              <a:t>/</a:t>
            </a:r>
            <a:r>
              <a:rPr lang="el-GR" dirty="0"/>
              <a:t>ερωτήσεις: </a:t>
            </a:r>
            <a:r>
              <a:rPr lang="en-US" dirty="0">
                <a:hlinkClick r:id="rId2"/>
              </a:rPr>
              <a:t>hy112-list@csd.uoc.gr</a:t>
            </a:r>
            <a:endParaRPr lang="el-GR" dirty="0"/>
          </a:p>
          <a:p>
            <a:endParaRPr lang="en-US" dirty="0"/>
          </a:p>
          <a:p>
            <a:r>
              <a:rPr lang="el-GR" dirty="0"/>
              <a:t>Επικοινωνία με το διδάσκοντα: </a:t>
            </a:r>
            <a:r>
              <a:rPr lang="en-US" dirty="0">
                <a:hlinkClick r:id="rId3"/>
              </a:rPr>
              <a:t>kafentz@csd.uoc.gr</a:t>
            </a:r>
            <a:endParaRPr lang="el-GR" dirty="0"/>
          </a:p>
          <a:p>
            <a:endParaRPr lang="en-US" dirty="0"/>
          </a:p>
          <a:p>
            <a:r>
              <a:rPr lang="el-GR" dirty="0"/>
              <a:t>Επικοινωνία με τους βοηθούς: </a:t>
            </a:r>
            <a:r>
              <a:rPr lang="en-US" dirty="0">
                <a:hlinkClick r:id="rId4"/>
              </a:rPr>
              <a:t>hy112@csd.uoc.gr</a:t>
            </a:r>
            <a:endParaRPr lang="en-US" dirty="0"/>
          </a:p>
          <a:p>
            <a:pPr marL="365760" lvl="1" indent="0">
              <a:buNone/>
            </a:pPr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pPr marL="68580" indent="0">
              <a:buNone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Οδηγίες σωστής επικοινωνίας (από το ΗΥ100)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lvl="1" indent="0">
              <a:buNone/>
            </a:pPr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https://www.csd.uoc.gr/~hy100/netiquette-gr.html</a:t>
            </a:r>
            <a:endParaRPr lang="el-G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66800" y="5334000"/>
            <a:ext cx="6553200" cy="1143000"/>
          </a:xfrm>
          <a:prstGeom prst="horizontalScroll">
            <a:avLst>
              <a:gd name="adj" fmla="val 8248"/>
            </a:avLst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266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Επικοινωνία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02326"/>
            <a:ext cx="8049491" cy="5250873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tx1"/>
                </a:solidFill>
              </a:rPr>
              <a:t>Αναφορές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endParaRPr lang="el-GR" b="1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http://graphics.stanford.edu/courses/cs348c/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https://www.sciencedirect.com/science/article/pii/S0094114X20302676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http://www.crayonphysics.com/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https://speechprocessingbook.aalto.fi/Representations/Waveform.html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l-GR" sz="1800" dirty="0">
                <a:solidFill>
                  <a:schemeClr val="tx1"/>
                </a:solidFill>
              </a:rPr>
              <a:t>https://link.springer.com/content/pdf/10.1007/b137896.pdf</a:t>
            </a: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https://courses.engr.illinois.edu/ece110/sp2021/content/courseNotes/files/?samplingAndQuantization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https://www.electronics-tutorials.ws/combination/analogue-to-digital-converter.html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https://www.ece.rutgers.edu/~orfanidi/ewa/ewa-1up.pdf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https://lyk-n-moudan-new.chal.sch.gr/Downloads/Yliko/radio_TV_kef17.pdf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https://www.cse.wustl.edu/~jain/tutorials/ftp/t_3opt.pdf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endParaRPr lang="el-GR" dirty="0">
              <a:solidFill>
                <a:schemeClr val="accent1"/>
              </a:solidFill>
            </a:endParaRPr>
          </a:p>
          <a:p>
            <a:pPr marL="525780" indent="-457200">
              <a:buFont typeface="+mj-lt"/>
              <a:buAutoNum type="arabicPeriod"/>
            </a:pPr>
            <a:endParaRPr lang="el-GR" dirty="0"/>
          </a:p>
          <a:p>
            <a:pPr marL="525780" indent="-457200">
              <a:buFont typeface="+mj-lt"/>
              <a:buAutoNum type="arabicPeriod"/>
            </a:pPr>
            <a:endParaRPr lang="en-US" dirty="0"/>
          </a:p>
          <a:p>
            <a:pPr marL="525780" indent="-457200">
              <a:buFont typeface="+mj-lt"/>
              <a:buAutoNum type="arabicPeriod"/>
            </a:pP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9006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Ερωτήσεις?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02326"/>
            <a:ext cx="8049491" cy="5250873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What Questions Should You Ask During the Product Lifecycle? | Machine Desig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1" y="2133600"/>
            <a:ext cx="7796050" cy="404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21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pic>
        <p:nvPicPr>
          <p:cNvPr id="1026" name="Picture 2" descr="https://www.csd.uoc.gr/CSD/uploaded_files/ranking20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7" y="5227471"/>
            <a:ext cx="32004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csd.uoc.gr/CSD/uploaded_files/THE_UoC_2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95" y="607002"/>
            <a:ext cx="2784159" cy="1373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73" y="3498697"/>
            <a:ext cx="4282684" cy="124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683857" y="2715029"/>
            <a:ext cx="2287943" cy="1182642"/>
            <a:chOff x="152400" y="1447800"/>
            <a:chExt cx="9829800" cy="5160645"/>
          </a:xfrm>
        </p:grpSpPr>
        <p:pic>
          <p:nvPicPr>
            <p:cNvPr id="6" name="Picture 2" descr="https://www.uoc.gr/files/items/9/9730/fb_card_(4)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447800"/>
              <a:ext cx="9829800" cy="51606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324600" y="2895600"/>
              <a:ext cx="457200" cy="65174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1" name="Picture 2" descr="https://www.uoc.gr/files/items/1/10462/ti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7" y="4008230"/>
            <a:ext cx="2287943" cy="1099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57" y="1547546"/>
            <a:ext cx="2287943" cy="1062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1473" y="2126076"/>
            <a:ext cx="4222214" cy="1226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1473" y="4886962"/>
            <a:ext cx="4292687" cy="1285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13727E55-50FB-59F5-0B60-9EE361DDB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49" y="607002"/>
            <a:ext cx="2667000" cy="1373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83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latin typeface="+mn-lt"/>
              </a:rPr>
              <a:t>Τέλος Διάλεξης</a:t>
            </a:r>
          </a:p>
        </p:txBody>
      </p:sp>
      <p:pic>
        <p:nvPicPr>
          <p:cNvPr id="3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3898426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07138"/>
            <a:ext cx="3911316" cy="2993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578905" y="5638800"/>
            <a:ext cx="3622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hlinkClick r:id="rId4"/>
              </a:rPr>
              <a:t>https://www.csd.uoc.gr/~hy112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236903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924799" cy="5181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l-GR" dirty="0"/>
              <a:t>Τμήμα με υψηλού επιπέδου διδακτικό κι ερευνητικό προσωπικό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sz="1000" dirty="0"/>
          </a:p>
          <a:p>
            <a:pPr>
              <a:lnSpc>
                <a:spcPct val="120000"/>
              </a:lnSpc>
            </a:pPr>
            <a:r>
              <a:rPr lang="el-GR" dirty="0"/>
              <a:t>Δυνατές συνεργασίες με βιομηχανία και έρευνα</a:t>
            </a:r>
          </a:p>
          <a:p>
            <a:pPr>
              <a:lnSpc>
                <a:spcPct val="120000"/>
              </a:lnSpc>
            </a:pPr>
            <a:endParaRPr lang="en-US" sz="1050" dirty="0"/>
          </a:p>
          <a:p>
            <a:pPr>
              <a:lnSpc>
                <a:spcPct val="120000"/>
              </a:lnSpc>
            </a:pPr>
            <a:r>
              <a:rPr lang="el-GR" dirty="0"/>
              <a:t>Υψηλό επίπεδο σπουδών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Στην κατάταξη των </a:t>
            </a:r>
            <a:r>
              <a:rPr lang="el-GR" b="1" dirty="0">
                <a:solidFill>
                  <a:schemeClr val="tx1"/>
                </a:solidFill>
              </a:rPr>
              <a:t>Times </a:t>
            </a:r>
            <a:r>
              <a:rPr lang="el-GR" b="1" dirty="0" err="1">
                <a:solidFill>
                  <a:schemeClr val="tx1"/>
                </a:solidFill>
              </a:rPr>
              <a:t>Higher</a:t>
            </a:r>
            <a:r>
              <a:rPr lang="el-GR" b="1" dirty="0">
                <a:solidFill>
                  <a:schemeClr val="tx1"/>
                </a:solidFill>
              </a:rPr>
              <a:t> </a:t>
            </a:r>
            <a:r>
              <a:rPr lang="el-GR" b="1" dirty="0" err="1">
                <a:solidFill>
                  <a:schemeClr val="tx1"/>
                </a:solidFill>
              </a:rPr>
              <a:t>Education</a:t>
            </a:r>
            <a:r>
              <a:rPr lang="el-GR" b="1" dirty="0"/>
              <a:t> </a:t>
            </a:r>
            <a:r>
              <a:rPr lang="el-GR" dirty="0"/>
              <a:t>(THE) για το 202</a:t>
            </a:r>
            <a:r>
              <a:rPr lang="en-US" dirty="0"/>
              <a:t>5</a:t>
            </a:r>
            <a:r>
              <a:rPr lang="el-GR" dirty="0"/>
              <a:t>, το</a:t>
            </a:r>
            <a:r>
              <a:rPr lang="en-US" dirty="0"/>
              <a:t> </a:t>
            </a:r>
            <a:r>
              <a:rPr lang="el-GR" dirty="0"/>
              <a:t>Πανεπιστήμιο Κρήτης</a:t>
            </a:r>
            <a:r>
              <a:rPr lang="en-US" dirty="0"/>
              <a:t> </a:t>
            </a:r>
            <a:r>
              <a:rPr lang="el-GR" dirty="0"/>
              <a:t>βρίσκεται στην </a:t>
            </a:r>
            <a:r>
              <a:rPr lang="el-GR" b="1" dirty="0"/>
              <a:t>πρώτη</a:t>
            </a:r>
            <a:r>
              <a:rPr lang="el-GR" dirty="0"/>
              <a:t> θέση μεταξύ των Ελληνικών Πανεπιστημίων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Για το πεδίο της </a:t>
            </a:r>
            <a:r>
              <a:rPr lang="el-GR" b="1" dirty="0"/>
              <a:t>Επιστήμης Υπολογιστών </a:t>
            </a:r>
            <a:r>
              <a:rPr lang="el-GR" dirty="0"/>
              <a:t>(Computer Science) στη λίστα των </a:t>
            </a:r>
            <a:r>
              <a:rPr lang="en-US" b="1" dirty="0">
                <a:solidFill>
                  <a:schemeClr val="tx1"/>
                </a:solidFill>
              </a:rPr>
              <a:t>4</a:t>
            </a:r>
            <a:r>
              <a:rPr lang="el-GR" b="1" dirty="0">
                <a:solidFill>
                  <a:schemeClr val="tx1"/>
                </a:solidFill>
              </a:rPr>
              <a:t>00</a:t>
            </a:r>
            <a:r>
              <a:rPr lang="el-GR" dirty="0">
                <a:solidFill>
                  <a:schemeClr val="tx1"/>
                </a:solidFill>
              </a:rPr>
              <a:t> κορυφαίων τμημάτων</a:t>
            </a:r>
            <a:r>
              <a:rPr lang="el-GR" dirty="0"/>
              <a:t> του κόσμου</a:t>
            </a:r>
            <a:r>
              <a:rPr lang="en-US" dirty="0"/>
              <a:t> </a:t>
            </a:r>
            <a:r>
              <a:rPr lang="el-GR" dirty="0"/>
              <a:t>για το 202</a:t>
            </a:r>
            <a:r>
              <a:rPr lang="en-US" dirty="0"/>
              <a:t>5</a:t>
            </a:r>
            <a:r>
              <a:rPr lang="el-GR" dirty="0"/>
              <a:t> </a:t>
            </a:r>
            <a:r>
              <a:rPr lang="el-GR" dirty="0" err="1"/>
              <a:t>περιλαμβάνο-νται</a:t>
            </a:r>
            <a:r>
              <a:rPr lang="el-GR" dirty="0"/>
              <a:t> </a:t>
            </a:r>
            <a:r>
              <a:rPr lang="el-GR" b="1" u="sng" dirty="0"/>
              <a:t>δυο</a:t>
            </a:r>
            <a:r>
              <a:rPr lang="el-GR" dirty="0"/>
              <a:t> μόνο Ελληνικά τμήματα, ένα εκ των οποίων είναι το τμήμα μας</a:t>
            </a:r>
            <a:endParaRPr lang="el-GR" sz="1400" dirty="0"/>
          </a:p>
          <a:p>
            <a:pPr lvl="1">
              <a:lnSpc>
                <a:spcPct val="120000"/>
              </a:lnSpc>
            </a:pPr>
            <a:r>
              <a:rPr lang="el-GR" dirty="0"/>
              <a:t>Αντανακλά στο κύρος των αποφοίτων</a:t>
            </a:r>
          </a:p>
          <a:p>
            <a:pPr>
              <a:lnSpc>
                <a:spcPct val="120000"/>
              </a:lnSpc>
            </a:pPr>
            <a:endParaRPr lang="en-US" sz="1000" dirty="0"/>
          </a:p>
          <a:p>
            <a:pPr>
              <a:lnSpc>
                <a:spcPct val="120000"/>
              </a:lnSpc>
            </a:pPr>
            <a:r>
              <a:rPr lang="en-US" dirty="0"/>
              <a:t>“</a:t>
            </a:r>
            <a:r>
              <a:rPr lang="el-GR" dirty="0"/>
              <a:t>Δύσκολοι καιροί, λίγες οι ευκαιρίες…</a:t>
            </a:r>
            <a:r>
              <a:rPr lang="en-US" dirty="0"/>
              <a:t>”</a:t>
            </a:r>
            <a:endParaRPr lang="el-GR" dirty="0"/>
          </a:p>
          <a:p>
            <a:pPr>
              <a:lnSpc>
                <a:spcPct val="120000"/>
              </a:lnSpc>
            </a:pPr>
            <a:endParaRPr lang="en-US" sz="1900" dirty="0"/>
          </a:p>
          <a:p>
            <a:pPr>
              <a:lnSpc>
                <a:spcPct val="120000"/>
              </a:lnSpc>
            </a:pPr>
            <a:r>
              <a:rPr lang="el-GR" dirty="0"/>
              <a:t>Για τους καλούς και ικανούς οι ευκαιρίες είναι πολλές!</a:t>
            </a:r>
          </a:p>
        </p:txBody>
      </p:sp>
    </p:spTree>
    <p:extLst>
      <p:ext uri="{BB962C8B-B14F-4D97-AF65-F5344CB8AC3E}">
        <p14:creationId xmlns:p14="http://schemas.microsoft.com/office/powerpoint/2010/main" val="30847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924799" cy="5181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l-GR" dirty="0"/>
              <a:t>«Πώς μπορώ να πετύχω στην πανεπιστημιακή μου </a:t>
            </a:r>
            <a:r>
              <a:rPr lang="en-US" dirty="0"/>
              <a:t>“</a:t>
            </a:r>
            <a:r>
              <a:rPr lang="el-GR" dirty="0"/>
              <a:t>καριέρα</a:t>
            </a:r>
            <a:r>
              <a:rPr lang="en-US" dirty="0"/>
              <a:t>”</a:t>
            </a:r>
            <a:r>
              <a:rPr lang="el-GR" dirty="0"/>
              <a:t> σε ένα τόσο απαιτητικό τμήμα?»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Define </a:t>
            </a:r>
            <a:r>
              <a:rPr lang="el-GR" dirty="0"/>
              <a:t>«Επιτυχία»</a:t>
            </a:r>
            <a:r>
              <a:rPr lang="en-US" dirty="0"/>
              <a:t>:</a:t>
            </a:r>
            <a:endParaRPr lang="el-GR" dirty="0"/>
          </a:p>
          <a:p>
            <a:pPr lvl="2">
              <a:lnSpc>
                <a:spcPct val="120000"/>
              </a:lnSpc>
            </a:pPr>
            <a:r>
              <a:rPr lang="el-GR" dirty="0"/>
              <a:t>«Να μάθω όσα περισσότερα μπορώ έχοντας (σχετική) ισορροπία μεταξύ πανεπιστημιακής και προσωπικής ζωής»</a:t>
            </a:r>
          </a:p>
          <a:p>
            <a:pPr lvl="2">
              <a:lnSpc>
                <a:spcPct val="120000"/>
              </a:lnSpc>
            </a:pPr>
            <a:endParaRPr lang="el-GR" dirty="0"/>
          </a:p>
        </p:txBody>
      </p:sp>
      <p:pic>
        <p:nvPicPr>
          <p:cNvPr id="5" name="Εικόνα 4" descr="Εικόνα που περιέχει κείμενο, κλειδί, ασπρόμαυρ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1E378FFB-BE61-1ED0-595E-466C63B06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85800" y="3810000"/>
            <a:ext cx="4351867" cy="244792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7" name="Κορδέλα: Με κλίση προς τα επάνω 6">
            <a:extLst>
              <a:ext uri="{FF2B5EF4-FFF2-40B4-BE49-F238E27FC236}">
                <a16:creationId xmlns:a16="http://schemas.microsoft.com/office/drawing/2014/main" xmlns="" id="{CEB324E1-F72B-46FF-D73B-5F138A3A3765}"/>
              </a:ext>
            </a:extLst>
          </p:cNvPr>
          <p:cNvSpPr/>
          <p:nvPr/>
        </p:nvSpPr>
        <p:spPr>
          <a:xfrm>
            <a:off x="5113867" y="4621404"/>
            <a:ext cx="3344333" cy="762000"/>
          </a:xfrm>
          <a:prstGeom prst="ribbon2">
            <a:avLst>
              <a:gd name="adj1" fmla="val 8694"/>
              <a:gd name="adj2" fmla="val 7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/>
              <a:t>ΣΥΝΕΠΕΙΑ!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0052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070183D-A91D-30E1-2D96-9736082C2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13235" r="9806"/>
          <a:stretch>
            <a:fillRect/>
          </a:stretch>
        </p:blipFill>
        <p:spPr bwMode="auto">
          <a:xfrm>
            <a:off x="4095758" y="746150"/>
            <a:ext cx="4537068" cy="2911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924799" cy="51816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endParaRPr lang="el-GR" dirty="0"/>
          </a:p>
          <a:p>
            <a:pPr>
              <a:lnSpc>
                <a:spcPct val="120000"/>
              </a:lnSpc>
            </a:pPr>
            <a:endParaRPr lang="el-GR" dirty="0"/>
          </a:p>
          <a:p>
            <a:pPr>
              <a:lnSpc>
                <a:spcPct val="120000"/>
              </a:lnSpc>
            </a:pPr>
            <a:r>
              <a:rPr lang="el-GR" b="1" dirty="0"/>
              <a:t>Συστηματική</a:t>
            </a:r>
            <a:r>
              <a:rPr lang="el-GR" dirty="0"/>
              <a:t> παρακολούθηση διαλέξεων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Πάντα δίνουν κάτι παραπάνω από τα βιβλία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Μειώνουν </a:t>
            </a:r>
            <a:r>
              <a:rPr lang="el-GR" b="1" u="sng" dirty="0"/>
              <a:t>σημαντικά</a:t>
            </a:r>
            <a:r>
              <a:rPr lang="el-GR" dirty="0"/>
              <a:t> τη μελέτη στο σπίτι</a:t>
            </a:r>
            <a:br>
              <a:rPr lang="el-GR" dirty="0"/>
            </a:br>
            <a:endParaRPr lang="el-GR" dirty="0"/>
          </a:p>
          <a:p>
            <a:pPr>
              <a:lnSpc>
                <a:spcPct val="120000"/>
              </a:lnSpc>
            </a:pPr>
            <a:r>
              <a:rPr lang="el-GR" b="1" dirty="0"/>
              <a:t>Συστηματική</a:t>
            </a:r>
            <a:r>
              <a:rPr lang="el-GR" dirty="0"/>
              <a:t> μελέτη στο σπίτι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Μην περιμένετε την τελευταία στιγμή</a:t>
            </a:r>
            <a:br>
              <a:rPr lang="el-GR" dirty="0"/>
            </a:br>
            <a:endParaRPr lang="el-GR" dirty="0"/>
          </a:p>
          <a:p>
            <a:pPr>
              <a:lnSpc>
                <a:spcPct val="120000"/>
              </a:lnSpc>
            </a:pPr>
            <a:r>
              <a:rPr lang="el-GR" dirty="0"/>
              <a:t>Επίλυση αποριών </a:t>
            </a:r>
            <a:r>
              <a:rPr lang="el-GR" u="sng" dirty="0"/>
              <a:t>έγκαιρα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Ρωτήστε, επιβεβαιώστε, επιμείνετε!</a:t>
            </a:r>
          </a:p>
          <a:p>
            <a:pPr>
              <a:lnSpc>
                <a:spcPct val="120000"/>
              </a:lnSpc>
            </a:pPr>
            <a:endParaRPr lang="el-GR" dirty="0"/>
          </a:p>
        </p:txBody>
      </p:sp>
      <p:sp>
        <p:nvSpPr>
          <p:cNvPr id="5" name="Πάπυρος: Κατακόρυφος 4">
            <a:extLst>
              <a:ext uri="{FF2B5EF4-FFF2-40B4-BE49-F238E27FC236}">
                <a16:creationId xmlns:a16="http://schemas.microsoft.com/office/drawing/2014/main" xmlns="" id="{EE45B84C-AE37-7ED8-87E0-DB487E7ECFD8}"/>
              </a:ext>
            </a:extLst>
          </p:cNvPr>
          <p:cNvSpPr/>
          <p:nvPr/>
        </p:nvSpPr>
        <p:spPr>
          <a:xfrm>
            <a:off x="5943599" y="3822701"/>
            <a:ext cx="2743200" cy="2438400"/>
          </a:xfrm>
          <a:prstGeom prst="verticalScroll">
            <a:avLst>
              <a:gd name="adj" fmla="val 7274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chemeClr val="tx1"/>
                </a:solidFill>
              </a:rPr>
              <a:t>Το 80% της διαφοράς του άριστου φοιτητή κι ενός μέτριου οφείλεται στη συνεπή &amp; συστηματική παρακολούθηση όλων των μαθημάτων!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l-GR" sz="1400" b="1" dirty="0">
                <a:solidFill>
                  <a:schemeClr val="tx1"/>
                </a:solidFill>
              </a:rPr>
              <a:t>Το υπόλοιπο 20% είναι ταλέντο.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4">
  <a:themeElements>
    <a:clrScheme name="Μπλε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D876C97B-407F-4FB1-9C86-D974E3FB454E}" vid="{8F338C08-7CF6-4261-A979-A2464788D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Theme4</Template>
  <TotalTime>5518</TotalTime>
  <Words>1651</Words>
  <Application>Microsoft Office PowerPoint</Application>
  <PresentationFormat>On-screen Show (4:3)</PresentationFormat>
  <Paragraphs>531</Paragraphs>
  <Slides>60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Calibri</vt:lpstr>
      <vt:lpstr>Calibri Light</vt:lpstr>
      <vt:lpstr>Wingdings</vt:lpstr>
      <vt:lpstr>Wingdings 2</vt:lpstr>
      <vt:lpstr>Theme4</vt:lpstr>
      <vt:lpstr>PowerPoint Presentation</vt:lpstr>
      <vt:lpstr>HY112 Φυσική Ι</vt:lpstr>
      <vt:lpstr>Περίγραμμα</vt:lpstr>
      <vt:lpstr>Περίγραμμα</vt:lpstr>
      <vt:lpstr>Εισαγωγή</vt:lpstr>
      <vt:lpstr>Εισαγωγή</vt:lpstr>
      <vt:lpstr>Εισαγωγή</vt:lpstr>
      <vt:lpstr>Εισαγωγή</vt:lpstr>
      <vt:lpstr>Εισαγωγή</vt:lpstr>
      <vt:lpstr>Εισαγωγή</vt:lpstr>
      <vt:lpstr>Εισαγωγή</vt:lpstr>
      <vt:lpstr>Ερωτήσεις?</vt:lpstr>
      <vt:lpstr>Περίγραμμα</vt:lpstr>
      <vt:lpstr>Εισαγωγή</vt:lpstr>
      <vt:lpstr>Εισαγωγή</vt:lpstr>
      <vt:lpstr>Εισαγωγή</vt:lpstr>
      <vt:lpstr>Εισαγωγή</vt:lpstr>
      <vt:lpstr>Περίγραμμα</vt:lpstr>
      <vt:lpstr>Στόχος</vt:lpstr>
      <vt:lpstr>Στόχος</vt:lpstr>
      <vt:lpstr>Περίγραμμα</vt:lpstr>
      <vt:lpstr>Σχέδιο Μαθήματος</vt:lpstr>
      <vt:lpstr>Ερωτήσεις?</vt:lpstr>
      <vt:lpstr>Περίγραμμα</vt:lpstr>
      <vt:lpstr>Διδάσκων</vt:lpstr>
      <vt:lpstr>Διδάσκων</vt:lpstr>
      <vt:lpstr>Διδάσκων</vt:lpstr>
      <vt:lpstr>Διδάσκων</vt:lpstr>
      <vt:lpstr>Διδάσκων</vt:lpstr>
      <vt:lpstr>Περίγραμμα</vt:lpstr>
      <vt:lpstr>Βοηθοί Διδασκαλίας</vt:lpstr>
      <vt:lpstr>Περίγραμμα</vt:lpstr>
      <vt:lpstr>Διαλέξεις</vt:lpstr>
      <vt:lpstr>Διαλέξεις</vt:lpstr>
      <vt:lpstr>Διαλέξεις</vt:lpstr>
      <vt:lpstr>Ερωτήσεις?</vt:lpstr>
      <vt:lpstr>Περίγραμμα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Ερωτήσεις?</vt:lpstr>
      <vt:lpstr>Αξιολόγηση</vt:lpstr>
      <vt:lpstr>Αξιολόγηση</vt:lpstr>
      <vt:lpstr>Περίγραμμα</vt:lpstr>
      <vt:lpstr>Βιβλιογραφία</vt:lpstr>
      <vt:lpstr>Βιβλιογραφία (Εύδοξος)</vt:lpstr>
      <vt:lpstr>Περίγραμμα</vt:lpstr>
      <vt:lpstr>Επικοινωνία</vt:lpstr>
      <vt:lpstr>Επικοινωνία</vt:lpstr>
      <vt:lpstr>Επικοινωνία</vt:lpstr>
      <vt:lpstr>Επικοινωνία</vt:lpstr>
      <vt:lpstr>Ερωτήσεις?</vt:lpstr>
      <vt:lpstr>Τέλος Διάλεξης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George Kafentzis</cp:lastModifiedBy>
  <cp:revision>806</cp:revision>
  <dcterms:created xsi:type="dcterms:W3CDTF">2006-08-16T00:00:00Z</dcterms:created>
  <dcterms:modified xsi:type="dcterms:W3CDTF">2025-09-19T13:05:32Z</dcterms:modified>
  <cp:contentStatus/>
</cp:coreProperties>
</file>